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59" r:id="rId4"/>
    <p:sldId id="258" r:id="rId5"/>
  </p:sldIdLst>
  <p:sldSz cx="6858000" cy="9144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43" autoAdjust="0"/>
  </p:normalViewPr>
  <p:slideViewPr>
    <p:cSldViewPr>
      <p:cViewPr>
        <p:scale>
          <a:sx n="60" d="100"/>
          <a:sy n="60" d="100"/>
        </p:scale>
        <p:origin x="-1866" y="-606"/>
      </p:cViewPr>
      <p:guideLst>
        <p:guide orient="horz" pos="2880"/>
        <p:guide pos="216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3B159C5-EEE7-4005-9D8B-4CC10B5A6965}" type="datetimeFigureOut">
              <a:rPr kumimoji="1" lang="ja-JP" altLang="en-US" smtClean="0"/>
              <a:t>2014/6/30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458F45-1CD5-43CA-9046-FE6E860DB31A}" type="slidenum">
              <a:rPr kumimoji="1" lang="ja-JP" altLang="en-US" smtClean="0"/>
              <a:t>‹#›</a:t>
            </a:fld>
            <a:endParaRPr kumimoji="1" lang="ja-JP" altLang="en-US"/>
          </a:p>
        </p:txBody>
      </p:sp>
    </p:spTree>
    <p:extLst>
      <p:ext uri="{BB962C8B-B14F-4D97-AF65-F5344CB8AC3E}">
        <p14:creationId xmlns:p14="http://schemas.microsoft.com/office/powerpoint/2010/main" val="410837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B159C5-EEE7-4005-9D8B-4CC10B5A6965}" type="datetimeFigureOut">
              <a:rPr kumimoji="1" lang="ja-JP" altLang="en-US" smtClean="0"/>
              <a:t>2014/6/30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458F45-1CD5-43CA-9046-FE6E860DB31A}" type="slidenum">
              <a:rPr kumimoji="1" lang="ja-JP" altLang="en-US" smtClean="0"/>
              <a:t>‹#›</a:t>
            </a:fld>
            <a:endParaRPr kumimoji="1" lang="ja-JP" altLang="en-US"/>
          </a:p>
        </p:txBody>
      </p:sp>
    </p:spTree>
    <p:extLst>
      <p:ext uri="{BB962C8B-B14F-4D97-AF65-F5344CB8AC3E}">
        <p14:creationId xmlns:p14="http://schemas.microsoft.com/office/powerpoint/2010/main" val="146780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66185"/>
            <a:ext cx="4514850" cy="780203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B159C5-EEE7-4005-9D8B-4CC10B5A6965}" type="datetimeFigureOut">
              <a:rPr kumimoji="1" lang="ja-JP" altLang="en-US" smtClean="0"/>
              <a:t>2014/6/30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458F45-1CD5-43CA-9046-FE6E860DB31A}" type="slidenum">
              <a:rPr kumimoji="1" lang="ja-JP" altLang="en-US" smtClean="0"/>
              <a:t>‹#›</a:t>
            </a:fld>
            <a:endParaRPr kumimoji="1" lang="ja-JP" altLang="en-US"/>
          </a:p>
        </p:txBody>
      </p:sp>
    </p:spTree>
    <p:extLst>
      <p:ext uri="{BB962C8B-B14F-4D97-AF65-F5344CB8AC3E}">
        <p14:creationId xmlns:p14="http://schemas.microsoft.com/office/powerpoint/2010/main" val="333033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B159C5-EEE7-4005-9D8B-4CC10B5A6965}" type="datetimeFigureOut">
              <a:rPr kumimoji="1" lang="ja-JP" altLang="en-US" smtClean="0"/>
              <a:t>2014/6/30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458F45-1CD5-43CA-9046-FE6E860DB31A}" type="slidenum">
              <a:rPr kumimoji="1" lang="ja-JP" altLang="en-US" smtClean="0"/>
              <a:t>‹#›</a:t>
            </a:fld>
            <a:endParaRPr kumimoji="1" lang="ja-JP" altLang="en-US"/>
          </a:p>
        </p:txBody>
      </p:sp>
    </p:spTree>
    <p:extLst>
      <p:ext uri="{BB962C8B-B14F-4D97-AF65-F5344CB8AC3E}">
        <p14:creationId xmlns:p14="http://schemas.microsoft.com/office/powerpoint/2010/main" val="373562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3B159C5-EEE7-4005-9D8B-4CC10B5A6965}" type="datetimeFigureOut">
              <a:rPr kumimoji="1" lang="ja-JP" altLang="en-US" smtClean="0"/>
              <a:t>2014/6/30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458F45-1CD5-43CA-9046-FE6E860DB31A}" type="slidenum">
              <a:rPr kumimoji="1" lang="ja-JP" altLang="en-US" smtClean="0"/>
              <a:t>‹#›</a:t>
            </a:fld>
            <a:endParaRPr kumimoji="1" lang="ja-JP" altLang="en-US"/>
          </a:p>
        </p:txBody>
      </p:sp>
    </p:spTree>
    <p:extLst>
      <p:ext uri="{BB962C8B-B14F-4D97-AF65-F5344CB8AC3E}">
        <p14:creationId xmlns:p14="http://schemas.microsoft.com/office/powerpoint/2010/main" val="357042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3B159C5-EEE7-4005-9D8B-4CC10B5A6965}" type="datetimeFigureOut">
              <a:rPr kumimoji="1" lang="ja-JP" altLang="en-US" smtClean="0"/>
              <a:t>2014/6/30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458F45-1CD5-43CA-9046-FE6E860DB31A}" type="slidenum">
              <a:rPr kumimoji="1" lang="ja-JP" altLang="en-US" smtClean="0"/>
              <a:t>‹#›</a:t>
            </a:fld>
            <a:endParaRPr kumimoji="1" lang="ja-JP" altLang="en-US"/>
          </a:p>
        </p:txBody>
      </p:sp>
    </p:spTree>
    <p:extLst>
      <p:ext uri="{BB962C8B-B14F-4D97-AF65-F5344CB8AC3E}">
        <p14:creationId xmlns:p14="http://schemas.microsoft.com/office/powerpoint/2010/main" val="114818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3B159C5-EEE7-4005-9D8B-4CC10B5A6965}" type="datetimeFigureOut">
              <a:rPr kumimoji="1" lang="ja-JP" altLang="en-US" smtClean="0"/>
              <a:t>2014/6/30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8458F45-1CD5-43CA-9046-FE6E860DB31A}" type="slidenum">
              <a:rPr kumimoji="1" lang="ja-JP" altLang="en-US" smtClean="0"/>
              <a:t>‹#›</a:t>
            </a:fld>
            <a:endParaRPr kumimoji="1" lang="ja-JP" altLang="en-US"/>
          </a:p>
        </p:txBody>
      </p:sp>
    </p:spTree>
    <p:extLst>
      <p:ext uri="{BB962C8B-B14F-4D97-AF65-F5344CB8AC3E}">
        <p14:creationId xmlns:p14="http://schemas.microsoft.com/office/powerpoint/2010/main" val="406518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3B159C5-EEE7-4005-9D8B-4CC10B5A6965}" type="datetimeFigureOut">
              <a:rPr kumimoji="1" lang="ja-JP" altLang="en-US" smtClean="0"/>
              <a:t>2014/6/30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8458F45-1CD5-43CA-9046-FE6E860DB31A}" type="slidenum">
              <a:rPr kumimoji="1" lang="ja-JP" altLang="en-US" smtClean="0"/>
              <a:t>‹#›</a:t>
            </a:fld>
            <a:endParaRPr kumimoji="1" lang="ja-JP" altLang="en-US"/>
          </a:p>
        </p:txBody>
      </p:sp>
    </p:spTree>
    <p:extLst>
      <p:ext uri="{BB962C8B-B14F-4D97-AF65-F5344CB8AC3E}">
        <p14:creationId xmlns:p14="http://schemas.microsoft.com/office/powerpoint/2010/main" val="127526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3B159C5-EEE7-4005-9D8B-4CC10B5A6965}" type="datetimeFigureOut">
              <a:rPr kumimoji="1" lang="ja-JP" altLang="en-US" smtClean="0"/>
              <a:t>2014/6/30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8458F45-1CD5-43CA-9046-FE6E860DB31A}" type="slidenum">
              <a:rPr kumimoji="1" lang="ja-JP" altLang="en-US" smtClean="0"/>
              <a:t>‹#›</a:t>
            </a:fld>
            <a:endParaRPr kumimoji="1" lang="ja-JP" altLang="en-US"/>
          </a:p>
        </p:txBody>
      </p:sp>
    </p:spTree>
    <p:extLst>
      <p:ext uri="{BB962C8B-B14F-4D97-AF65-F5344CB8AC3E}">
        <p14:creationId xmlns:p14="http://schemas.microsoft.com/office/powerpoint/2010/main" val="98289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B159C5-EEE7-4005-9D8B-4CC10B5A6965}" type="datetimeFigureOut">
              <a:rPr kumimoji="1" lang="ja-JP" altLang="en-US" smtClean="0"/>
              <a:t>2014/6/30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458F45-1CD5-43CA-9046-FE6E860DB31A}" type="slidenum">
              <a:rPr kumimoji="1" lang="ja-JP" altLang="en-US" smtClean="0"/>
              <a:t>‹#›</a:t>
            </a:fld>
            <a:endParaRPr kumimoji="1" lang="ja-JP" altLang="en-US"/>
          </a:p>
        </p:txBody>
      </p:sp>
    </p:spTree>
    <p:extLst>
      <p:ext uri="{BB962C8B-B14F-4D97-AF65-F5344CB8AC3E}">
        <p14:creationId xmlns:p14="http://schemas.microsoft.com/office/powerpoint/2010/main" val="2586772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B159C5-EEE7-4005-9D8B-4CC10B5A6965}" type="datetimeFigureOut">
              <a:rPr kumimoji="1" lang="ja-JP" altLang="en-US" smtClean="0"/>
              <a:t>2014/6/30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458F45-1CD5-43CA-9046-FE6E860DB31A}" type="slidenum">
              <a:rPr kumimoji="1" lang="ja-JP" altLang="en-US" smtClean="0"/>
              <a:t>‹#›</a:t>
            </a:fld>
            <a:endParaRPr kumimoji="1" lang="ja-JP" altLang="en-US"/>
          </a:p>
        </p:txBody>
      </p:sp>
    </p:spTree>
    <p:extLst>
      <p:ext uri="{BB962C8B-B14F-4D97-AF65-F5344CB8AC3E}">
        <p14:creationId xmlns:p14="http://schemas.microsoft.com/office/powerpoint/2010/main" val="245175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3B159C5-EEE7-4005-9D8B-4CC10B5A6965}" type="datetimeFigureOut">
              <a:rPr kumimoji="1" lang="ja-JP" altLang="en-US" smtClean="0"/>
              <a:t>2014/6/30</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8458F45-1CD5-43CA-9046-FE6E860DB31A}" type="slidenum">
              <a:rPr kumimoji="1" lang="ja-JP" altLang="en-US" smtClean="0"/>
              <a:t>‹#›</a:t>
            </a:fld>
            <a:endParaRPr kumimoji="1" lang="ja-JP" altLang="en-US"/>
          </a:p>
        </p:txBody>
      </p:sp>
    </p:spTree>
    <p:extLst>
      <p:ext uri="{BB962C8B-B14F-4D97-AF65-F5344CB8AC3E}">
        <p14:creationId xmlns:p14="http://schemas.microsoft.com/office/powerpoint/2010/main" val="1947193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m131048\Desktop\写真\南邸画像\035南邸.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3017" y="4557835"/>
            <a:ext cx="3284983" cy="46538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m131048\Desktop\写真\萩原邸画像\027.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83" y="6743056"/>
            <a:ext cx="3608200" cy="24009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m131048\Desktop\写真\南邸画像\015南邸.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168"/>
            <a:ext cx="6858000" cy="457200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m131048\Desktop\写真\萩原邸画像\016.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03" y="4557835"/>
            <a:ext cx="3586520" cy="237702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188640" y="1547664"/>
            <a:ext cx="6336704" cy="2032043"/>
          </a:xfrm>
        </p:spPr>
        <p:txBody>
          <a:bodyPr>
            <a:normAutofit/>
          </a:bodyPr>
          <a:lstStyle/>
          <a:p>
            <a:r>
              <a:rPr kumimoji="1" lang="ja-JP" altLang="en-US" sz="3600" b="1" dirty="0" smtClean="0">
                <a:latin typeface="HG丸ｺﾞｼｯｸM-PRO" panose="020F0600000000000000" pitchFamily="50" charset="-128"/>
                <a:ea typeface="HG丸ｺﾞｼｯｸM-PRO" panose="020F0600000000000000" pitchFamily="50" charset="-128"/>
              </a:rPr>
              <a:t>「三重の木」・「あかね材」</a:t>
            </a:r>
            <a:r>
              <a:rPr kumimoji="1" lang="en-US" altLang="ja-JP" sz="3600" b="1" dirty="0" smtClean="0">
                <a:latin typeface="HG丸ｺﾞｼｯｸM-PRO" panose="020F0600000000000000" pitchFamily="50" charset="-128"/>
                <a:ea typeface="HG丸ｺﾞｼｯｸM-PRO" panose="020F0600000000000000" pitchFamily="50" charset="-128"/>
              </a:rPr>
              <a:t/>
            </a:r>
            <a:br>
              <a:rPr kumimoji="1" lang="en-US" altLang="ja-JP" sz="3600" b="1" dirty="0" smtClean="0">
                <a:latin typeface="HG丸ｺﾞｼｯｸM-PRO" panose="020F0600000000000000" pitchFamily="50" charset="-128"/>
                <a:ea typeface="HG丸ｺﾞｼｯｸM-PRO" panose="020F0600000000000000" pitchFamily="50" charset="-128"/>
              </a:rPr>
            </a:br>
            <a:r>
              <a:rPr kumimoji="1" lang="ja-JP" altLang="en-US" sz="3600" b="1" dirty="0" smtClean="0">
                <a:latin typeface="HG丸ｺﾞｼｯｸM-PRO" panose="020F0600000000000000" pitchFamily="50" charset="-128"/>
                <a:ea typeface="HG丸ｺﾞｼｯｸM-PRO" panose="020F0600000000000000" pitchFamily="50" charset="-128"/>
              </a:rPr>
              <a:t>を</a:t>
            </a:r>
            <a:r>
              <a:rPr lang="ja-JP" altLang="en-US" sz="3600" b="1" dirty="0">
                <a:latin typeface="HG丸ｺﾞｼｯｸM-PRO" panose="020F0600000000000000" pitchFamily="50" charset="-128"/>
                <a:ea typeface="HG丸ｺﾞｼｯｸM-PRO" panose="020F0600000000000000" pitchFamily="50" charset="-128"/>
              </a:rPr>
              <a:t>住まい</a:t>
            </a:r>
            <a:r>
              <a:rPr kumimoji="1" lang="ja-JP" altLang="en-US" sz="3600" b="1" dirty="0" smtClean="0">
                <a:latin typeface="HG丸ｺﾞｼｯｸM-PRO" panose="020F0600000000000000" pitchFamily="50" charset="-128"/>
                <a:ea typeface="HG丸ｺﾞｼｯｸM-PRO" panose="020F0600000000000000" pitchFamily="50" charset="-128"/>
              </a:rPr>
              <a:t>の中へ！</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836712" y="5796136"/>
            <a:ext cx="5184576" cy="1584176"/>
          </a:xfrm>
        </p:spPr>
        <p:txBody>
          <a:bodyPr>
            <a:normAutofit lnSpcReduction="10000"/>
          </a:bodyPr>
          <a:lstStyle/>
          <a:p>
            <a:pPr algn="l"/>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　三重県の森林は県土面積の</a:t>
            </a:r>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64</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を占め、古くから林業生産活動が盛んに行われてきました。しかし、近年は木材価格の低迷などにより森林所有者の経営意欲は減退し、手入れ不足の森林が増加しており、森林のもつ公益的機能の低下による洪水や土砂災害の発生が懸念されています。</a:t>
            </a:r>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このような中、災害に強い健全な森林をつくるためには、「木を植える→育てる→収穫する→また植える」といった「緑の循環」を推進することが必要です。木を使うことは「緑の循環」の維持に重要な役割を果たし、災害に強い健全な森林づくりにつながります。</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4" name="Picture 7" descr="symbol0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6913" y="7884370"/>
            <a:ext cx="504056" cy="399415"/>
          </a:xfrm>
          <a:prstGeom prst="rect">
            <a:avLst/>
          </a:prstGeom>
          <a:noFill/>
          <a:ln>
            <a:noFill/>
          </a:ln>
          <a:extLst/>
        </p:spPr>
      </p:pic>
      <p:sp>
        <p:nvSpPr>
          <p:cNvPr id="5" name="WordArt 6"/>
          <p:cNvSpPr>
            <a:spLocks noChangeAspect="1" noChangeArrowheads="1" noChangeShapeType="1" noTextEdit="1"/>
          </p:cNvSpPr>
          <p:nvPr/>
        </p:nvSpPr>
        <p:spPr bwMode="auto">
          <a:xfrm>
            <a:off x="3356992" y="7884369"/>
            <a:ext cx="1249680" cy="45783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gd name="adj" fmla="val 50000"/>
              </a:avLst>
            </a:prstTxWarp>
          </a:bodyPr>
          <a:lstStyle/>
          <a:p>
            <a:pPr algn="ctr" fontAlgn="base"/>
            <a:r>
              <a:rPr lang="ja-JP" altLang="en-US" sz="2800" dirty="0">
                <a:solidFill>
                  <a:srgbClr val="008000"/>
                </a:solidFill>
                <a:effectLst>
                  <a:outerShdw dist="35941" dir="2700000" algn="ctr">
                    <a:srgbClr val="C0C0C0">
                      <a:alpha val="80000"/>
                    </a:srgbClr>
                  </a:outerShdw>
                </a:effectLst>
                <a:latin typeface="ＭＳ Ｐゴシック"/>
                <a:ea typeface="HG丸ｺﾞｼｯｸM-PRO"/>
                <a:cs typeface="Times New Roman"/>
              </a:rPr>
              <a:t>三重県</a:t>
            </a:r>
            <a:endParaRPr lang="ja-JP" altLang="en-US" sz="1200" dirty="0">
              <a:solidFill>
                <a:prstClr val="black"/>
              </a:solidFill>
              <a:latin typeface="ＭＳ Ｐゴシック"/>
              <a:cs typeface="ＭＳ Ｐゴシック"/>
            </a:endParaRPr>
          </a:p>
        </p:txBody>
      </p:sp>
      <p:pic>
        <p:nvPicPr>
          <p:cNvPr id="1026" name="Picture 2" descr="C:\Users\m131048\Desktop\20130403\7その他\その他\知事写真.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0769" y="7308304"/>
            <a:ext cx="1031776" cy="1547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088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m131048\Desktop\キャプチャ.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505" y="6694"/>
            <a:ext cx="3816717" cy="9137306"/>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グループ化 17"/>
          <p:cNvGrpSpPr/>
          <p:nvPr/>
        </p:nvGrpSpPr>
        <p:grpSpPr>
          <a:xfrm>
            <a:off x="3386517" y="1187624"/>
            <a:ext cx="3354851" cy="1566461"/>
            <a:chOff x="265548" y="4191202"/>
            <a:chExt cx="3354851" cy="1566461"/>
          </a:xfrm>
        </p:grpSpPr>
        <p:sp>
          <p:nvSpPr>
            <p:cNvPr id="19" name="正方形/長方形 18"/>
            <p:cNvSpPr/>
            <p:nvPr/>
          </p:nvSpPr>
          <p:spPr>
            <a:xfrm>
              <a:off x="405742" y="4191202"/>
              <a:ext cx="2031325" cy="369332"/>
            </a:xfrm>
            <a:prstGeom prst="rect">
              <a:avLst/>
            </a:prstGeom>
          </p:spPr>
          <p:txBody>
            <a:bodyPr wrap="none">
              <a:spAutoFit/>
            </a:bodyPr>
            <a:lstStyle/>
            <a:p>
              <a:r>
                <a:rPr lang="ja-JP" altLang="en-US" dirty="0" smtClean="0">
                  <a:latin typeface="HG丸ｺﾞｼｯｸM-PRO" panose="020F0600000000000000" pitchFamily="50" charset="-128"/>
                  <a:ea typeface="HG丸ｺﾞｼｯｸM-PRO" panose="020F0600000000000000" pitchFamily="50" charset="-128"/>
                </a:rPr>
                <a:t>○リラックスする</a:t>
              </a:r>
              <a:endParaRPr lang="ja-JP" altLang="en-US" dirty="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265548" y="4603501"/>
              <a:ext cx="3354851" cy="1154162"/>
            </a:xfrm>
            <a:prstGeom prst="rect">
              <a:avLst/>
            </a:prstGeom>
            <a:noFill/>
          </p:spPr>
          <p:txBody>
            <a:bodyPr wrap="square" rtlCol="0">
              <a:spAutoFit/>
            </a:bodyPr>
            <a:lstStyle/>
            <a:p>
              <a:r>
                <a:rPr kumimoji="1" lang="en-US" altLang="ja-JP" sz="1400" dirty="0" smtClean="0"/>
                <a:t> </a:t>
              </a:r>
              <a:r>
                <a:rPr kumimoji="1" lang="ja-JP" altLang="en-US" sz="1100" dirty="0" smtClean="0"/>
                <a:t>　</a:t>
              </a:r>
              <a:r>
                <a:rPr lang="ja-JP" altLang="en-US" sz="1100" dirty="0" smtClean="0">
                  <a:latin typeface="HG丸ｺﾞｼｯｸM-PRO" panose="020F0600000000000000" pitchFamily="50" charset="-128"/>
                  <a:ea typeface="HG丸ｺﾞｼｯｸM-PRO" panose="020F0600000000000000" pitchFamily="50" charset="-128"/>
                </a:rPr>
                <a:t>木の香りは、リフレッシュ効果やリラクゼーション効果があり、アトピー性皮膚炎などの要因にもなるダニの繁殖も抑制します。</a:t>
              </a:r>
              <a:endParaRPr lang="en-US" altLang="ja-JP" sz="1100" dirty="0" smtClean="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また、木の床はダニ類の栄養源となるほこり、チリなどがたまりにくいことから、ダニ類の繁殖を抑える効果があります。</a:t>
              </a:r>
              <a:endParaRPr kumimoji="1" lang="ja-JP" altLang="en-US" sz="1100" dirty="0"/>
            </a:p>
          </p:txBody>
        </p:sp>
      </p:grpSp>
      <p:grpSp>
        <p:nvGrpSpPr>
          <p:cNvPr id="21" name="グループ化 20"/>
          <p:cNvGrpSpPr/>
          <p:nvPr/>
        </p:nvGrpSpPr>
        <p:grpSpPr>
          <a:xfrm>
            <a:off x="3616067" y="2771800"/>
            <a:ext cx="2621245" cy="1877206"/>
            <a:chOff x="3765358" y="4129358"/>
            <a:chExt cx="2621245" cy="1877206"/>
          </a:xfrm>
        </p:grpSpPr>
        <p:sp>
          <p:nvSpPr>
            <p:cNvPr id="22" name="テキスト ボックス 21"/>
            <p:cNvSpPr txBox="1"/>
            <p:nvPr/>
          </p:nvSpPr>
          <p:spPr>
            <a:xfrm>
              <a:off x="3765358" y="4129358"/>
              <a:ext cx="2592288" cy="1477328"/>
            </a:xfrm>
            <a:prstGeom prst="rect">
              <a:avLst/>
            </a:prstGeom>
            <a:solidFill>
              <a:srgbClr val="00B0F0"/>
            </a:solidFill>
            <a:ln>
              <a:solidFill>
                <a:schemeClr val="accent1">
                  <a:shade val="50000"/>
                </a:schemeClr>
              </a:solidFill>
            </a:ln>
          </p:spPr>
          <p:txBody>
            <a:bodyPr wrap="square" rtlCol="0">
              <a:spAutoFit/>
            </a:bodyPr>
            <a:lstStyle/>
            <a:p>
              <a:r>
                <a:rPr lang="ja-JP" altLang="en-US" dirty="0" smtClean="0"/>
                <a:t>スギチップの香り物質吸引による・</a:t>
              </a:r>
              <a:r>
                <a:rPr lang="en-US" altLang="ja-JP" dirty="0" err="1" smtClean="0"/>
                <a:t>Hb</a:t>
              </a:r>
              <a:r>
                <a:rPr lang="ja-JP" altLang="en-US" dirty="0" smtClean="0"/>
                <a:t>濃度変化</a:t>
              </a:r>
              <a:endParaRPr lang="en-US" altLang="ja-JP" dirty="0" smtClean="0"/>
            </a:p>
            <a:p>
              <a:endParaRPr kumimoji="1" lang="en-US" altLang="ja-JP" dirty="0"/>
            </a:p>
            <a:p>
              <a:endParaRPr kumimoji="1" lang="en-US" altLang="ja-JP" dirty="0" smtClean="0"/>
            </a:p>
            <a:p>
              <a:endParaRPr kumimoji="1" lang="en-US" altLang="ja-JP" dirty="0" smtClean="0"/>
            </a:p>
          </p:txBody>
        </p:sp>
        <p:sp>
          <p:nvSpPr>
            <p:cNvPr id="23" name="テキスト ボックス 22"/>
            <p:cNvSpPr txBox="1"/>
            <p:nvPr/>
          </p:nvSpPr>
          <p:spPr>
            <a:xfrm>
              <a:off x="3770633" y="5668010"/>
              <a:ext cx="2615970" cy="338554"/>
            </a:xfrm>
            <a:prstGeom prst="rect">
              <a:avLst/>
            </a:prstGeom>
            <a:noFill/>
          </p:spPr>
          <p:txBody>
            <a:bodyPr wrap="square" rtlCol="0">
              <a:spAutoFit/>
            </a:bodyPr>
            <a:lstStyle/>
            <a:p>
              <a:r>
                <a:rPr lang="ja-JP" altLang="en-US" sz="800" dirty="0" smtClean="0">
                  <a:latin typeface="HG丸ｺﾞｼｯｸM-PRO" panose="020F0600000000000000" pitchFamily="50" charset="-128"/>
                  <a:ea typeface="HG丸ｺﾞｼｯｸM-PRO" panose="020F0600000000000000" pitchFamily="50" charset="-128"/>
                </a:rPr>
                <a:t>恒次</a:t>
              </a:r>
              <a:r>
                <a:rPr kumimoji="1" lang="ja-JP" altLang="en-US" sz="800" dirty="0" smtClean="0">
                  <a:latin typeface="HG丸ｺﾞｼｯｸM-PRO" panose="020F0600000000000000" pitchFamily="50" charset="-128"/>
                  <a:ea typeface="HG丸ｺﾞｼｯｸM-PRO" panose="020F0600000000000000" pitchFamily="50" charset="-128"/>
                </a:rPr>
                <a:t>・森川・宮崎</a:t>
              </a:r>
              <a:r>
                <a:rPr kumimoji="1" lang="en-US" altLang="ja-JP" sz="800" dirty="0" smtClean="0">
                  <a:latin typeface="HG丸ｺﾞｼｯｸM-PRO" panose="020F0600000000000000" pitchFamily="50" charset="-128"/>
                  <a:ea typeface="HG丸ｺﾞｼｯｸM-PRO" panose="020F0600000000000000" pitchFamily="50" charset="-128"/>
                </a:rPr>
                <a:t>,2005,</a:t>
              </a:r>
              <a:r>
                <a:rPr kumimoji="1" lang="ja-JP" altLang="en-US" sz="800" dirty="0" smtClean="0">
                  <a:latin typeface="HG丸ｺﾞｼｯｸM-PRO" panose="020F0600000000000000" pitchFamily="50" charset="-128"/>
                  <a:ea typeface="HG丸ｺﾞｼｯｸM-PRO" panose="020F0600000000000000" pitchFamily="50" charset="-128"/>
                </a:rPr>
                <a:t>「木材の香り物質によるダニ防除効果」</a:t>
              </a:r>
              <a:r>
                <a:rPr kumimoji="1" lang="en-US" altLang="ja-JP" sz="800" dirty="0" smtClean="0">
                  <a:latin typeface="HG丸ｺﾞｼｯｸM-PRO" panose="020F0600000000000000" pitchFamily="50" charset="-128"/>
                  <a:ea typeface="HG丸ｺﾞｼｯｸM-PRO" panose="020F0600000000000000" pitchFamily="50" charset="-128"/>
                </a:rPr>
                <a:t>,</a:t>
              </a:r>
              <a:r>
                <a:rPr kumimoji="1" lang="ja-JP" altLang="en-US" sz="800" dirty="0" smtClean="0">
                  <a:latin typeface="HG丸ｺﾞｼｯｸM-PRO" panose="020F0600000000000000" pitchFamily="50" charset="-128"/>
                  <a:ea typeface="HG丸ｺﾞｼｯｸM-PRO" panose="020F0600000000000000" pitchFamily="50" charset="-128"/>
                </a:rPr>
                <a:t>木材工業　</a:t>
              </a:r>
              <a:r>
                <a:rPr kumimoji="1" lang="en-US" altLang="ja-JP" sz="800" dirty="0" smtClean="0">
                  <a:latin typeface="HG丸ｺﾞｼｯｸM-PRO" panose="020F0600000000000000" pitchFamily="50" charset="-128"/>
                  <a:ea typeface="HG丸ｺﾞｼｯｸM-PRO" panose="020F0600000000000000" pitchFamily="50" charset="-128"/>
                </a:rPr>
                <a:t>Vol.60</a:t>
              </a:r>
              <a:r>
                <a:rPr kumimoji="1" lang="ja-JP" altLang="en-US" sz="800" dirty="0" smtClean="0">
                  <a:latin typeface="HG丸ｺﾞｼｯｸM-PRO" panose="020F0600000000000000" pitchFamily="50" charset="-128"/>
                  <a:ea typeface="HG丸ｺﾞｼｯｸM-PRO" panose="020F0600000000000000" pitchFamily="50" charset="-128"/>
                </a:rPr>
                <a:t>　</a:t>
              </a:r>
              <a:r>
                <a:rPr lang="en-US" altLang="ja-JP" sz="800" dirty="0" smtClean="0">
                  <a:latin typeface="HG丸ｺﾞｼｯｸM-PRO" panose="020F0600000000000000" pitchFamily="50" charset="-128"/>
                  <a:ea typeface="HG丸ｺﾞｼｯｸM-PRO" panose="020F0600000000000000" pitchFamily="50" charset="-128"/>
                </a:rPr>
                <a:t>NO</a:t>
              </a:r>
              <a:r>
                <a:rPr lang="en-US" altLang="ja-JP" sz="800" dirty="0">
                  <a:latin typeface="HG丸ｺﾞｼｯｸM-PRO" panose="020F0600000000000000" pitchFamily="50" charset="-128"/>
                  <a:ea typeface="HG丸ｺﾞｼｯｸM-PRO" panose="020F0600000000000000" pitchFamily="50" charset="-128"/>
                </a:rPr>
                <a:t>.</a:t>
              </a:r>
              <a:r>
                <a:rPr lang="en-US" altLang="ja-JP" sz="800" dirty="0" smtClean="0">
                  <a:latin typeface="HG丸ｺﾞｼｯｸM-PRO" panose="020F0600000000000000" pitchFamily="50" charset="-128"/>
                  <a:ea typeface="HG丸ｺﾞｼｯｸM-PRO" panose="020F0600000000000000" pitchFamily="50" charset="-128"/>
                </a:rPr>
                <a:t>11</a:t>
              </a:r>
              <a:endParaRPr kumimoji="1" lang="ja-JP" altLang="en-US" sz="800" dirty="0">
                <a:latin typeface="HG丸ｺﾞｼｯｸM-PRO" panose="020F0600000000000000" pitchFamily="50" charset="-128"/>
                <a:ea typeface="HG丸ｺﾞｼｯｸM-PRO" panose="020F0600000000000000" pitchFamily="50" charset="-128"/>
              </a:endParaRPr>
            </a:p>
          </p:txBody>
        </p:sp>
      </p:grpSp>
      <p:grpSp>
        <p:nvGrpSpPr>
          <p:cNvPr id="24" name="グループ化 23"/>
          <p:cNvGrpSpPr/>
          <p:nvPr/>
        </p:nvGrpSpPr>
        <p:grpSpPr>
          <a:xfrm>
            <a:off x="56401" y="5183050"/>
            <a:ext cx="3334971" cy="1261158"/>
            <a:chOff x="-79195" y="7003651"/>
            <a:chExt cx="3490601" cy="1261158"/>
          </a:xfrm>
        </p:grpSpPr>
        <p:sp>
          <p:nvSpPr>
            <p:cNvPr id="29" name="コンテンツ プレースホルダー 2"/>
            <p:cNvSpPr txBox="1">
              <a:spLocks/>
            </p:cNvSpPr>
            <p:nvPr/>
          </p:nvSpPr>
          <p:spPr>
            <a:xfrm>
              <a:off x="181290" y="7003651"/>
              <a:ext cx="3230116" cy="6345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○安全に過ごす</a:t>
              </a:r>
              <a:endParaRPr lang="ja-JP" altLang="en-US" sz="1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79195" y="7326090"/>
              <a:ext cx="3454616" cy="938719"/>
            </a:xfrm>
            <a:prstGeom prst="rect">
              <a:avLst/>
            </a:prstGeom>
            <a:noFill/>
          </p:spPr>
          <p:txBody>
            <a:bodyPr wrap="square" rtlCol="0">
              <a:spAutoFit/>
            </a:bodyPr>
            <a:lstStyle/>
            <a:p>
              <a:r>
                <a:rPr kumimoji="1" lang="ja-JP" altLang="en-US" sz="1100" dirty="0" smtClean="0">
                  <a:solidFill>
                    <a:srgbClr val="FF0000"/>
                  </a:solidFill>
                </a:rPr>
                <a:t>　</a:t>
              </a:r>
              <a:r>
                <a:rPr kumimoji="1" lang="ja-JP" altLang="en-US" sz="1100" dirty="0" smtClean="0">
                  <a:solidFill>
                    <a:srgbClr val="FF0000"/>
                  </a:solidFill>
                  <a:latin typeface="HG丸ｺﾞｼｯｸM-PRO" panose="020F0600000000000000" pitchFamily="50" charset="-128"/>
                  <a:ea typeface="HG丸ｺﾞｼｯｸM-PRO" panose="020F0600000000000000" pitchFamily="50" charset="-128"/>
                </a:rPr>
                <a:t>木材は衝撃を吸収する性質があるため、コンクリートなどの床で転んだ時よりも木の床で転んだ時の方が怪我をしにくくなります。</a:t>
              </a:r>
              <a:endParaRPr kumimoji="1" lang="en-US" altLang="ja-JP" sz="1100"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100" dirty="0">
                  <a:solidFill>
                    <a:srgbClr val="FF0000"/>
                  </a:solidFill>
                  <a:latin typeface="HG丸ｺﾞｼｯｸM-PRO" panose="020F0600000000000000" pitchFamily="50" charset="-128"/>
                  <a:ea typeface="HG丸ｺﾞｼｯｸM-PRO" panose="020F0600000000000000" pitchFamily="50" charset="-128"/>
                </a:rPr>
                <a:t>　</a:t>
              </a:r>
              <a:r>
                <a:rPr lang="ja-JP" altLang="en-US" sz="1100" dirty="0" smtClean="0">
                  <a:solidFill>
                    <a:srgbClr val="FF0000"/>
                  </a:solidFill>
                  <a:latin typeface="HG丸ｺﾞｼｯｸM-PRO" panose="020F0600000000000000" pitchFamily="50" charset="-128"/>
                  <a:ea typeface="HG丸ｺﾞｼｯｸM-PRO" panose="020F0600000000000000" pitchFamily="50" charset="-128"/>
                </a:rPr>
                <a:t>また、木材はすべりにくいため、木の床は安全で歩きやすいといえます。</a:t>
              </a:r>
              <a:endParaRPr kumimoji="1" lang="ja-JP" altLang="en-US" sz="1100" dirty="0">
                <a:solidFill>
                  <a:srgbClr val="FF0000"/>
                </a:solidFill>
              </a:endParaRPr>
            </a:p>
          </p:txBody>
        </p:sp>
      </p:grpSp>
      <p:grpSp>
        <p:nvGrpSpPr>
          <p:cNvPr id="8" name="グループ化 7"/>
          <p:cNvGrpSpPr/>
          <p:nvPr/>
        </p:nvGrpSpPr>
        <p:grpSpPr>
          <a:xfrm>
            <a:off x="56401" y="1250340"/>
            <a:ext cx="3300591" cy="4020254"/>
            <a:chOff x="72008" y="2741309"/>
            <a:chExt cx="3300591" cy="4020254"/>
          </a:xfrm>
        </p:grpSpPr>
        <p:grpSp>
          <p:nvGrpSpPr>
            <p:cNvPr id="28" name="グループ化 27"/>
            <p:cNvGrpSpPr/>
            <p:nvPr/>
          </p:nvGrpSpPr>
          <p:grpSpPr>
            <a:xfrm>
              <a:off x="72008" y="2741309"/>
              <a:ext cx="3300591" cy="2291775"/>
              <a:chOff x="144016" y="1610380"/>
              <a:chExt cx="3300591" cy="2291775"/>
            </a:xfrm>
          </p:grpSpPr>
          <p:sp>
            <p:nvSpPr>
              <p:cNvPr id="10" name="正方形/長方形 9"/>
              <p:cNvSpPr/>
              <p:nvPr/>
            </p:nvSpPr>
            <p:spPr>
              <a:xfrm>
                <a:off x="420271" y="1610380"/>
                <a:ext cx="1800493" cy="369332"/>
              </a:xfrm>
              <a:prstGeom prst="rect">
                <a:avLst/>
              </a:prstGeom>
            </p:spPr>
            <p:txBody>
              <a:bodyPr wrap="none">
                <a:spAutoFit/>
              </a:bodyPr>
              <a:lstStyle/>
              <a:p>
                <a:r>
                  <a:rPr lang="ja-JP" altLang="en-US"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dirty="0">
                    <a:solidFill>
                      <a:srgbClr val="FF0000"/>
                    </a:solidFill>
                    <a:latin typeface="HG丸ｺﾞｼｯｸM-PRO" panose="020F0600000000000000" pitchFamily="50" charset="-128"/>
                    <a:ea typeface="HG丸ｺﾞｼｯｸM-PRO" panose="020F0600000000000000" pitchFamily="50" charset="-128"/>
                  </a:rPr>
                  <a:t>快適</a:t>
                </a:r>
                <a:r>
                  <a:rPr lang="ja-JP" altLang="en-US" dirty="0" smtClean="0">
                    <a:solidFill>
                      <a:srgbClr val="FF0000"/>
                    </a:solidFill>
                    <a:latin typeface="HG丸ｺﾞｼｯｸM-PRO" panose="020F0600000000000000" pitchFamily="50" charset="-128"/>
                    <a:ea typeface="HG丸ｺﾞｼｯｸM-PRO" panose="020F0600000000000000" pitchFamily="50" charset="-128"/>
                  </a:rPr>
                  <a:t>に</a:t>
                </a:r>
                <a:r>
                  <a:rPr lang="ja-JP" altLang="en-US" dirty="0">
                    <a:solidFill>
                      <a:srgbClr val="FF0000"/>
                    </a:solidFill>
                    <a:latin typeface="HG丸ｺﾞｼｯｸM-PRO" panose="020F0600000000000000" pitchFamily="50" charset="-128"/>
                    <a:ea typeface="HG丸ｺﾞｼｯｸM-PRO" panose="020F0600000000000000" pitchFamily="50" charset="-128"/>
                  </a:rPr>
                  <a:t>過ごす</a:t>
                </a:r>
              </a:p>
            </p:txBody>
          </p:sp>
          <p:sp>
            <p:nvSpPr>
              <p:cNvPr id="11" name="テキスト ボックス 10"/>
              <p:cNvSpPr txBox="1"/>
              <p:nvPr/>
            </p:nvSpPr>
            <p:spPr>
              <a:xfrm>
                <a:off x="144016" y="1947774"/>
                <a:ext cx="3300591" cy="1954381"/>
              </a:xfrm>
              <a:prstGeom prst="rect">
                <a:avLst/>
              </a:prstGeom>
              <a:noFill/>
            </p:spPr>
            <p:txBody>
              <a:bodyPr wrap="square" rtlCol="0">
                <a:spAutoFit/>
              </a:bodyPr>
              <a:lstStyle/>
              <a:p>
                <a:r>
                  <a:rPr kumimoji="1" lang="ja-JP" altLang="en-US" sz="1100" dirty="0" smtClean="0">
                    <a:solidFill>
                      <a:srgbClr val="FF0000"/>
                    </a:solidFill>
                    <a:latin typeface="HG丸ｺﾞｼｯｸM-PRO" panose="020F0600000000000000" pitchFamily="50" charset="-128"/>
                    <a:ea typeface="HG丸ｺﾞｼｯｸM-PRO" panose="020F0600000000000000" pitchFamily="50" charset="-128"/>
                  </a:rPr>
                  <a:t>　木材は調湿作用があるため、木造の家は室内の温度が一定に保たれ快適な居住環境を作ることができ、その調湿効果により結露やカビを抑制することも分かっています。</a:t>
                </a:r>
                <a:endParaRPr kumimoji="1" lang="en-US" altLang="ja-JP" sz="1100"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100" dirty="0">
                    <a:solidFill>
                      <a:srgbClr val="FF0000"/>
                    </a:solidFill>
                    <a:latin typeface="HG丸ｺﾞｼｯｸM-PRO" panose="020F0600000000000000" pitchFamily="50" charset="-128"/>
                    <a:ea typeface="HG丸ｺﾞｼｯｸM-PRO" panose="020F0600000000000000" pitchFamily="50" charset="-128"/>
                  </a:rPr>
                  <a:t>　</a:t>
                </a:r>
                <a:r>
                  <a:rPr lang="ja-JP" altLang="en-US" sz="1100" dirty="0" smtClean="0">
                    <a:solidFill>
                      <a:srgbClr val="FF0000"/>
                    </a:solidFill>
                    <a:latin typeface="HG丸ｺﾞｼｯｸM-PRO" panose="020F0600000000000000" pitchFamily="50" charset="-128"/>
                    <a:ea typeface="HG丸ｺﾞｼｯｸM-PRO" panose="020F0600000000000000" pitchFamily="50" charset="-128"/>
                  </a:rPr>
                  <a:t>さらに、木材は高い断熱性を持つことから、木造住宅は外気温と比較して、夏は涼しく、冬は暖かく過ごすことができます。</a:t>
                </a:r>
                <a:endParaRPr lang="en-US" altLang="ja-JP" sz="1100"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100" dirty="0" smtClean="0">
                    <a:solidFill>
                      <a:srgbClr val="FF0000"/>
                    </a:solidFill>
                    <a:latin typeface="HG丸ｺﾞｼｯｸM-PRO" panose="020F0600000000000000" pitchFamily="50" charset="-128"/>
                    <a:ea typeface="HG丸ｺﾞｼｯｸM-PRO" panose="020F0600000000000000" pitchFamily="50" charset="-128"/>
                  </a:rPr>
                  <a:t>　また</a:t>
                </a:r>
                <a:r>
                  <a:rPr lang="ja-JP" altLang="en-US" sz="1100" dirty="0">
                    <a:solidFill>
                      <a:srgbClr val="FF0000"/>
                    </a:solidFill>
                    <a:latin typeface="HG丸ｺﾞｼｯｸM-PRO" panose="020F0600000000000000" pitchFamily="50" charset="-128"/>
                    <a:ea typeface="HG丸ｺﾞｼｯｸM-PRO" panose="020F0600000000000000" pitchFamily="50" charset="-128"/>
                  </a:rPr>
                  <a:t>、木材は、低音・中音・高音を適度に吸音するため、内装を木質化した部屋では音が聞きやすくなることが分かっています。</a:t>
                </a:r>
              </a:p>
              <a:p>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grpSp>
          <p:nvGrpSpPr>
            <p:cNvPr id="3" name="グループ化 2"/>
            <p:cNvGrpSpPr/>
            <p:nvPr/>
          </p:nvGrpSpPr>
          <p:grpSpPr>
            <a:xfrm>
              <a:off x="404664" y="4838833"/>
              <a:ext cx="2448272" cy="1922730"/>
              <a:chOff x="404664" y="5314285"/>
              <a:chExt cx="2448272" cy="1922730"/>
            </a:xfrm>
          </p:grpSpPr>
          <p:sp>
            <p:nvSpPr>
              <p:cNvPr id="14" name="テキスト ボックス 13"/>
              <p:cNvSpPr txBox="1"/>
              <p:nvPr/>
            </p:nvSpPr>
            <p:spPr>
              <a:xfrm>
                <a:off x="404664" y="6898461"/>
                <a:ext cx="2448272" cy="338554"/>
              </a:xfrm>
              <a:prstGeom prst="rect">
                <a:avLst/>
              </a:prstGeom>
              <a:noFill/>
            </p:spPr>
            <p:txBody>
              <a:bodyPr wrap="square" rtlCol="0">
                <a:spAutoFit/>
              </a:bodyPr>
              <a:lstStyle/>
              <a:p>
                <a:r>
                  <a:rPr kumimoji="1" lang="ja-JP" altLang="en-US" sz="800" dirty="0" smtClean="0">
                    <a:solidFill>
                      <a:srgbClr val="FF0000"/>
                    </a:solidFill>
                    <a:latin typeface="HG丸ｺﾞｼｯｸM-PRO" panose="020F0600000000000000" pitchFamily="50" charset="-128"/>
                    <a:ea typeface="HG丸ｺﾞｼｯｸM-PRO" panose="020F0600000000000000" pitchFamily="50" charset="-128"/>
                  </a:rPr>
                  <a:t>則元・山田</a:t>
                </a:r>
                <a:r>
                  <a:rPr kumimoji="1" lang="en-US" altLang="ja-JP" sz="800" dirty="0" smtClean="0">
                    <a:solidFill>
                      <a:srgbClr val="FF0000"/>
                    </a:solidFill>
                    <a:latin typeface="HG丸ｺﾞｼｯｸM-PRO" panose="020F0600000000000000" pitchFamily="50" charset="-128"/>
                    <a:ea typeface="HG丸ｺﾞｼｯｸM-PRO" panose="020F0600000000000000" pitchFamily="50" charset="-128"/>
                  </a:rPr>
                  <a:t>,1974,</a:t>
                </a:r>
                <a:r>
                  <a:rPr kumimoji="1" lang="ja-JP" altLang="en-US" sz="800" dirty="0" smtClean="0">
                    <a:solidFill>
                      <a:srgbClr val="FF0000"/>
                    </a:solidFill>
                    <a:latin typeface="HG丸ｺﾞｼｯｸM-PRO" panose="020F0600000000000000" pitchFamily="50" charset="-128"/>
                    <a:ea typeface="HG丸ｺﾞｼｯｸM-PRO" panose="020F0600000000000000" pitchFamily="50" charset="-128"/>
                  </a:rPr>
                  <a:t>「木質材料の湿度調節機能」</a:t>
                </a:r>
                <a:r>
                  <a:rPr kumimoji="1" lang="en-US" altLang="ja-JP" sz="80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800" dirty="0" smtClean="0">
                    <a:solidFill>
                      <a:srgbClr val="FF0000"/>
                    </a:solidFill>
                    <a:latin typeface="HG丸ｺﾞｼｯｸM-PRO" panose="020F0600000000000000" pitchFamily="50" charset="-128"/>
                    <a:ea typeface="HG丸ｺﾞｼｯｸM-PRO" panose="020F0600000000000000" pitchFamily="50" charset="-128"/>
                  </a:rPr>
                  <a:t>木材工業　</a:t>
                </a:r>
                <a:r>
                  <a:rPr kumimoji="1" lang="en-US" altLang="ja-JP" sz="800" dirty="0" smtClean="0">
                    <a:solidFill>
                      <a:srgbClr val="FF0000"/>
                    </a:solidFill>
                    <a:latin typeface="HG丸ｺﾞｼｯｸM-PRO" panose="020F0600000000000000" pitchFamily="50" charset="-128"/>
                    <a:ea typeface="HG丸ｺﾞｼｯｸM-PRO" panose="020F0600000000000000" pitchFamily="50" charset="-128"/>
                  </a:rPr>
                  <a:t>Vol.29-7</a:t>
                </a:r>
                <a:r>
                  <a:rPr kumimoji="1" lang="ja-JP" altLang="en-US" sz="800" dirty="0" smtClean="0">
                    <a:solidFill>
                      <a:srgbClr val="FF0000"/>
                    </a:solidFill>
                    <a:latin typeface="HG丸ｺﾞｼｯｸM-PRO" panose="020F0600000000000000" pitchFamily="50" charset="-128"/>
                    <a:ea typeface="HG丸ｺﾞｼｯｸM-PRO" panose="020F0600000000000000" pitchFamily="50" charset="-128"/>
                  </a:rPr>
                  <a:t>　</a:t>
                </a:r>
                <a:r>
                  <a:rPr kumimoji="1" lang="en-US" altLang="ja-JP" sz="800" dirty="0" smtClean="0">
                    <a:solidFill>
                      <a:srgbClr val="FF0000"/>
                    </a:solidFill>
                    <a:latin typeface="HG丸ｺﾞｼｯｸM-PRO" panose="020F0600000000000000" pitchFamily="50" charset="-128"/>
                    <a:ea typeface="HG丸ｺﾞｼｯｸM-PRO" panose="020F0600000000000000" pitchFamily="50" charset="-128"/>
                  </a:rPr>
                  <a:t>301-305</a:t>
                </a:r>
                <a:endParaRPr kumimoji="1" lang="ja-JP" altLang="en-US" sz="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0" name="テキスト ボックス 29"/>
              <p:cNvSpPr txBox="1"/>
              <p:nvPr/>
            </p:nvSpPr>
            <p:spPr>
              <a:xfrm>
                <a:off x="404664" y="5314285"/>
                <a:ext cx="2448272" cy="1538883"/>
              </a:xfrm>
              <a:prstGeom prst="rect">
                <a:avLst/>
              </a:prstGeom>
              <a:solidFill>
                <a:srgbClr val="00B0F0"/>
              </a:solidFill>
              <a:ln>
                <a:solidFill>
                  <a:schemeClr val="accent1">
                    <a:shade val="50000"/>
                  </a:schemeClr>
                </a:solidFill>
              </a:ln>
            </p:spPr>
            <p:txBody>
              <a:bodyPr wrap="square" rtlCol="0">
                <a:spAutoFit/>
              </a:bodyPr>
              <a:lstStyle/>
              <a:p>
                <a:r>
                  <a:rPr kumimoji="1" lang="ja-JP" altLang="en-US" dirty="0" smtClean="0">
                    <a:solidFill>
                      <a:srgbClr val="FF0000"/>
                    </a:solidFill>
                  </a:rPr>
                  <a:t>湿度変化グラフ</a:t>
                </a:r>
                <a:endParaRPr lang="en-US" altLang="ja-JP" dirty="0" smtClean="0">
                  <a:solidFill>
                    <a:srgbClr val="FF0000"/>
                  </a:solidFill>
                </a:endParaRPr>
              </a:p>
              <a:p>
                <a:endParaRPr kumimoji="1" lang="en-US" altLang="ja-JP" sz="2000" dirty="0" smtClean="0">
                  <a:solidFill>
                    <a:srgbClr val="FF0000"/>
                  </a:solidFill>
                </a:endParaRPr>
              </a:p>
              <a:p>
                <a:pPr algn="ctr"/>
                <a:r>
                  <a:rPr lang="ja-JP" altLang="en-US" sz="2000" b="1" dirty="0" smtClean="0">
                    <a:solidFill>
                      <a:srgbClr val="FF0000"/>
                    </a:solidFill>
                  </a:rPr>
                  <a:t>グラフ作成</a:t>
                </a:r>
                <a:endParaRPr lang="en-US" altLang="ja-JP" sz="2000" b="1" dirty="0">
                  <a:solidFill>
                    <a:srgbClr val="FF0000"/>
                  </a:solidFill>
                </a:endParaRPr>
              </a:p>
              <a:p>
                <a:endParaRPr lang="en-US" altLang="ja-JP" dirty="0" smtClean="0">
                  <a:solidFill>
                    <a:srgbClr val="FF0000"/>
                  </a:solidFill>
                </a:endParaRPr>
              </a:p>
              <a:p>
                <a:endParaRPr kumimoji="1" lang="en-US" altLang="ja-JP" dirty="0" smtClean="0">
                  <a:solidFill>
                    <a:srgbClr val="FF0000"/>
                  </a:solidFill>
                </a:endParaRPr>
              </a:p>
            </p:txBody>
          </p:sp>
        </p:grpSp>
      </p:grpSp>
      <p:grpSp>
        <p:nvGrpSpPr>
          <p:cNvPr id="12" name="グループ化 11"/>
          <p:cNvGrpSpPr/>
          <p:nvPr/>
        </p:nvGrpSpPr>
        <p:grpSpPr>
          <a:xfrm>
            <a:off x="279059" y="35496"/>
            <a:ext cx="6264696" cy="1191037"/>
            <a:chOff x="279059" y="179512"/>
            <a:chExt cx="6264696" cy="1191037"/>
          </a:xfrm>
        </p:grpSpPr>
        <p:sp>
          <p:nvSpPr>
            <p:cNvPr id="5" name="テキスト ボックス 4"/>
            <p:cNvSpPr txBox="1"/>
            <p:nvPr/>
          </p:nvSpPr>
          <p:spPr>
            <a:xfrm>
              <a:off x="279059" y="539552"/>
              <a:ext cx="6264696" cy="830997"/>
            </a:xfrm>
            <a:prstGeom prst="rect">
              <a:avLst/>
            </a:prstGeom>
            <a:noFill/>
          </p:spPr>
          <p:txBody>
            <a:bodyPr wrap="square" rtlCol="0">
              <a:spAutoFit/>
            </a:bodyPr>
            <a:lstStyle/>
            <a:p>
              <a:r>
                <a:rPr lang="ja-JP" altLang="en-US" sz="1600" dirty="0" smtClean="0">
                  <a:solidFill>
                    <a:srgbClr val="FF0000"/>
                  </a:solidFill>
                  <a:latin typeface="HG丸ｺﾞｼｯｸM-PRO" panose="020F0600000000000000" pitchFamily="50" charset="-128"/>
                  <a:ea typeface="HG丸ｺﾞｼｯｸM-PRO" panose="020F0600000000000000" pitchFamily="50" charset="-128"/>
                </a:rPr>
                <a:t>　三重県</a:t>
              </a:r>
              <a:r>
                <a:rPr lang="ja-JP" altLang="en-US" sz="1600" dirty="0">
                  <a:solidFill>
                    <a:srgbClr val="FF0000"/>
                  </a:solidFill>
                  <a:latin typeface="HG丸ｺﾞｼｯｸM-PRO" panose="020F0600000000000000" pitchFamily="50" charset="-128"/>
                  <a:ea typeface="HG丸ｺﾞｼｯｸM-PRO" panose="020F0600000000000000" pitchFamily="50" charset="-128"/>
                </a:rPr>
                <a:t>で育った木を使い、地域にあった工法や技術を使用して家を建てることにより、三重県の気候・風土に適した快適な家づくりができます</a:t>
              </a:r>
              <a:r>
                <a:rPr lang="ja-JP" altLang="en-US" sz="1600" dirty="0" smtClean="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1600" dirty="0">
                <a:solidFill>
                  <a:srgbClr val="FF0000"/>
                </a:solidFill>
              </a:endParaRPr>
            </a:p>
          </p:txBody>
        </p:sp>
        <p:sp>
          <p:nvSpPr>
            <p:cNvPr id="7" name="テキスト ボックス 6"/>
            <p:cNvSpPr txBox="1"/>
            <p:nvPr/>
          </p:nvSpPr>
          <p:spPr>
            <a:xfrm>
              <a:off x="479290" y="179512"/>
              <a:ext cx="5814454" cy="369332"/>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◎「三重の木」を使った気候風土にあった家づくり◎</a:t>
              </a:r>
              <a:endParaRPr kumimoji="1" lang="ja-JP" altLang="en-US" dirty="0"/>
            </a:p>
          </p:txBody>
        </p:sp>
      </p:grpSp>
      <p:grpSp>
        <p:nvGrpSpPr>
          <p:cNvPr id="37" name="グループ化 36"/>
          <p:cNvGrpSpPr/>
          <p:nvPr/>
        </p:nvGrpSpPr>
        <p:grpSpPr>
          <a:xfrm>
            <a:off x="3501008" y="6648472"/>
            <a:ext cx="3302124" cy="1091880"/>
            <a:chOff x="181290" y="7003651"/>
            <a:chExt cx="3456221" cy="1091880"/>
          </a:xfrm>
        </p:grpSpPr>
        <p:sp>
          <p:nvSpPr>
            <p:cNvPr id="38" name="コンテンツ プレースホルダー 2"/>
            <p:cNvSpPr txBox="1">
              <a:spLocks/>
            </p:cNvSpPr>
            <p:nvPr/>
          </p:nvSpPr>
          <p:spPr>
            <a:xfrm>
              <a:off x="181290" y="7003651"/>
              <a:ext cx="3230116" cy="6345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smtClean="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エコ</a:t>
              </a:r>
              <a:r>
                <a:rPr lang="ja-JP" altLang="en-US" sz="1800" dirty="0" smtClean="0">
                  <a:latin typeface="HG丸ｺﾞｼｯｸM-PRO" panose="020F0600000000000000" pitchFamily="50" charset="-128"/>
                  <a:ea typeface="HG丸ｺﾞｼｯｸM-PRO" panose="020F0600000000000000" pitchFamily="50" charset="-128"/>
                </a:rPr>
                <a:t>に過ごす</a:t>
              </a:r>
              <a:endParaRPr lang="ja-JP" altLang="en-US" sz="1800" dirty="0">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181290" y="7326090"/>
              <a:ext cx="3456221" cy="769441"/>
            </a:xfrm>
            <a:prstGeom prst="rect">
              <a:avLst/>
            </a:prstGeom>
            <a:noFill/>
          </p:spPr>
          <p:txBody>
            <a:bodyPr wrap="square" rtlCol="0">
              <a:spAutoFit/>
            </a:bodyPr>
            <a:lstStyle/>
            <a:p>
              <a:r>
                <a:rPr kumimoji="1" lang="ja-JP" altLang="en-US" sz="1100" dirty="0" smtClean="0">
                  <a:latin typeface="HG丸ｺﾞｼｯｸM-PRO" panose="020F0600000000000000" pitchFamily="50" charset="-128"/>
                  <a:ea typeface="HG丸ｺﾞｼｯｸM-PRO" panose="020F0600000000000000" pitchFamily="50" charset="-128"/>
                </a:rPr>
                <a:t>　冬の寒い時にストーブ等で暖房をするとコンクリート造りは壁などに熱が奪われ、内装に木材が使ってある場合よりも、暖めるのに時間が</a:t>
              </a:r>
              <a:r>
                <a:rPr lang="ja-JP" altLang="en-US" sz="1100" dirty="0" smtClean="0">
                  <a:latin typeface="HG丸ｺﾞｼｯｸM-PRO" panose="020F0600000000000000" pitchFamily="50" charset="-128"/>
                  <a:ea typeface="HG丸ｺﾞｼｯｸM-PRO" panose="020F0600000000000000" pitchFamily="50" charset="-128"/>
                </a:rPr>
                <a:t>かかってしまいます。</a:t>
              </a:r>
              <a:endParaRPr lang="en-US" altLang="ja-JP" sz="1100" dirty="0" smtClean="0">
                <a:latin typeface="HG丸ｺﾞｼｯｸM-PRO" panose="020F0600000000000000" pitchFamily="50" charset="-128"/>
                <a:ea typeface="HG丸ｺﾞｼｯｸM-PRO" panose="020F0600000000000000" pitchFamily="50" charset="-128"/>
              </a:endParaRPr>
            </a:p>
          </p:txBody>
        </p:sp>
      </p:grpSp>
      <p:grpSp>
        <p:nvGrpSpPr>
          <p:cNvPr id="6" name="グループ化 5"/>
          <p:cNvGrpSpPr/>
          <p:nvPr/>
        </p:nvGrpSpPr>
        <p:grpSpPr>
          <a:xfrm>
            <a:off x="3411407" y="4644008"/>
            <a:ext cx="3329961" cy="1946904"/>
            <a:chOff x="3411407" y="5105019"/>
            <a:chExt cx="3329961" cy="1946904"/>
          </a:xfrm>
        </p:grpSpPr>
        <p:sp>
          <p:nvSpPr>
            <p:cNvPr id="26" name="テキスト ボックス 25"/>
            <p:cNvSpPr txBox="1"/>
            <p:nvPr/>
          </p:nvSpPr>
          <p:spPr>
            <a:xfrm>
              <a:off x="3411407" y="5436096"/>
              <a:ext cx="3329961" cy="1615827"/>
            </a:xfrm>
            <a:prstGeom prst="rect">
              <a:avLst/>
            </a:prstGeom>
            <a:noFill/>
          </p:spPr>
          <p:txBody>
            <a:bodyPr wrap="square" rtlCol="0">
              <a:spAutoFit/>
            </a:bodyPr>
            <a:lstStyle/>
            <a:p>
              <a:r>
                <a:rPr kumimoji="1" lang="ja-JP" altLang="en-US" sz="1100" dirty="0" smtClean="0">
                  <a:latin typeface="HG丸ｺﾞｼｯｸM-PRO" panose="020F0600000000000000" pitchFamily="50" charset="-128"/>
                  <a:ea typeface="HG丸ｺﾞｼｯｸM-PRO" panose="020F0600000000000000" pitchFamily="50" charset="-128"/>
                </a:rPr>
                <a:t>　木材は人の健康に良い影響を与えるということが過去の研究により分かっています。例えば、木造校舎で勉強する子どもは、鉄筋コンクリート造校舎で勉強する子どもに比べて、「意欲の低下」や「ストレス」や「身体の疲れ」を感じる子どもの割合が少ないといったことが分かっています。</a:t>
              </a:r>
              <a:endParaRPr kumimoji="1"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smtClean="0">
                  <a:latin typeface="HG丸ｺﾞｼｯｸM-PRO" panose="020F0600000000000000" pitchFamily="50" charset="-128"/>
                  <a:ea typeface="HG丸ｺﾞｼｯｸM-PRO" panose="020F0600000000000000" pitchFamily="50" charset="-128"/>
                </a:rPr>
                <a:t>また、木造校舎の方が鉄筋コンクリート造校舎よりも冬季のインフルエンザによる学級閉鎖率が低いという</a:t>
              </a:r>
              <a:r>
                <a:rPr lang="ja-JP" altLang="en-US" sz="1100" dirty="0" smtClean="0">
                  <a:latin typeface="HG丸ｺﾞｼｯｸM-PRO" panose="020F0600000000000000" pitchFamily="50" charset="-128"/>
                  <a:ea typeface="HG丸ｺﾞｼｯｸM-PRO" panose="020F0600000000000000" pitchFamily="50" charset="-128"/>
                </a:rPr>
                <a:t>データもあります</a:t>
              </a:r>
              <a:r>
                <a:rPr kumimoji="1" lang="ja-JP" altLang="en-US" sz="1100" dirty="0" smtClean="0">
                  <a:latin typeface="HG丸ｺﾞｼｯｸM-PRO" panose="020F0600000000000000" pitchFamily="50" charset="-128"/>
                  <a:ea typeface="HG丸ｺﾞｼｯｸM-PRO" panose="020F0600000000000000" pitchFamily="50" charset="-128"/>
                </a:rPr>
                <a:t>。</a:t>
              </a:r>
              <a:endParaRPr kumimoji="1" lang="en-US" altLang="ja-JP" sz="1100" dirty="0" smtClean="0">
                <a:latin typeface="HG丸ｺﾞｼｯｸM-PRO" panose="020F0600000000000000" pitchFamily="50" charset="-128"/>
                <a:ea typeface="HG丸ｺﾞｼｯｸM-PRO" panose="020F0600000000000000" pitchFamily="50" charset="-128"/>
              </a:endParaRPr>
            </a:p>
          </p:txBody>
        </p:sp>
        <p:sp>
          <p:nvSpPr>
            <p:cNvPr id="27" name="コンテンツ プレースホルダー 2"/>
            <p:cNvSpPr txBox="1">
              <a:spLocks/>
            </p:cNvSpPr>
            <p:nvPr/>
          </p:nvSpPr>
          <p:spPr>
            <a:xfrm>
              <a:off x="3573016" y="5105019"/>
              <a:ext cx="2520280" cy="5471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smtClean="0">
                  <a:latin typeface="HG丸ｺﾞｼｯｸM-PRO" panose="020F0600000000000000" pitchFamily="50" charset="-128"/>
                  <a:ea typeface="HG丸ｺﾞｼｯｸM-PRO" panose="020F0600000000000000" pitchFamily="50" charset="-128"/>
                </a:rPr>
                <a:t>○健康に過ごす</a:t>
              </a:r>
              <a:endParaRPr lang="ja-JP" altLang="en-US" sz="1800" dirty="0">
                <a:latin typeface="HG丸ｺﾞｼｯｸM-PRO" panose="020F0600000000000000" pitchFamily="50" charset="-128"/>
                <a:ea typeface="HG丸ｺﾞｼｯｸM-PRO" panose="020F0600000000000000" pitchFamily="50" charset="-128"/>
              </a:endParaRPr>
            </a:p>
          </p:txBody>
        </p:sp>
      </p:grpSp>
      <p:grpSp>
        <p:nvGrpSpPr>
          <p:cNvPr id="4" name="グループ化 3"/>
          <p:cNvGrpSpPr/>
          <p:nvPr/>
        </p:nvGrpSpPr>
        <p:grpSpPr>
          <a:xfrm>
            <a:off x="-1" y="6414532"/>
            <a:ext cx="3356993" cy="1397828"/>
            <a:chOff x="3299083" y="7278480"/>
            <a:chExt cx="3356993" cy="1397828"/>
          </a:xfrm>
        </p:grpSpPr>
        <p:sp>
          <p:nvSpPr>
            <p:cNvPr id="31" name="コンテンツ プレースホルダー 2"/>
            <p:cNvSpPr txBox="1">
              <a:spLocks/>
            </p:cNvSpPr>
            <p:nvPr/>
          </p:nvSpPr>
          <p:spPr>
            <a:xfrm>
              <a:off x="3573016" y="7278480"/>
              <a:ext cx="2520280" cy="5471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○長生きする</a:t>
              </a:r>
              <a:endParaRPr lang="ja-JP" altLang="en-US" sz="1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2" name="テキスト ボックス 31"/>
            <p:cNvSpPr txBox="1"/>
            <p:nvPr/>
          </p:nvSpPr>
          <p:spPr>
            <a:xfrm>
              <a:off x="3299083" y="7568312"/>
              <a:ext cx="3356993" cy="1107996"/>
            </a:xfrm>
            <a:prstGeom prst="rect">
              <a:avLst/>
            </a:prstGeom>
            <a:noFill/>
          </p:spPr>
          <p:txBody>
            <a:bodyPr wrap="square" rtlCol="0">
              <a:spAutoFit/>
            </a:bodyPr>
            <a:lstStyle/>
            <a:p>
              <a:r>
                <a:rPr kumimoji="1" lang="ja-JP" altLang="en-US" sz="1100" dirty="0" smtClean="0">
                  <a:solidFill>
                    <a:srgbClr val="FF0000"/>
                  </a:solidFill>
                  <a:latin typeface="HG丸ｺﾞｼｯｸM-PRO" panose="020F0600000000000000" pitchFamily="50" charset="-128"/>
                  <a:ea typeface="HG丸ｺﾞｼｯｸM-PRO" panose="020F0600000000000000" pitchFamily="50" charset="-128"/>
                </a:rPr>
                <a:t>　木造住宅とコンクリート造り住宅に住んでいる人の死亡年齢を比較すると、木造住宅の居住者の</a:t>
              </a:r>
              <a:r>
                <a:rPr lang="ja-JP" altLang="en-US" sz="1100" dirty="0" smtClean="0">
                  <a:solidFill>
                    <a:srgbClr val="FF0000"/>
                  </a:solidFill>
                  <a:latin typeface="HG丸ｺﾞｼｯｸM-PRO" panose="020F0600000000000000" pitchFamily="50" charset="-128"/>
                  <a:ea typeface="HG丸ｺﾞｼｯｸM-PRO" panose="020F0600000000000000" pitchFamily="50" charset="-128"/>
                </a:rPr>
                <a:t>方がコンクリート造り住宅よりも長生きし、木造住宅に住む人よりもコンクリート造り住宅で住む人の方が事故で死ぬ割合が高いといったことが研究により分かっています。</a:t>
              </a:r>
              <a:endParaRPr kumimoji="1" lang="en-US" altLang="ja-JP" sz="1100" dirty="0" smtClean="0">
                <a:solidFill>
                  <a:srgbClr val="FF0000"/>
                </a:solidFill>
                <a:latin typeface="HG丸ｺﾞｼｯｸM-PRO" panose="020F0600000000000000" pitchFamily="50" charset="-128"/>
                <a:ea typeface="HG丸ｺﾞｼｯｸM-PRO" panose="020F0600000000000000" pitchFamily="50" charset="-128"/>
              </a:endParaRPr>
            </a:p>
          </p:txBody>
        </p:sp>
      </p:grpSp>
      <p:sp>
        <p:nvSpPr>
          <p:cNvPr id="2" name="テキスト ボックス 1"/>
          <p:cNvSpPr txBox="1"/>
          <p:nvPr/>
        </p:nvSpPr>
        <p:spPr>
          <a:xfrm>
            <a:off x="11777" y="7884368"/>
            <a:ext cx="6801599" cy="1154162"/>
          </a:xfrm>
          <a:prstGeom prst="rect">
            <a:avLst/>
          </a:prstGeom>
          <a:noFill/>
          <a:ln>
            <a:solidFill>
              <a:schemeClr val="tx1"/>
            </a:solidFill>
          </a:ln>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■檜の基礎知識</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材の色は、淡紅白色。肌ざわりはなめらかで、独特のつやと香りがある。強度にすぐれ、狂いが少なく、耐久性はトップクラスで、軽く柔らかいので活用範囲は広い。肌目が非常に緻密で、均質な材料が必要な用途に適している。心材は特に、耐朽性が高く湿気にも強い。古代より建築材として重用されてきた。現在の住宅でも、柱・土台・梁・桁・床・母屋・鴨居・敷居など、さまざまな部分に使用される。三重県では尾鷲地域が産地として知られている。（檜　日本の原点シリーズ木の文化２　新建新聞社　より抜粋）</a:t>
            </a:r>
            <a:endParaRPr kumimoji="1" lang="ja-JP" altLang="en-US" sz="11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76169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792" y="0"/>
            <a:ext cx="4181688" cy="9179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2104127" y="275730"/>
            <a:ext cx="2944323" cy="729630"/>
          </a:xfrm>
        </p:spPr>
        <p:txBody>
          <a:bodyPr>
            <a:normAutofit/>
          </a:bodyPr>
          <a:lstStyle/>
          <a:p>
            <a:r>
              <a:rPr lang="ja-JP" altLang="en-US" sz="1600" dirty="0" smtClean="0">
                <a:latin typeface="HG丸ｺﾞｼｯｸM-PRO" panose="020F0600000000000000" pitchFamily="50" charset="-128"/>
                <a:ea typeface="HG丸ｺﾞｼｯｸM-PRO" panose="020F0600000000000000" pitchFamily="50" charset="-128"/>
              </a:rPr>
              <a:t>「三重の木」認証制度</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63500" y="899592"/>
            <a:ext cx="6577534" cy="1080121"/>
          </a:xfrm>
        </p:spPr>
        <p:txBody>
          <a:bodyPr>
            <a:noAutofit/>
          </a:bodyPr>
          <a:lstStyle/>
          <a:p>
            <a:pPr marL="0" indent="0">
              <a:buNone/>
            </a:pPr>
            <a:r>
              <a:rPr lang="ja-JP" altLang="en-US" sz="1050" dirty="0" smtClean="0">
                <a:latin typeface="HG丸ｺﾞｼｯｸM-PRO" panose="020F0600000000000000" pitchFamily="50" charset="-128"/>
                <a:ea typeface="HG丸ｺﾞｼｯｸM-PRO" panose="020F0600000000000000" pitchFamily="50" charset="-128"/>
              </a:rPr>
              <a:t>　「三重の木」認証制度とは、県内で伐採・製材されたスギ・ヒノキを、消費者の皆様が安心して購入できるようにする仕組みです。県内の森林から産出される木材を認証する地域材認証材と、乾燥性能など品質・性能の認証を合わせて行う制度で、品質・寸法・含水率の基準をさだめており、この基準に沿って認証製材工場が生産した製品を「三重の木」認証材としてブランドシールを貼り、出荷しています。また、「三重の木」認証材を積極的に使用する建築業者・建築（設計）事務所等も認証し、原木市場から建築業者まで「三重の木」認証を連輪させています。</a:t>
            </a:r>
            <a:endParaRPr lang="en-US" altLang="ja-JP" sz="1050" dirty="0" smtClean="0">
              <a:latin typeface="HG丸ｺﾞｼｯｸM-PRO" panose="020F0600000000000000" pitchFamily="50" charset="-128"/>
              <a:ea typeface="HG丸ｺﾞｼｯｸM-PRO" panose="020F0600000000000000" pitchFamily="50" charset="-128"/>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6496" y="381499"/>
            <a:ext cx="696360" cy="51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グループ化 8"/>
          <p:cNvGrpSpPr/>
          <p:nvPr/>
        </p:nvGrpSpPr>
        <p:grpSpPr>
          <a:xfrm>
            <a:off x="2380712" y="4788024"/>
            <a:ext cx="3424553" cy="677425"/>
            <a:chOff x="2482057" y="3772463"/>
            <a:chExt cx="3424553" cy="677425"/>
          </a:xfrm>
        </p:grpSpPr>
        <p:sp>
          <p:nvSpPr>
            <p:cNvPr id="5" name="タイトル 1"/>
            <p:cNvSpPr txBox="1">
              <a:spLocks/>
            </p:cNvSpPr>
            <p:nvPr/>
          </p:nvSpPr>
          <p:spPr>
            <a:xfrm>
              <a:off x="2544098" y="3772463"/>
              <a:ext cx="3362512" cy="6774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smtClean="0">
                  <a:latin typeface="HG丸ｺﾞｼｯｸM-PRO" panose="020F0600000000000000" pitchFamily="50" charset="-128"/>
                  <a:ea typeface="HG丸ｺﾞｼｯｸM-PRO" panose="020F0600000000000000" pitchFamily="50" charset="-128"/>
                </a:rPr>
                <a:t>あかね材認証制度</a:t>
              </a:r>
              <a:endParaRPr lang="ja-JP" altLang="en-US" sz="2000" dirty="0">
                <a:latin typeface="HG丸ｺﾞｼｯｸM-PRO" panose="020F0600000000000000" pitchFamily="50" charset="-128"/>
                <a:ea typeface="HG丸ｺﾞｼｯｸM-PRO" panose="020F0600000000000000" pitchFamily="50" charset="-128"/>
              </a:endParaRP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057" y="3772464"/>
              <a:ext cx="488443" cy="677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テキスト ボックス 6"/>
          <p:cNvSpPr txBox="1"/>
          <p:nvPr/>
        </p:nvSpPr>
        <p:spPr>
          <a:xfrm>
            <a:off x="1945158" y="5436096"/>
            <a:ext cx="4652194" cy="1708160"/>
          </a:xfrm>
          <a:prstGeom prst="rect">
            <a:avLst/>
          </a:prstGeom>
          <a:noFill/>
        </p:spPr>
        <p:txBody>
          <a:bodyPr wrap="square" rtlCol="0">
            <a:spAutoFit/>
          </a:bodyPr>
          <a:lstStyle/>
          <a:p>
            <a:r>
              <a:rPr lang="ja-JP" altLang="en-US" sz="1050" dirty="0" smtClean="0">
                <a:latin typeface="HG丸ｺﾞｼｯｸM-PRO" panose="020F0600000000000000" pitchFamily="50" charset="-128"/>
                <a:ea typeface="HG丸ｺﾞｼｯｸM-PRO" panose="020F0600000000000000" pitchFamily="50" charset="-128"/>
              </a:rPr>
              <a:t>　「あかね材」（「あかね材認証材」）とは、スギノアカネトラカミキリなどのせん孔性害虫（樹木の樹皮下にもぐり、内樹皮や木部を加害する害虫）による食害材のうち、被害が軽微で「三重の木」と同等の品質を備えた製品であり、「あかね材」認証機構により認定された工場で生産されます。「あかね材」は一般材と比較して見た目はやや劣りますが、強度や耐久性に問題はなく建築用材として利用しても何ら問題はありません。また、「三重の木」認証材と比較して、</a:t>
            </a:r>
            <a:r>
              <a:rPr lang="en-US" altLang="ja-JP" sz="1050" dirty="0" smtClean="0">
                <a:latin typeface="HG丸ｺﾞｼｯｸM-PRO" panose="020F0600000000000000" pitchFamily="50" charset="-128"/>
                <a:ea typeface="HG丸ｺﾞｼｯｸM-PRO" panose="020F0600000000000000" pitchFamily="50" charset="-128"/>
              </a:rPr>
              <a:t>2</a:t>
            </a:r>
            <a:r>
              <a:rPr lang="ja-JP" altLang="en-US" sz="1050" dirty="0" smtClean="0">
                <a:latin typeface="HG丸ｺﾞｼｯｸM-PRO" panose="020F0600000000000000" pitchFamily="50" charset="-128"/>
                <a:ea typeface="HG丸ｺﾞｼｯｸM-PRO" panose="020F0600000000000000" pitchFamily="50" charset="-128"/>
              </a:rPr>
              <a:t>割程度安く手に入れることができます。</a:t>
            </a:r>
            <a:endParaRPr lang="en-US" altLang="ja-JP" sz="1050" dirty="0" smtClean="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見た目の問題から、「あかね材」は建築事業者や消費者から敬遠されがちですが、「あかね材」を積極的に使うことは健全な森林づくりに必要な「緑の循環」の維持に重要な役割を果たします。</a:t>
            </a:r>
            <a:endParaRPr lang="en-US" altLang="ja-JP" sz="1050" dirty="0" smtClean="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1628800" y="35496"/>
            <a:ext cx="3877985" cy="369332"/>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～三重県における県産材認証制度～</a:t>
            </a:r>
            <a:endParaRPr kumimoji="1" lang="ja-JP" altLang="en-US" dirty="0">
              <a:latin typeface="HG丸ｺﾞｼｯｸM-PRO" panose="020F0600000000000000" pitchFamily="50" charset="-128"/>
              <a:ea typeface="HG丸ｺﾞｼｯｸM-PRO" panose="020F0600000000000000" pitchFamily="50" charset="-128"/>
            </a:endParaRPr>
          </a:p>
        </p:txBody>
      </p:sp>
      <p:grpSp>
        <p:nvGrpSpPr>
          <p:cNvPr id="8" name="グループ化 7"/>
          <p:cNvGrpSpPr/>
          <p:nvPr/>
        </p:nvGrpSpPr>
        <p:grpSpPr>
          <a:xfrm>
            <a:off x="332656" y="4788024"/>
            <a:ext cx="1584175" cy="2405616"/>
            <a:chOff x="4715694" y="5436096"/>
            <a:chExt cx="1953666" cy="3111630"/>
          </a:xfrm>
        </p:grpSpPr>
        <p:pic>
          <p:nvPicPr>
            <p:cNvPr id="1026" name="Picture 2" descr="C:\Users\m131048\Desktop\P103058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5694" y="5436096"/>
              <a:ext cx="1953666" cy="286247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041305" y="8258432"/>
              <a:ext cx="1383847" cy="289294"/>
            </a:xfrm>
            <a:prstGeom prst="rect">
              <a:avLst/>
            </a:prstGeom>
            <a:noFill/>
          </p:spPr>
          <p:txBody>
            <a:bodyPr wrap="square" rtlCol="0">
              <a:spAutoFit/>
            </a:bodyPr>
            <a:lstStyle/>
            <a:p>
              <a:r>
                <a:rPr kumimoji="1" lang="ja-JP" altLang="en-US" sz="900" dirty="0" smtClean="0">
                  <a:latin typeface="HG丸ｺﾞｼｯｸM-PRO" panose="020F0600000000000000" pitchFamily="50" charset="-128"/>
                  <a:ea typeface="HG丸ｺﾞｼｯｸM-PRO" panose="020F0600000000000000" pitchFamily="50" charset="-128"/>
                  <a:cs typeface="Ebrima" panose="02000000000000000000" pitchFamily="2" charset="0"/>
                </a:rPr>
                <a:t>あかね材認証材</a:t>
              </a:r>
              <a:endParaRPr kumimoji="1" lang="ja-JP" altLang="en-US" sz="900" dirty="0">
                <a:latin typeface="HG丸ｺﾞｼｯｸM-PRO" panose="020F0600000000000000" pitchFamily="50" charset="-128"/>
                <a:ea typeface="HG丸ｺﾞｼｯｸM-PRO" panose="020F0600000000000000" pitchFamily="50" charset="-128"/>
                <a:cs typeface="Ebrima" panose="02000000000000000000" pitchFamily="2" charset="0"/>
              </a:endParaRPr>
            </a:p>
          </p:txBody>
        </p:sp>
      </p:grpSp>
      <p:sp>
        <p:nvSpPr>
          <p:cNvPr id="6" name="AutoShape 4" descr="data:image/jpeg;base64,/9j/4AAQSkZJRgABAQEAYABgAAD/2wBDAAoHBwkHBgoJCAkLCwoMDxkQDw4ODx4WFxIZJCAmJSMgIyIoLTkwKCo2KyIjMkQyNjs9QEBAJjBGS0U+Sjk/QD3/2wBDAQsLCw8NDx0QEB09KSMpPT09PT09PT09PT09PT09PT09PT09PT09PT09PT09PT09PT09PT09PT09PT09PT09PT3/wAARCABsAG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SiiigArMvddtNMv0tr1/J8xQyOxGG65Hr/8ArqzdahbWUsMdzMsRmJCFzgEjnGfWvL/Gr2M+q3trc6fLa3WQ0dyjb2PQ/MCSNpG79OlZ1JNK6InKy0LPiLxJqMwlsQyTLPKrxyrJhFUHtjH5E1z82s3gFva3UxktoyxAUYwxGM+uMfhVGS1fKR26PqsYy4wWVgO6hexx/LjNZLXglhCyCcQq2QZF+dccAEjqOxrindvyOd8z1LEsU0RmmBlWKYqQM4CA9ee4PbtW1o3imfSorcwXEm6Ddsjb51AP3gTnjPH/ANaubys0Mf2yQhFR8YYkAbh0XPHPWmz6mxt1WOJgj7tsmxQDzz055os+glo7pnsPhnx1Pqusf2dfxWkUzKGQpJgdMkAHOW9uDXVTavZQ3kVobiM3Mj7BErZYHGeQOnA71876fq9zprW99C+LlHIRQnzKx4zn+VemfD/TpVkfXL668kR+Yk0dwcNuOPnZj+PNdMKktjaE29D0rNFVbDULXVLYXFjMs0BJUOvQkHBx6/WrVdBsFFFFABSGlqnq16+naZcXkds9y0K7/KjOGYDrj8KAOQ8cXdhrWmXdlGmdUtJtsUUkQLv67fVSOevavNJppbxUWa6MSwsV3qoZQTzhm6demTnrXZ63eaN4zcy6WjjUl+Ym6kMZCKmTtXo3f8ia4y11vTlk23lr87fKwEQYPxjJGRyK5KzZzTabGX0ksUP3Y5Ah+SVJflYD1A7/AI1GbtbrT1juIo3ldiC8i4Rh25HJb3qrdXKRbxZzCTecPEY+q+p/Hp39aWF2RXNqrxPIMPDLGZEye644HHrWFrIi+oRwtZ/aI7x/3ZiwkLHeUz1OfYdDVIpYmJY1uDAoALbVLFjjufXrUk9rczzeU8Lgxx/vnRcADJIbn14pssFnGxKW91M6EYIxGvPTOM571a839w99yVLyygdTZ/bZZAu3e5XeBjGF9BW/a+C31CGwZLi0h+1AGVri42tEN2MBWwWzgdsEnjis6HTlEIa7059MtE+UXE6M25j2UD7354qWa9097cBLhxJkfvI1JYep46Ypp23Q9Fue+6XYppmm29mhUrCgQYULwPYVcrkfBuo6trzT393vg0wER2cLqPMcAYLs2MkHt6811w612Rd0dK1QUUUVQwoNGazPEC302kTx6TMkV6QDGzNjoc4/HGKAPM/F3hefRrqa602WA275VlMiLtYkFlKnknB7c4rk4WsZVaS9tSrpGQArHaoI+VsYPStnWNUvNXuEW98q3u3O+XaCgdlUrwD0bnB7HArFbTriK62QBppUBJMOc7QAd3Pbrx7GuKTi5aHI7N3iUNltcurSGWNzlQyqNvtkdvwpsMcEMzRSM9yWJ2OWKxEY4JB4/WugtrbR7vTpvMMI1CRi4LqSpB7bc8EdRjr09qyp2eSMhwtxbQptEizMAmP4EB64+mKm6BJFdVvr24t7BrlXScGQSAH5No6EAdP8a0fItre5ETFp5pIzl3GQ699g9gDyeBisGbUntbpFt5JVt5FIZecjnBBx1+taltqFzLLCsInhSdwkfkQKSUHpu59yc4xT5ZaWRrH0H3I1TVJYnF5FCkA3RtJcKDGBxjI6sAPb9a1R/Z12IbW20OF7vBT7RNdbEDbfm4OByOd3rnjNYsYkCltVv7iAEjYIbfLn6sT8vbgZqC7utOWBEsXujOoJlNwofcc+v0xxiqVyXoj1bwzJeQajY2OoeI9K+yx/JBp9g2dxAyATjOB1/CvRR1rxT4X6dqt54gi1O2LmxhdluHmb74K9F49cdK9sFdNPY1p7BRRRVliHpXn/AI0vb1L0W8t6ItPvJBHbzRnDQyjjGRz17e/tXoHQV4t4isX0fW7rTr8l7e+PnMRKSQNx2uSc7TnjOKzqOyM6jsjFuBLqkkhu7sR3JUqRKwzuU4yCByevJ/OoptWvNMaOO8WKURgMJozuU59Gxxxx69akuoppYLeyuiYYSQ5ZAHLSf3yCT1xz09hzUN0b7cj3Fzb3MEsuWKps+dePu8c+3SuJ2e/9fM57aFmR9OvrTyvItoJ408uPaxiwuM4Y8hvUf0qg9nLbBCqyOhQ4LMAc9MZBwR+VXk0b7acy28TzSjcdrkHknr0xjqev41RtnisGjnvNOLyRMAkhuNyqVJ/hPB9elLmuXfTUia4gi1EW32Q3k4KqnPlxRnHX1I9jip7fV7mC7migsI57l/8AWPG3mdOigjhVHp0qCRdNlvnmvGkWIpu8lk+baR1zn0710Wn65DaaXPDpM1xbWiBQuyPa8mRgKCq5c4B5JqtOz/EqNjCl0u7mvBLerAHn/eRebMWGeCduMZOPXirNxpVpazGWPLDkB5pBvT1YgYH4fSqi3Db5l02ORnCZVo48kAngHvnH61u6F4Ui1PR4dW1DW4LSR5SvkFBIVA4IIP8AEff1FXHme2iEtelira+N9TCxWi6jOYYyFxGyoh5zyVAP155716/4H1KTVfDcU88/nzCR0eT1IP8A9evMLO38Gaely15pt1LcvMWhWG63Dk8qApG0DPfJr2PSbeK2sUEFoloH/eGFOik1vTWt0yqad9y7RRRWxsJXM+NtG0/UdIea/jlAtwX823UGRBg846sPatvVIZZ9PmSB5EkK8GNtrfQGvLU8XeI7eY2Mt1gRyEh5F3OR2Vj/APr+tZ1JqK1InJLRnLxalFBFLaXIe6jkjwhcNFNEeoYgdunHNWTd3unxJLHqVldwgbxDdxBgm48gZBz6nGKfqWq2F5eTLrdjBJNONr3NomyYEd92MHPfI59qoT6Xp0beXBfm03RlWEj5Bb1Jx09q5OaN9DDToW5ruK8gjjuljhuIuRPayMhcDkHHK8e2KNNtNHTcmo3KziTcFcnypME5OHOQPTOM+9VbzRtOtrKKWe5vMOWXgDykPByrdWz6EDGfaoLjSNI+xG4g+03bYPMkhCHHXoB+Wal3vv8AgVdp6snu/wCz59chvY5LOzSPCrDbkkjA457DA5JznknrWpaeIfKmaS2muoN0plMKKXWXIPIjAAwQa5V7GO8MDfarVY0Qjy0TDhcEkBOpPXnNb0M+20tY5ftyLlBJNJOXQb/u7owfl428D26U2r9WNO7vc0NK8RQQa7FdyabFctCghQzKIViXOeAox0PcHFRaTpF34x8S3G68kmsPMO912xsQfvYU849+tN1LS7GyWK3vtWnvrgDascShIWLdNuTk9AO1R+HHu9H8RMqQpp1zDnzmZfMaJTxt57twBngdegq4tbbha7sekTaP4Q8HFZpbOGORlAVSDI5A74/DrU9h47tdQuFigjLTzuVtrfkOwHVnPRR6VwD6H/bmsC3n1S6fU2mY+TGfOWONezSHvzjcOPbtXo3hXwdZeE4ZnSZ57mdvnuJ8byOy59K3i5N6bFxbb02OjDZANFLketFamhj6v4o07RLqGG9kkUynGUQsE/3sdKw/EXhbTPGLxXWn6jGt7CgKtDIHBU56r9e9dDr2lnU9NligW3FyVISSWMPsJ7gevpXiFxean4evJYlkaJ4n2yNsA389Rjp9M1lVlbpcyqScd1oO1i2l0fVUXWLW6lMTfLI0flmQdycdvQjtmrr+IrCS2CRsIUUYT5mbZ6gc56jvxVUeI45N/wDaW+aDzd4ikO5NxXHQ5yCB06U1pdGvbRraKz81o1aYNFhGy3Zux7DtgVyNrzRkpdi3deKDe2rxXGufbocECK9tY5MMR1BwCMd/8azL/SrvUg1zBLaSxOAUt4CIVHHJWPpk+taF7baZcWzRNbK81snktHFtby8DsVxnHrzWCbfSYUHkHULSQAEO2JEz1BI60nN9G/uHKTa1ZNp9h5Vyt1ZBMoGjLSXAjkgyMMCvfrjIP4V066xBaWtxYi3tF+1xrCiq7biQwO3d1APrxiuOa2N3eiVDGYkhCvM8gwzHocnGDx0xwK1LmbTNN8xbQRSG4QLG8g3zKM5JBHAPQjA7U3fm3Bto1bfwrrMGsIwNnHfwMFjjBeR5COMhW6A/3jgd881U8Q6drNt/pOqXNgS1xiaSKYM8jMDyxHQADHoBxVM+I5IRKY55maUASzSMxeY8Y3d+1Z0GqalcTeWOHZgVTaCOTxkDmrTb2Q21a0TtvDOv6d4YivPsEEUl3MgXzjdblJHTgDAAzn8ea6DwO1z4h1i61TU73zmtyFjgXOwMR9/HQ+2K4seDvEWqXsEcdhEkMhDiUqQqgjncfX2r13wz4ei8O6Stsm0yFi8jgY3NWtOM21zbFwu2bO32FFG4etFdFjUxdb8SR6DcxLc2txJbuhZp4lyI2zhVPue3PasOSDwx4oSea1WSa4kUv5SZhkfH8K7sDn69ya6LxPard+Hb+F3dUaBy209QBnH0rwPS76eze4ijfMcNyYkVuRtzWNaTirmVSTj6HS3mi+Ep7kRaVrf2F3f99BdRsTA3fJHAIzj+tQ3/AIU0my0KST/hIXkcusYa1gaSIN6Ow4zjtxzTL63hWFJ1iQSABwwXpkEY+nFaGmXLfYJYCqtFdIBIhzg4wQeD1461z+0TadtyFLyMqHwzp81yzRXcjxxAbnukKksB0TySSP8AgVY39j3LzSNCGTD7im/5VHXGc557VPq9mtlq1zBayzQxxS/LtfnoO571iLNLNbhGmfG/HBxn6+tO032C8uyNvU7OwXxZFFYWd3Ks0eFtCyyujFCHAyeSOoqXU72z8iRb+wnjllRFEuzLNt4HcBWxx0rLsVA1+2ZizOqBtxY5zjHUc9K6S/nmmuE8yQuCgJDqH6cD7wNRKaTSdxuStdi6bolr4mlnl1D7RpAt4Vf7Q6qI3HTBQ4IPHUdT6GtE32gaPCp0C1luLpU4ufNZELdQxBHzEEf3elcRquqXqsbk3Ls5Pl4IG0AjPAxjtWa8kt0sZlmkJk64bHfH8q2XNbQSfY9QX4pauskTulnKqrmSOMFd2ehOen9fUVraJ48u/ErWqy3NpaAyDdbWbGW5uMdQF/gX1J7d68zbVJ7bRYdJQRNZsGmCsgJVxnkN1HQcZxXX/Bi6kvNbvmuBG7JAArGNdy4x0OM9+fWqptt7hCTb3PZB0/8ArUUUV0nQf//Z"/>
          <p:cNvSpPr>
            <a:spLocks noChangeAspect="1" noChangeArrowheads="1"/>
          </p:cNvSpPr>
          <p:nvPr/>
        </p:nvSpPr>
        <p:spPr bwMode="auto">
          <a:xfrm>
            <a:off x="63500" y="-487363"/>
            <a:ext cx="933450" cy="1028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p:cNvSpPr txBox="1"/>
          <p:nvPr/>
        </p:nvSpPr>
        <p:spPr>
          <a:xfrm>
            <a:off x="188640" y="7328336"/>
            <a:ext cx="6480720" cy="1731243"/>
          </a:xfrm>
          <a:prstGeom prst="rect">
            <a:avLst/>
          </a:prstGeom>
          <a:noFill/>
          <a:ln>
            <a:solidFill>
              <a:schemeClr val="tx1"/>
            </a:solidFill>
          </a:ln>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■杉の基礎知識</a:t>
            </a:r>
            <a:endParaRPr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050" dirty="0" smtClean="0">
                <a:latin typeface="HG丸ｺﾞｼｯｸM-PRO" panose="020F0600000000000000" pitchFamily="50" charset="-128"/>
                <a:ea typeface="HG丸ｺﾞｼｯｸM-PRO" panose="020F0600000000000000" pitchFamily="50" charset="-128"/>
              </a:rPr>
              <a:t>　杉は学名を「クリプトメリア　ヤポニカ（</a:t>
            </a:r>
            <a:r>
              <a:rPr kumimoji="1" lang="en-US" altLang="ja-JP" sz="1050" dirty="0" err="1" smtClean="0">
                <a:latin typeface="HG丸ｺﾞｼｯｸM-PRO" panose="020F0600000000000000" pitchFamily="50" charset="-128"/>
                <a:ea typeface="HG丸ｺﾞｼｯｸM-PRO" panose="020F0600000000000000" pitchFamily="50" charset="-128"/>
              </a:rPr>
              <a:t>Cryptomeria</a:t>
            </a:r>
            <a:r>
              <a:rPr kumimoji="1" lang="en-US" altLang="ja-JP" sz="1050" dirty="0" smtClean="0">
                <a:latin typeface="HG丸ｺﾞｼｯｸM-PRO" panose="020F0600000000000000" pitchFamily="50" charset="-128"/>
                <a:ea typeface="HG丸ｺﾞｼｯｸM-PRO" panose="020F0600000000000000" pitchFamily="50" charset="-128"/>
              </a:rPr>
              <a:t> Japonica</a:t>
            </a:r>
            <a:r>
              <a:rPr kumimoji="1" lang="ja-JP" altLang="en-US" sz="1050" dirty="0" smtClean="0">
                <a:latin typeface="HG丸ｺﾞｼｯｸM-PRO" panose="020F0600000000000000" pitchFamily="50" charset="-128"/>
                <a:ea typeface="HG丸ｺﾞｼｯｸM-PRO" panose="020F0600000000000000" pitchFamily="50" charset="-128"/>
              </a:rPr>
              <a:t>）</a:t>
            </a:r>
            <a:r>
              <a:rPr lang="ja-JP" altLang="en-US" sz="1050" dirty="0" smtClean="0">
                <a:latin typeface="HG丸ｺﾞｼｯｸM-PRO" panose="020F0600000000000000" pitchFamily="50" charset="-128"/>
                <a:ea typeface="HG丸ｺﾞｼｯｸM-PRO" panose="020F0600000000000000" pitchFamily="50" charset="-128"/>
              </a:rPr>
              <a:t>」と名づけられている。日本に独自の木だ。クリプトメリアには「隠されたもの」という意味があるが、これは球果が葉で覆われていることから名づけられた。北は青森県から、南は沖縄まで分布し、品種は数百種に分かれる。「杉」の名前は、直木（杉）すなわち、まっすぐな木ということからきているといわれている。</a:t>
            </a:r>
            <a:endParaRPr lang="en-US" altLang="ja-JP" sz="1050" dirty="0" smtClean="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日本の木の文化は、すなわち杉の文化であると評される。割りやすく、容易に板を取ることができる材である点が特徴だ。杉の用途としては、もちろん、住宅建材としての用途がもっとも大きい。そして、建築用材の中でも杉の占める割合は圧倒的であった。また、土台・根太・柱・桁・胴差・梁・床・天井板・下見張など、さらには各種の建具に幅広く用いられてきた。（杉</a:t>
            </a:r>
            <a:r>
              <a:rPr lang="ja-JP" altLang="en-US" sz="1050" dirty="0">
                <a:latin typeface="HG丸ｺﾞｼｯｸM-PRO" panose="020F0600000000000000" pitchFamily="50" charset="-128"/>
                <a:ea typeface="HG丸ｺﾞｼｯｸM-PRO" panose="020F0600000000000000" pitchFamily="50" charset="-128"/>
              </a:rPr>
              <a:t>　日本の原点シリーズ木の</a:t>
            </a:r>
            <a:r>
              <a:rPr lang="ja-JP" altLang="en-US" sz="1050" dirty="0" smtClean="0">
                <a:latin typeface="HG丸ｺﾞｼｯｸM-PRO" panose="020F0600000000000000" pitchFamily="50" charset="-128"/>
                <a:ea typeface="HG丸ｺﾞｼｯｸM-PRO" panose="020F0600000000000000" pitchFamily="50" charset="-128"/>
              </a:rPr>
              <a:t>文化１</a:t>
            </a:r>
            <a:r>
              <a:rPr lang="ja-JP" altLang="en-US" sz="1050" dirty="0">
                <a:latin typeface="HG丸ｺﾞｼｯｸM-PRO" panose="020F0600000000000000" pitchFamily="50" charset="-128"/>
                <a:ea typeface="HG丸ｺﾞｼｯｸM-PRO" panose="020F0600000000000000" pitchFamily="50" charset="-128"/>
              </a:rPr>
              <a:t>　新建</a:t>
            </a:r>
            <a:r>
              <a:rPr lang="ja-JP" altLang="en-US" sz="1050" dirty="0" smtClean="0">
                <a:latin typeface="HG丸ｺﾞｼｯｸM-PRO" panose="020F0600000000000000" pitchFamily="50" charset="-128"/>
                <a:ea typeface="HG丸ｺﾞｼｯｸM-PRO" panose="020F0600000000000000" pitchFamily="50" charset="-128"/>
              </a:rPr>
              <a:t>新聞社　より</a:t>
            </a:r>
            <a:r>
              <a:rPr lang="ja-JP" altLang="en-US" sz="1050" dirty="0">
                <a:latin typeface="HG丸ｺﾞｼｯｸM-PRO" panose="020F0600000000000000" pitchFamily="50" charset="-128"/>
                <a:ea typeface="HG丸ｺﾞｼｯｸM-PRO" panose="020F0600000000000000" pitchFamily="50" charset="-128"/>
              </a:rPr>
              <a:t>抜粋</a:t>
            </a:r>
            <a:r>
              <a:rPr lang="ja-JP" altLang="en-US" sz="1050" dirty="0" smtClean="0">
                <a:latin typeface="HG丸ｺﾞｼｯｸM-PRO" panose="020F0600000000000000" pitchFamily="50" charset="-128"/>
                <a:ea typeface="HG丸ｺﾞｼｯｸM-PRO" panose="020F0600000000000000" pitchFamily="50" charset="-128"/>
              </a:rPr>
              <a:t>）</a:t>
            </a:r>
            <a:endParaRPr lang="en-US" altLang="ja-JP" sz="1050" dirty="0" smtClean="0">
              <a:latin typeface="HG丸ｺﾞｼｯｸM-PRO" panose="020F0600000000000000" pitchFamily="50" charset="-128"/>
              <a:ea typeface="HG丸ｺﾞｼｯｸM-PRO" panose="020F0600000000000000" pitchFamily="50" charset="-128"/>
            </a:endParaRPr>
          </a:p>
        </p:txBody>
      </p:sp>
      <p:pic>
        <p:nvPicPr>
          <p:cNvPr id="11" name="Picture 2" descr="C:\Users\m131048\Desktop\写真\「三重の木」認証画像\森林.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6950" y="1983149"/>
            <a:ext cx="1077832" cy="7166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131048\Desktop\写真\「三重の木」認証画像\ウざいもく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99603" y="2987664"/>
            <a:ext cx="1067245" cy="7096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m131048\Desktop\写真\「三重の木」認証画像\ウ乾燥.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45325" y="2838330"/>
            <a:ext cx="670393" cy="10082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m131048\Desktop\写真\「三重の木」認証画像\ウ検査.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01649" y="3996224"/>
            <a:ext cx="1157747" cy="7697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131048\Desktop\写真\「三重の木」認証画像\ウ三重の木-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31598" y="4014016"/>
            <a:ext cx="1084320" cy="72095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131048\Desktop\写真\「三重の木」認証画像\ウ仕上げ.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39856" y="3240806"/>
            <a:ext cx="930817" cy="6188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131048\Desktop\写真\「三重の木」認証画像\ウ粗挽き.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71333" y="3001525"/>
            <a:ext cx="1046399" cy="69574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131048\Desktop\写真\「三重の木」認証画像\ウ分別.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13516" y="1991700"/>
            <a:ext cx="1045880" cy="7473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131048\Desktop\写真\「三重の木」認証画像\小屋組ぼかし.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7834" y="3662889"/>
            <a:ext cx="1480966" cy="96832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m131048\Desktop\写真\「三重の木」認証画像\ウ市場.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49611" y="1979712"/>
            <a:ext cx="960106"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135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p:cNvGrpSpPr/>
          <p:nvPr/>
        </p:nvGrpSpPr>
        <p:grpSpPr>
          <a:xfrm>
            <a:off x="548680" y="8100392"/>
            <a:ext cx="6237312" cy="977335"/>
            <a:chOff x="620688" y="8100392"/>
            <a:chExt cx="6237312" cy="977335"/>
          </a:xfrm>
        </p:grpSpPr>
        <p:sp>
          <p:nvSpPr>
            <p:cNvPr id="21" name="テキスト ボックス 20"/>
            <p:cNvSpPr txBox="1"/>
            <p:nvPr/>
          </p:nvSpPr>
          <p:spPr>
            <a:xfrm>
              <a:off x="2091123" y="8198604"/>
              <a:ext cx="2592290" cy="261610"/>
            </a:xfrm>
            <a:prstGeom prst="rect">
              <a:avLst/>
            </a:prstGeom>
            <a:solidFill>
              <a:srgbClr val="92D050"/>
            </a:solidFill>
          </p:spPr>
          <p:txBody>
            <a:bodyPr wrap="square" rtlCol="0">
              <a:spAutoFit/>
            </a:bodyPr>
            <a:lstStyle/>
            <a:p>
              <a:r>
                <a:rPr lang="ja-JP" altLang="en-US" sz="1100" dirty="0" smtClean="0">
                  <a:latin typeface="HG丸ｺﾞｼｯｸM-PRO" panose="020F0600000000000000" pitchFamily="50" charset="-128"/>
                  <a:ea typeface="HG丸ｺﾞｼｯｸM-PRO" panose="020F0600000000000000" pitchFamily="50" charset="-128"/>
                </a:rPr>
                <a:t>リーフレットに関するお問い合わせ先</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650965" y="8339063"/>
              <a:ext cx="4680520" cy="738664"/>
            </a:xfrm>
            <a:prstGeom prst="rect">
              <a:avLst/>
            </a:prstGeom>
            <a:noFill/>
          </p:spPr>
          <p:txBody>
            <a:bodyPr wrap="square" rtlCol="0">
              <a:spAutoFit/>
            </a:bodyPr>
            <a:lstStyle/>
            <a:p>
              <a:r>
                <a:rPr kumimoji="1" lang="ja-JP" altLang="en-US" sz="1050" dirty="0" smtClean="0">
                  <a:latin typeface="HG丸ｺﾞｼｯｸM-PRO" panose="020F0600000000000000" pitchFamily="50" charset="-128"/>
                  <a:ea typeface="HG丸ｺﾞｼｯｸM-PRO" panose="020F0600000000000000" pitchFamily="50" charset="-128"/>
                </a:rPr>
                <a:t>〒</a:t>
              </a:r>
              <a:r>
                <a:rPr kumimoji="1" lang="en-US" altLang="ja-JP" sz="1050" dirty="0" smtClean="0">
                  <a:latin typeface="HG丸ｺﾞｼｯｸM-PRO" panose="020F0600000000000000" pitchFamily="50" charset="-128"/>
                  <a:ea typeface="HG丸ｺﾞｼｯｸM-PRO" panose="020F0600000000000000" pitchFamily="50" charset="-128"/>
                </a:rPr>
                <a:t>514-8570</a:t>
              </a:r>
            </a:p>
            <a:p>
              <a:r>
                <a:rPr lang="ja-JP" altLang="en-US" sz="1050" dirty="0" smtClean="0">
                  <a:latin typeface="HG丸ｺﾞｼｯｸM-PRO" panose="020F0600000000000000" pitchFamily="50" charset="-128"/>
                  <a:ea typeface="HG丸ｺﾞｼｯｸM-PRO" panose="020F0600000000000000" pitchFamily="50" charset="-128"/>
                </a:rPr>
                <a:t>三重県津市広明町</a:t>
              </a:r>
              <a:r>
                <a:rPr lang="en-US" altLang="ja-JP" sz="1050" dirty="0" smtClean="0">
                  <a:latin typeface="HG丸ｺﾞｼｯｸM-PRO" panose="020F0600000000000000" pitchFamily="50" charset="-128"/>
                  <a:ea typeface="HG丸ｺﾞｼｯｸM-PRO" panose="020F0600000000000000" pitchFamily="50" charset="-128"/>
                </a:rPr>
                <a:t>13</a:t>
              </a:r>
              <a:r>
                <a:rPr lang="ja-JP" altLang="en-US" sz="1050" dirty="0" smtClean="0">
                  <a:latin typeface="HG丸ｺﾞｼｯｸM-PRO" panose="020F0600000000000000" pitchFamily="50" charset="-128"/>
                  <a:ea typeface="HG丸ｺﾞｼｯｸM-PRO" panose="020F0600000000000000" pitchFamily="50" charset="-128"/>
                </a:rPr>
                <a:t>番地</a:t>
              </a:r>
              <a:endParaRPr lang="en-US" altLang="ja-JP" sz="1050" dirty="0" smtClean="0">
                <a:latin typeface="HG丸ｺﾞｼｯｸM-PRO" panose="020F0600000000000000" pitchFamily="50" charset="-128"/>
                <a:ea typeface="HG丸ｺﾞｼｯｸM-PRO" panose="020F0600000000000000" pitchFamily="50" charset="-128"/>
              </a:endParaRPr>
            </a:p>
            <a:p>
              <a:r>
                <a:rPr kumimoji="1" lang="ja-JP" altLang="en-US" sz="1050" dirty="0" smtClean="0">
                  <a:latin typeface="HG丸ｺﾞｼｯｸM-PRO" panose="020F0600000000000000" pitchFamily="50" charset="-128"/>
                  <a:ea typeface="HG丸ｺﾞｼｯｸM-PRO" panose="020F0600000000000000" pitchFamily="50" charset="-128"/>
                </a:rPr>
                <a:t>三重県農林水産部　森林･林業経営課</a:t>
              </a:r>
              <a:endParaRPr kumimoji="1" lang="en-US" altLang="ja-JP" sz="1050" dirty="0" smtClean="0">
                <a:latin typeface="HG丸ｺﾞｼｯｸM-PRO" panose="020F0600000000000000" pitchFamily="50" charset="-128"/>
                <a:ea typeface="HG丸ｺﾞｼｯｸM-PRO" panose="020F0600000000000000" pitchFamily="50" charset="-128"/>
              </a:endParaRPr>
            </a:p>
            <a:p>
              <a:r>
                <a:rPr lang="en-US" altLang="ja-JP" sz="1050" dirty="0" smtClean="0">
                  <a:latin typeface="HG丸ｺﾞｼｯｸM-PRO" panose="020F0600000000000000" pitchFamily="50" charset="-128"/>
                  <a:ea typeface="HG丸ｺﾞｼｯｸM-PRO" panose="020F0600000000000000" pitchFamily="50" charset="-128"/>
                </a:rPr>
                <a:t>TEL:059-224-2565</a:t>
              </a:r>
              <a:r>
                <a:rPr lang="ja-JP" altLang="en-US" sz="1050" dirty="0" smtClean="0">
                  <a:latin typeface="HG丸ｺﾞｼｯｸM-PRO" panose="020F0600000000000000" pitchFamily="50" charset="-128"/>
                  <a:ea typeface="HG丸ｺﾞｼｯｸM-PRO" panose="020F0600000000000000" pitchFamily="50" charset="-128"/>
                </a:rPr>
                <a:t>　</a:t>
              </a:r>
              <a:r>
                <a:rPr lang="en-US" altLang="ja-JP" sz="1050" dirty="0" smtClean="0">
                  <a:latin typeface="HG丸ｺﾞｼｯｸM-PRO" panose="020F0600000000000000" pitchFamily="50" charset="-128"/>
                  <a:ea typeface="HG丸ｺﾞｼｯｸM-PRO" panose="020F0600000000000000" pitchFamily="50" charset="-128"/>
                </a:rPr>
                <a:t>FAX:059-224-2070</a:t>
              </a:r>
              <a:endParaRPr kumimoji="1" lang="ja-JP" altLang="en-US" sz="1050" dirty="0">
                <a:latin typeface="HG丸ｺﾞｼｯｸM-PRO" panose="020F0600000000000000" pitchFamily="50" charset="-128"/>
                <a:ea typeface="HG丸ｺﾞｼｯｸM-PRO" panose="020F0600000000000000" pitchFamily="50" charset="-128"/>
              </a:endParaRPr>
            </a:p>
          </p:txBody>
        </p:sp>
        <p:pic>
          <p:nvPicPr>
            <p:cNvPr id="23" name="Picture 2" descr="C:\Users\m131048\Desktop\キャプチャ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5261" y="8744114"/>
              <a:ext cx="1312739" cy="26990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m131048\Desktop\キャプチャ.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582" y="8198605"/>
              <a:ext cx="864096" cy="432048"/>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直線コネクタ 38"/>
            <p:cNvCxnSpPr/>
            <p:nvPr/>
          </p:nvCxnSpPr>
          <p:spPr>
            <a:xfrm>
              <a:off x="620688" y="8100392"/>
              <a:ext cx="5544616" cy="0"/>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40" name="テキスト ボックス 39"/>
          <p:cNvSpPr txBox="1"/>
          <p:nvPr/>
        </p:nvSpPr>
        <p:spPr>
          <a:xfrm>
            <a:off x="548680" y="7361728"/>
            <a:ext cx="5580942" cy="738664"/>
          </a:xfrm>
          <a:prstGeom prst="rect">
            <a:avLst/>
          </a:prstGeom>
          <a:noFill/>
        </p:spPr>
        <p:txBody>
          <a:bodyPr wrap="square" rtlCol="0">
            <a:spAutoFit/>
          </a:bodyPr>
          <a:lstStyle/>
          <a:p>
            <a:r>
              <a:rPr kumimoji="1" lang="ja-JP" altLang="en-US" sz="1050" dirty="0" smtClean="0">
                <a:latin typeface="HG丸ｺﾞｼｯｸM-PRO" panose="020F0600000000000000" pitchFamily="50" charset="-128"/>
                <a:ea typeface="HG丸ｺﾞｼｯｸM-PRO" panose="020F0600000000000000" pitchFamily="50" charset="-128"/>
              </a:rPr>
              <a:t>〒</a:t>
            </a:r>
            <a:r>
              <a:rPr kumimoji="1" lang="en-US" altLang="ja-JP" sz="1050" dirty="0" smtClean="0">
                <a:latin typeface="HG丸ｺﾞｼｯｸM-PRO" panose="020F0600000000000000" pitchFamily="50" charset="-128"/>
                <a:ea typeface="HG丸ｺﾞｼｯｸM-PRO" panose="020F0600000000000000" pitchFamily="50" charset="-128"/>
              </a:rPr>
              <a:t>514-0003</a:t>
            </a:r>
          </a:p>
          <a:p>
            <a:r>
              <a:rPr lang="ja-JP" altLang="en-US" sz="1050" dirty="0" smtClean="0">
                <a:latin typeface="HG丸ｺﾞｼｯｸM-PRO" panose="020F0600000000000000" pitchFamily="50" charset="-128"/>
                <a:ea typeface="HG丸ｺﾞｼｯｸM-PRO" panose="020F0600000000000000" pitchFamily="50" charset="-128"/>
              </a:rPr>
              <a:t>三重県津市桜橋一丁目</a:t>
            </a:r>
            <a:r>
              <a:rPr lang="en-US" altLang="ja-JP" sz="1050" dirty="0" smtClean="0">
                <a:latin typeface="HG丸ｺﾞｼｯｸM-PRO" panose="020F0600000000000000" pitchFamily="50" charset="-128"/>
                <a:ea typeface="HG丸ｺﾞｼｯｸM-PRO" panose="020F0600000000000000" pitchFamily="50" charset="-128"/>
              </a:rPr>
              <a:t>104</a:t>
            </a:r>
            <a:r>
              <a:rPr lang="ja-JP" altLang="en-US" sz="1050" dirty="0" smtClean="0">
                <a:latin typeface="HG丸ｺﾞｼｯｸM-PRO" panose="020F0600000000000000" pitchFamily="50" charset="-128"/>
                <a:ea typeface="HG丸ｺﾞｼｯｸM-PRO" panose="020F0600000000000000" pitchFamily="50" charset="-128"/>
              </a:rPr>
              <a:t>番地</a:t>
            </a:r>
            <a:endParaRPr lang="en-US" altLang="ja-JP" sz="1050" dirty="0" smtClean="0">
              <a:latin typeface="HG丸ｺﾞｼｯｸM-PRO" panose="020F0600000000000000" pitchFamily="50" charset="-128"/>
              <a:ea typeface="HG丸ｺﾞｼｯｸM-PRO" panose="020F0600000000000000" pitchFamily="50" charset="-128"/>
            </a:endParaRPr>
          </a:p>
          <a:p>
            <a:r>
              <a:rPr kumimoji="1" lang="ja-JP" altLang="en-US" sz="1050" dirty="0" smtClean="0">
                <a:latin typeface="HG丸ｺﾞｼｯｸM-PRO" panose="020F0600000000000000" pitchFamily="50" charset="-128"/>
                <a:ea typeface="HG丸ｺﾞｼｯｸM-PRO" panose="020F0600000000000000" pitchFamily="50" charset="-128"/>
              </a:rPr>
              <a:t>「三重の木」利用推進協議会・あかね材認証機構（三重県木材協同組合連合会内）</a:t>
            </a:r>
            <a:endParaRPr kumimoji="1" lang="en-US" altLang="ja-JP" sz="1050" dirty="0" smtClean="0">
              <a:latin typeface="HG丸ｺﾞｼｯｸM-PRO" panose="020F0600000000000000" pitchFamily="50" charset="-128"/>
              <a:ea typeface="HG丸ｺﾞｼｯｸM-PRO" panose="020F0600000000000000" pitchFamily="50" charset="-128"/>
            </a:endParaRPr>
          </a:p>
          <a:p>
            <a:r>
              <a:rPr lang="en-US" altLang="ja-JP" sz="1050" dirty="0" smtClean="0">
                <a:latin typeface="HG丸ｺﾞｼｯｸM-PRO" panose="020F0600000000000000" pitchFamily="50" charset="-128"/>
                <a:ea typeface="HG丸ｺﾞｼｯｸM-PRO" panose="020F0600000000000000" pitchFamily="50" charset="-128"/>
              </a:rPr>
              <a:t>TEL:059-22</a:t>
            </a:r>
            <a:r>
              <a:rPr lang="ja-JP" altLang="en-US" sz="1050" dirty="0" smtClean="0">
                <a:latin typeface="HG丸ｺﾞｼｯｸM-PRO" panose="020F0600000000000000" pitchFamily="50" charset="-128"/>
                <a:ea typeface="HG丸ｺﾞｼｯｸM-PRO" panose="020F0600000000000000" pitchFamily="50" charset="-128"/>
              </a:rPr>
              <a:t>８</a:t>
            </a:r>
            <a:r>
              <a:rPr lang="en-US" altLang="ja-JP" sz="1050" dirty="0" smtClean="0">
                <a:latin typeface="HG丸ｺﾞｼｯｸM-PRO" panose="020F0600000000000000" pitchFamily="50" charset="-128"/>
                <a:ea typeface="HG丸ｺﾞｼｯｸM-PRO" panose="020F0600000000000000" pitchFamily="50" charset="-128"/>
              </a:rPr>
              <a:t>-4715</a:t>
            </a:r>
            <a:r>
              <a:rPr lang="ja-JP" altLang="en-US" sz="1050" dirty="0" smtClean="0">
                <a:latin typeface="HG丸ｺﾞｼｯｸM-PRO" panose="020F0600000000000000" pitchFamily="50" charset="-128"/>
                <a:ea typeface="HG丸ｺﾞｼｯｸM-PRO" panose="020F0600000000000000" pitchFamily="50" charset="-128"/>
              </a:rPr>
              <a:t>　</a:t>
            </a:r>
            <a:r>
              <a:rPr lang="en-US" altLang="ja-JP" sz="1050" dirty="0" smtClean="0">
                <a:latin typeface="HG丸ｺﾞｼｯｸM-PRO" panose="020F0600000000000000" pitchFamily="50" charset="-128"/>
                <a:ea typeface="HG丸ｺﾞｼｯｸM-PRO" panose="020F0600000000000000" pitchFamily="50" charset="-128"/>
              </a:rPr>
              <a:t>FAX:059-226-0679</a:t>
            </a:r>
          </a:p>
        </p:txBody>
      </p:sp>
      <p:sp>
        <p:nvSpPr>
          <p:cNvPr id="41" name="テキスト ボックス 40"/>
          <p:cNvSpPr txBox="1"/>
          <p:nvPr/>
        </p:nvSpPr>
        <p:spPr>
          <a:xfrm>
            <a:off x="1080765" y="7132126"/>
            <a:ext cx="4392488" cy="261610"/>
          </a:xfrm>
          <a:prstGeom prst="rect">
            <a:avLst/>
          </a:prstGeom>
          <a:solidFill>
            <a:srgbClr val="92D050"/>
          </a:solidFill>
        </p:spPr>
        <p:txBody>
          <a:bodyPr wrap="square" rtlCol="0">
            <a:spAutoFit/>
          </a:bodyPr>
          <a:lstStyle/>
          <a:p>
            <a:r>
              <a:rPr lang="ja-JP" altLang="en-US" sz="1100" dirty="0" smtClean="0">
                <a:latin typeface="HG丸ｺﾞｼｯｸM-PRO" panose="020F0600000000000000" pitchFamily="50" charset="-128"/>
                <a:ea typeface="HG丸ｺﾞｼｯｸM-PRO" panose="020F0600000000000000" pitchFamily="50" charset="-128"/>
              </a:rPr>
              <a:t>「三重の木」認証材・「あかね材」</a:t>
            </a:r>
            <a:r>
              <a:rPr lang="ja-JP" altLang="en-US" sz="1100" dirty="0">
                <a:latin typeface="HG丸ｺﾞｼｯｸM-PRO" panose="020F0600000000000000" pitchFamily="50" charset="-128"/>
                <a:ea typeface="HG丸ｺﾞｼｯｸM-PRO" panose="020F0600000000000000" pitchFamily="50" charset="-128"/>
              </a:rPr>
              <a:t>認証材</a:t>
            </a:r>
            <a:r>
              <a:rPr lang="ja-JP" altLang="en-US" sz="1100" dirty="0" smtClean="0">
                <a:latin typeface="HG丸ｺﾞｼｯｸM-PRO" panose="020F0600000000000000" pitchFamily="50" charset="-128"/>
                <a:ea typeface="HG丸ｺﾞｼｯｸM-PRO" panose="020F0600000000000000" pitchFamily="50" charset="-128"/>
              </a:rPr>
              <a:t>に関するお問い合わせ先</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476672" y="179512"/>
            <a:ext cx="5832647" cy="584775"/>
          </a:xfrm>
          <a:prstGeom prst="rect">
            <a:avLst/>
          </a:prstGeom>
          <a:noFill/>
        </p:spPr>
        <p:txBody>
          <a:bodyPr wrap="square" rtlCol="0">
            <a:spAutoFit/>
          </a:bodyPr>
          <a:lstStyle/>
          <a:p>
            <a:pPr algn="ctr"/>
            <a:r>
              <a:rPr lang="ja-JP" altLang="en-US" sz="1600" dirty="0" smtClean="0">
                <a:latin typeface="HG丸ｺﾞｼｯｸM-PRO" panose="020F0600000000000000" pitchFamily="50" charset="-128"/>
                <a:ea typeface="HG丸ｺﾞｼｯｸM-PRO" panose="020F0600000000000000" pitchFamily="50" charset="-128"/>
              </a:rPr>
              <a:t>「三重の木」を使って建てた家は、住宅ローンの</a:t>
            </a:r>
            <a:endParaRPr lang="en-US" altLang="ja-JP" sz="1600" dirty="0" smtClean="0">
              <a:latin typeface="HG丸ｺﾞｼｯｸM-PRO" panose="020F0600000000000000" pitchFamily="50" charset="-128"/>
              <a:ea typeface="HG丸ｺﾞｼｯｸM-PRO" panose="020F0600000000000000" pitchFamily="50" charset="-128"/>
            </a:endParaRPr>
          </a:p>
          <a:p>
            <a:pPr algn="ctr"/>
            <a:r>
              <a:rPr kumimoji="1" lang="ja-JP" altLang="en-US" sz="1600" dirty="0" smtClean="0">
                <a:latin typeface="HG丸ｺﾞｼｯｸM-PRO" panose="020F0600000000000000" pitchFamily="50" charset="-128"/>
                <a:ea typeface="HG丸ｺﾞｼｯｸM-PRO" panose="020F0600000000000000" pitchFamily="50" charset="-128"/>
              </a:rPr>
              <a:t>金利引き下げ対象となります！</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590411" y="755576"/>
            <a:ext cx="5718908" cy="1107996"/>
          </a:xfrm>
          <a:prstGeom prst="rect">
            <a:avLst/>
          </a:prstGeom>
          <a:noFill/>
        </p:spPr>
        <p:txBody>
          <a:bodyPr wrap="square" rtlCol="0">
            <a:spAutoFit/>
          </a:bodyPr>
          <a:lstStyle/>
          <a:p>
            <a:r>
              <a:rPr kumimoji="1" lang="ja-JP" altLang="en-US" sz="1100" dirty="0" smtClean="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三重県では、</a:t>
            </a:r>
            <a:r>
              <a:rPr kumimoji="1" lang="ja-JP" altLang="en-US" sz="1100" dirty="0" smtClean="0">
                <a:latin typeface="HG丸ｺﾞｼｯｸM-PRO" panose="020F0600000000000000" pitchFamily="50" charset="-128"/>
                <a:ea typeface="HG丸ｺﾞｼｯｸM-PRO" panose="020F0600000000000000" pitchFamily="50" charset="-128"/>
              </a:rPr>
              <a:t>社会貢献及び環境保全の観点から、「三重の木」利用推進協議会及び以下の金融機関との間で「</a:t>
            </a:r>
            <a:r>
              <a:rPr kumimoji="1" lang="en-US" altLang="ja-JP" sz="1100" dirty="0" smtClean="0">
                <a:latin typeface="HG丸ｺﾞｼｯｸM-PRO" panose="020F0600000000000000" pitchFamily="50" charset="-128"/>
                <a:ea typeface="HG丸ｺﾞｼｯｸM-PRO" panose="020F0600000000000000" pitchFamily="50" charset="-128"/>
              </a:rPr>
              <a:t>『</a:t>
            </a:r>
            <a:r>
              <a:rPr kumimoji="1" lang="ja-JP" altLang="en-US" sz="1100" dirty="0" smtClean="0">
                <a:latin typeface="HG丸ｺﾞｼｯｸM-PRO" panose="020F0600000000000000" pitchFamily="50" charset="-128"/>
                <a:ea typeface="HG丸ｺﾞｼｯｸM-PRO" panose="020F0600000000000000" pitchFamily="50" charset="-128"/>
              </a:rPr>
              <a:t>三重の木</a:t>
            </a:r>
            <a:r>
              <a:rPr kumimoji="1" lang="en-US" altLang="ja-JP" sz="1100" dirty="0" smtClean="0">
                <a:latin typeface="HG丸ｺﾞｼｯｸM-PRO" panose="020F0600000000000000" pitchFamily="50" charset="-128"/>
                <a:ea typeface="HG丸ｺﾞｼｯｸM-PRO" panose="020F0600000000000000" pitchFamily="50" charset="-128"/>
              </a:rPr>
              <a:t>』</a:t>
            </a:r>
            <a:r>
              <a:rPr kumimoji="1" lang="ja-JP" altLang="en-US" sz="1100" dirty="0" smtClean="0">
                <a:latin typeface="HG丸ｺﾞｼｯｸM-PRO" panose="020F0600000000000000" pitchFamily="50" charset="-128"/>
                <a:ea typeface="HG丸ｺﾞｼｯｸM-PRO" panose="020F0600000000000000" pitchFamily="50" charset="-128"/>
              </a:rPr>
              <a:t>利用促進に関する覚書」を締結し、業務協力を行っています。各金融機関では、「三重の木」認証材を指定部材の</a:t>
            </a:r>
            <a:r>
              <a:rPr kumimoji="1" lang="en-US" altLang="ja-JP" sz="1100" dirty="0" smtClean="0">
                <a:latin typeface="HG丸ｺﾞｼｯｸM-PRO" panose="020F0600000000000000" pitchFamily="50" charset="-128"/>
                <a:ea typeface="HG丸ｺﾞｼｯｸM-PRO" panose="020F0600000000000000" pitchFamily="50" charset="-128"/>
              </a:rPr>
              <a:t>60</a:t>
            </a:r>
            <a:r>
              <a:rPr kumimoji="1" lang="ja-JP" altLang="en-US" sz="1100" dirty="0" smtClean="0">
                <a:latin typeface="HG丸ｺﾞｼｯｸM-PRO" panose="020F0600000000000000" pitchFamily="50" charset="-128"/>
                <a:ea typeface="HG丸ｺﾞｼｯｸM-PRO" panose="020F0600000000000000" pitchFamily="50" charset="-128"/>
              </a:rPr>
              <a:t>％以上、または</a:t>
            </a:r>
            <a:r>
              <a:rPr kumimoji="1" lang="en-US" altLang="ja-JP" sz="1100" dirty="0" smtClean="0">
                <a:latin typeface="HG丸ｺﾞｼｯｸM-PRO" panose="020F0600000000000000" pitchFamily="50" charset="-128"/>
                <a:ea typeface="HG丸ｺﾞｼｯｸM-PRO" panose="020F0600000000000000" pitchFamily="50" charset="-128"/>
              </a:rPr>
              <a:t>12</a:t>
            </a:r>
            <a:r>
              <a:rPr kumimoji="1" lang="ja-JP" altLang="en-US" sz="1100" dirty="0" err="1" smtClean="0">
                <a:latin typeface="HG丸ｺﾞｼｯｸM-PRO" panose="020F0600000000000000" pitchFamily="50" charset="-128"/>
                <a:ea typeface="HG丸ｺﾞｼｯｸM-PRO" panose="020F0600000000000000" pitchFamily="50" charset="-128"/>
              </a:rPr>
              <a:t>ｍ</a:t>
            </a:r>
            <a:r>
              <a:rPr kumimoji="1" lang="en-US" altLang="ja-JP" sz="1100" baseline="30000" dirty="0" smtClean="0">
                <a:latin typeface="HG丸ｺﾞｼｯｸM-PRO" panose="020F0600000000000000" pitchFamily="50" charset="-128"/>
                <a:ea typeface="HG丸ｺﾞｼｯｸM-PRO" panose="020F0600000000000000" pitchFamily="50" charset="-128"/>
              </a:rPr>
              <a:t>3</a:t>
            </a:r>
            <a:r>
              <a:rPr kumimoji="1" lang="ja-JP" altLang="en-US" sz="1100" dirty="0" smtClean="0">
                <a:latin typeface="HG丸ｺﾞｼｯｸM-PRO" panose="020F0600000000000000" pitchFamily="50" charset="-128"/>
                <a:ea typeface="HG丸ｺﾞｼｯｸM-PRO" panose="020F0600000000000000" pitchFamily="50" charset="-128"/>
              </a:rPr>
              <a:t>以上使用して住宅をたてるお客様を対象に、住宅ローンの金利引き下げを行っています。金利引き下げの内容につきましては、各金融機関の窓口までお問い合わせください。</a:t>
            </a:r>
            <a:endParaRPr kumimoji="1" lang="ja-JP" altLang="en-US" sz="1100" dirty="0">
              <a:latin typeface="HG丸ｺﾞｼｯｸM-PRO" panose="020F0600000000000000" pitchFamily="50" charset="-128"/>
              <a:ea typeface="HG丸ｺﾞｼｯｸM-PRO" panose="020F0600000000000000" pitchFamily="50" charset="-128"/>
            </a:endParaRPr>
          </a:p>
        </p:txBody>
      </p:sp>
      <p:grpSp>
        <p:nvGrpSpPr>
          <p:cNvPr id="7" name="グループ化 6"/>
          <p:cNvGrpSpPr/>
          <p:nvPr/>
        </p:nvGrpSpPr>
        <p:grpSpPr>
          <a:xfrm>
            <a:off x="44624" y="1868071"/>
            <a:ext cx="6732267" cy="2707704"/>
            <a:chOff x="60814" y="2123728"/>
            <a:chExt cx="6732267" cy="2707704"/>
          </a:xfrm>
        </p:grpSpPr>
        <p:sp>
          <p:nvSpPr>
            <p:cNvPr id="13" name="テキスト ボックス 12"/>
            <p:cNvSpPr txBox="1"/>
            <p:nvPr/>
          </p:nvSpPr>
          <p:spPr>
            <a:xfrm>
              <a:off x="533541" y="2123728"/>
              <a:ext cx="5832647" cy="369332"/>
            </a:xfrm>
            <a:prstGeom prst="rect">
              <a:avLst/>
            </a:prstGeom>
            <a:noFill/>
            <a:ln>
              <a:solidFill>
                <a:schemeClr val="tx1"/>
              </a:solidFill>
            </a:ln>
          </p:spPr>
          <p:txBody>
            <a:bodyPr wrap="square" rtlCol="0">
              <a:spAutoFit/>
            </a:bodyPr>
            <a:lstStyle/>
            <a:p>
              <a:pPr algn="ctr"/>
              <a:r>
                <a:rPr kumimoji="1" lang="ja-JP" altLang="en-US" dirty="0" smtClean="0">
                  <a:latin typeface="HG丸ｺﾞｼｯｸM-PRO" panose="020F0600000000000000" pitchFamily="50" charset="-128"/>
                  <a:ea typeface="HG丸ｺﾞｼｯｸM-PRO" panose="020F0600000000000000" pitchFamily="50" charset="-128"/>
                </a:rPr>
                <a:t>金融機関お問い合わせ先</a:t>
              </a:r>
              <a:endParaRPr kumimoji="1" lang="ja-JP" altLang="en-US" dirty="0">
                <a:latin typeface="HG丸ｺﾞｼｯｸM-PRO" panose="020F0600000000000000" pitchFamily="50" charset="-128"/>
                <a:ea typeface="HG丸ｺﾞｼｯｸM-PRO" panose="020F0600000000000000" pitchFamily="50" charset="-128"/>
              </a:endParaRPr>
            </a:p>
          </p:txBody>
        </p:sp>
        <p:grpSp>
          <p:nvGrpSpPr>
            <p:cNvPr id="6" name="グループ化 5"/>
            <p:cNvGrpSpPr/>
            <p:nvPr/>
          </p:nvGrpSpPr>
          <p:grpSpPr>
            <a:xfrm>
              <a:off x="60814" y="2613119"/>
              <a:ext cx="6732267" cy="2218313"/>
              <a:chOff x="60814" y="2613119"/>
              <a:chExt cx="6732267" cy="2218313"/>
            </a:xfrm>
          </p:grpSpPr>
          <p:sp>
            <p:nvSpPr>
              <p:cNvPr id="15" name="テキスト ボックス 14"/>
              <p:cNvSpPr txBox="1"/>
              <p:nvPr/>
            </p:nvSpPr>
            <p:spPr>
              <a:xfrm>
                <a:off x="60814" y="2613119"/>
                <a:ext cx="2195761" cy="646331"/>
              </a:xfrm>
              <a:prstGeom prst="rect">
                <a:avLst/>
              </a:prstGeom>
              <a:noFill/>
              <a:ln>
                <a:solidFill>
                  <a:schemeClr val="tx1"/>
                </a:solidFill>
              </a:ln>
            </p:spPr>
            <p:txBody>
              <a:bodyPr wrap="square" rtlCol="0">
                <a:spAutoFit/>
              </a:bodyPr>
              <a:lstStyle/>
              <a:p>
                <a:pPr algn="ctr"/>
                <a:r>
                  <a:rPr kumimoji="1" lang="ja-JP" altLang="en-US" sz="900" dirty="0" smtClean="0">
                    <a:latin typeface="HG丸ｺﾞｼｯｸM-PRO" panose="020F0600000000000000" pitchFamily="50" charset="-128"/>
                    <a:ea typeface="HG丸ｺﾞｼｯｸM-PRO" panose="020F0600000000000000" pitchFamily="50" charset="-128"/>
                  </a:rPr>
                  <a:t>第三銀行</a:t>
                </a:r>
                <a:endParaRPr kumimoji="1"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営業時間</a:t>
                </a:r>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（平日のみ）</a:t>
                </a:r>
                <a:r>
                  <a:rPr lang="en-US" altLang="ja-JP" sz="900" dirty="0" smtClean="0">
                    <a:latin typeface="HG丸ｺﾞｼｯｸM-PRO" panose="020F0600000000000000" pitchFamily="50" charset="-128"/>
                    <a:ea typeface="HG丸ｺﾞｼｯｸM-PRO" panose="020F0600000000000000" pitchFamily="50" charset="-128"/>
                  </a:rPr>
                  <a:t>9:00</a:t>
                </a:r>
                <a:r>
                  <a:rPr lang="ja-JP" altLang="en-US" sz="900" dirty="0" smtClean="0">
                    <a:latin typeface="HG丸ｺﾞｼｯｸM-PRO" panose="020F0600000000000000" pitchFamily="50" charset="-128"/>
                    <a:ea typeface="HG丸ｺﾞｼｯｸM-PRO" panose="020F0600000000000000" pitchFamily="50" charset="-128"/>
                  </a:rPr>
                  <a:t>～</a:t>
                </a:r>
                <a:r>
                  <a:rPr lang="en-US" altLang="ja-JP" sz="900" dirty="0" smtClean="0">
                    <a:latin typeface="HG丸ｺﾞｼｯｸM-PRO" panose="020F0600000000000000" pitchFamily="50" charset="-128"/>
                    <a:ea typeface="HG丸ｺﾞｼｯｸM-PRO" panose="020F0600000000000000" pitchFamily="50" charset="-128"/>
                  </a:rPr>
                  <a:t>19:00</a:t>
                </a:r>
              </a:p>
              <a:p>
                <a:r>
                  <a:rPr kumimoji="1" lang="ja-JP" altLang="en-US" sz="900" dirty="0" smtClean="0">
                    <a:latin typeface="HG丸ｺﾞｼｯｸM-PRO" panose="020F0600000000000000" pitchFamily="50" charset="-128"/>
                    <a:ea typeface="HG丸ｺﾞｼｯｸM-PRO" panose="020F0600000000000000" pitchFamily="50" charset="-128"/>
                  </a:rPr>
                  <a:t>ダイレクトコールセンター</a:t>
                </a:r>
                <a:endParaRPr kumimoji="1" lang="en-US" altLang="ja-JP" sz="900" dirty="0" smtClean="0">
                  <a:latin typeface="HG丸ｺﾞｼｯｸM-PRO" panose="020F0600000000000000" pitchFamily="50" charset="-128"/>
                  <a:ea typeface="HG丸ｺﾞｼｯｸM-PRO" panose="020F0600000000000000" pitchFamily="50" charset="-128"/>
                </a:endParaRPr>
              </a:p>
              <a:p>
                <a:r>
                  <a:rPr lang="en-US" altLang="ja-JP" sz="900" dirty="0" smtClean="0">
                    <a:latin typeface="HG丸ｺﾞｼｯｸM-PRO" panose="020F0600000000000000" pitchFamily="50" charset="-128"/>
                    <a:ea typeface="HG丸ｺﾞｼｯｸM-PRO" panose="020F0600000000000000" pitchFamily="50" charset="-128"/>
                  </a:rPr>
                  <a:t>0120-338-654</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72165" y="3394466"/>
                <a:ext cx="2184410" cy="646331"/>
              </a:xfrm>
              <a:prstGeom prst="rect">
                <a:avLst/>
              </a:prstGeom>
              <a:noFill/>
              <a:ln>
                <a:solidFill>
                  <a:schemeClr val="tx1"/>
                </a:solidFill>
              </a:ln>
            </p:spPr>
            <p:txBody>
              <a:bodyPr wrap="square" rtlCol="0">
                <a:spAutoFit/>
              </a:bodyPr>
              <a:lstStyle/>
              <a:p>
                <a:pPr algn="ctr"/>
                <a:r>
                  <a:rPr kumimoji="1" lang="ja-JP" altLang="en-US" sz="900" dirty="0" smtClean="0">
                    <a:latin typeface="HG丸ｺﾞｼｯｸM-PRO" panose="020F0600000000000000" pitchFamily="50" charset="-128"/>
                    <a:ea typeface="HG丸ｺﾞｼｯｸM-PRO" panose="020F0600000000000000" pitchFamily="50" charset="-128"/>
                  </a:rPr>
                  <a:t>百五銀行</a:t>
                </a:r>
                <a:endParaRPr kumimoji="1"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営業時間</a:t>
                </a:r>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（平日のみ）</a:t>
                </a:r>
                <a:r>
                  <a:rPr lang="en-US" altLang="ja-JP" sz="900" dirty="0" smtClean="0">
                    <a:latin typeface="HG丸ｺﾞｼｯｸM-PRO" panose="020F0600000000000000" pitchFamily="50" charset="-128"/>
                    <a:ea typeface="HG丸ｺﾞｼｯｸM-PRO" panose="020F0600000000000000" pitchFamily="50" charset="-128"/>
                  </a:rPr>
                  <a:t>9:00</a:t>
                </a:r>
                <a:r>
                  <a:rPr lang="ja-JP" altLang="en-US" sz="900" dirty="0" smtClean="0">
                    <a:latin typeface="HG丸ｺﾞｼｯｸM-PRO" panose="020F0600000000000000" pitchFamily="50" charset="-128"/>
                    <a:ea typeface="HG丸ｺﾞｼｯｸM-PRO" panose="020F0600000000000000" pitchFamily="50" charset="-128"/>
                  </a:rPr>
                  <a:t>～</a:t>
                </a:r>
                <a:r>
                  <a:rPr lang="en-US" altLang="ja-JP" sz="900" dirty="0" smtClean="0">
                    <a:latin typeface="HG丸ｺﾞｼｯｸM-PRO" panose="020F0600000000000000" pitchFamily="50" charset="-128"/>
                    <a:ea typeface="HG丸ｺﾞｼｯｸM-PRO" panose="020F0600000000000000" pitchFamily="50" charset="-128"/>
                  </a:rPr>
                  <a:t>17:00</a:t>
                </a:r>
              </a:p>
              <a:p>
                <a:r>
                  <a:rPr lang="ja-JP" altLang="en-US" sz="900" dirty="0" smtClean="0">
                    <a:latin typeface="HG丸ｺﾞｼｯｸM-PRO" panose="020F0600000000000000" pitchFamily="50" charset="-128"/>
                    <a:ea typeface="HG丸ｺﾞｼｯｸM-PRO" panose="020F0600000000000000" pitchFamily="50" charset="-128"/>
                  </a:rPr>
                  <a:t>津ローンサービスセンター</a:t>
                </a:r>
                <a:endParaRPr kumimoji="1" lang="en-US" altLang="ja-JP" sz="900" dirty="0" smtClean="0">
                  <a:latin typeface="HG丸ｺﾞｼｯｸM-PRO" panose="020F0600000000000000" pitchFamily="50" charset="-128"/>
                  <a:ea typeface="HG丸ｺﾞｼｯｸM-PRO" panose="020F0600000000000000" pitchFamily="50" charset="-128"/>
                </a:endParaRPr>
              </a:p>
              <a:p>
                <a:r>
                  <a:rPr lang="en-US" altLang="ja-JP" sz="900" dirty="0">
                    <a:latin typeface="HG丸ｺﾞｼｯｸM-PRO" panose="020F0600000000000000" pitchFamily="50" charset="-128"/>
                    <a:ea typeface="HG丸ｺﾞｼｯｸM-PRO" panose="020F0600000000000000" pitchFamily="50" charset="-128"/>
                  </a:rPr>
                  <a:t>059</a:t>
                </a:r>
                <a:r>
                  <a:rPr lang="en-US" altLang="ja-JP" sz="900" dirty="0" smtClean="0">
                    <a:latin typeface="HG丸ｺﾞｼｯｸM-PRO" panose="020F0600000000000000" pitchFamily="50" charset="-128"/>
                    <a:ea typeface="HG丸ｺﾞｼｯｸM-PRO" panose="020F0600000000000000" pitchFamily="50" charset="-128"/>
                  </a:rPr>
                  <a:t>-223-7105</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72165" y="4185101"/>
                <a:ext cx="2184410" cy="646331"/>
              </a:xfrm>
              <a:prstGeom prst="rect">
                <a:avLst/>
              </a:prstGeom>
              <a:noFill/>
              <a:ln>
                <a:solidFill>
                  <a:schemeClr val="tx1"/>
                </a:solidFill>
              </a:ln>
            </p:spPr>
            <p:txBody>
              <a:bodyPr wrap="square" rtlCol="0">
                <a:spAutoFit/>
              </a:bodyPr>
              <a:lstStyle/>
              <a:p>
                <a:pPr algn="ctr"/>
                <a:r>
                  <a:rPr lang="ja-JP" altLang="en-US" sz="900" dirty="0" smtClean="0">
                    <a:latin typeface="HG丸ｺﾞｼｯｸM-PRO" panose="020F0600000000000000" pitchFamily="50" charset="-128"/>
                    <a:ea typeface="HG丸ｺﾞｼｯｸM-PRO" panose="020F0600000000000000" pitchFamily="50" charset="-128"/>
                  </a:rPr>
                  <a:t>三重銀行</a:t>
                </a:r>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土日祝営業、水曜定休</a:t>
                </a:r>
                <a:r>
                  <a:rPr lang="en-US" altLang="ja-JP" sz="900" dirty="0" smtClean="0">
                    <a:latin typeface="HG丸ｺﾞｼｯｸM-PRO" panose="020F0600000000000000" pitchFamily="50" charset="-128"/>
                    <a:ea typeface="HG丸ｺﾞｼｯｸM-PRO" panose="020F0600000000000000" pitchFamily="50" charset="-128"/>
                  </a:rPr>
                  <a:t>】</a:t>
                </a:r>
                <a:endParaRPr kumimoji="1"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営業時間</a:t>
                </a:r>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（平日）</a:t>
                </a:r>
                <a:r>
                  <a:rPr lang="en-US" altLang="ja-JP" sz="900" dirty="0" smtClean="0">
                    <a:latin typeface="HG丸ｺﾞｼｯｸM-PRO" panose="020F0600000000000000" pitchFamily="50" charset="-128"/>
                    <a:ea typeface="HG丸ｺﾞｼｯｸM-PRO" panose="020F0600000000000000" pitchFamily="50" charset="-128"/>
                  </a:rPr>
                  <a:t>9:00</a:t>
                </a:r>
                <a:r>
                  <a:rPr lang="ja-JP" altLang="en-US" sz="900" dirty="0" smtClean="0">
                    <a:latin typeface="HG丸ｺﾞｼｯｸM-PRO" panose="020F0600000000000000" pitchFamily="50" charset="-128"/>
                    <a:ea typeface="HG丸ｺﾞｼｯｸM-PRO" panose="020F0600000000000000" pitchFamily="50" charset="-128"/>
                  </a:rPr>
                  <a:t>～</a:t>
                </a:r>
                <a:r>
                  <a:rPr lang="en-US" altLang="ja-JP" sz="900" dirty="0" smtClean="0">
                    <a:latin typeface="HG丸ｺﾞｼｯｸM-PRO" panose="020F0600000000000000" pitchFamily="50" charset="-128"/>
                    <a:ea typeface="HG丸ｺﾞｼｯｸM-PRO" panose="020F0600000000000000" pitchFamily="50" charset="-128"/>
                  </a:rPr>
                  <a:t>17:00</a:t>
                </a:r>
                <a:r>
                  <a:rPr lang="ja-JP" altLang="en-US" sz="900" dirty="0" smtClean="0">
                    <a:latin typeface="HG丸ｺﾞｼｯｸM-PRO" panose="020F0600000000000000" pitchFamily="50" charset="-128"/>
                    <a:ea typeface="HG丸ｺﾞｼｯｸM-PRO" panose="020F0600000000000000" pitchFamily="50" charset="-128"/>
                  </a:rPr>
                  <a:t>　</a:t>
                </a:r>
                <a:endParaRPr lang="en-US" altLang="ja-JP" sz="900" dirty="0" smtClean="0">
                  <a:latin typeface="HG丸ｺﾞｼｯｸM-PRO" panose="020F0600000000000000" pitchFamily="50" charset="-128"/>
                  <a:ea typeface="HG丸ｺﾞｼｯｸM-PRO" panose="020F0600000000000000" pitchFamily="50" charset="-128"/>
                </a:endParaRPr>
              </a:p>
              <a:p>
                <a:r>
                  <a:rPr lang="en-US" altLang="ja-JP" sz="900" dirty="0">
                    <a:latin typeface="HG丸ｺﾞｼｯｸM-PRO" panose="020F0600000000000000" pitchFamily="50" charset="-128"/>
                    <a:ea typeface="HG丸ｺﾞｼｯｸM-PRO" panose="020F0600000000000000" pitchFamily="50" charset="-128"/>
                  </a:rPr>
                  <a:t> </a:t>
                </a:r>
                <a:r>
                  <a:rPr lang="en-US" altLang="ja-JP" sz="900" dirty="0" smtClean="0">
                    <a:latin typeface="HG丸ｺﾞｼｯｸM-PRO" panose="020F0600000000000000" pitchFamily="50" charset="-128"/>
                    <a:ea typeface="HG丸ｺﾞｼｯｸM-PRO" panose="020F0600000000000000" pitchFamily="50" charset="-128"/>
                  </a:rPr>
                  <a:t>           </a:t>
                </a:r>
                <a:r>
                  <a:rPr lang="ja-JP" altLang="en-US" sz="900" dirty="0" smtClean="0">
                    <a:latin typeface="HG丸ｺﾞｼｯｸM-PRO" panose="020F0600000000000000" pitchFamily="50" charset="-128"/>
                    <a:ea typeface="HG丸ｺﾞｼｯｸM-PRO" panose="020F0600000000000000" pitchFamily="50" charset="-128"/>
                  </a:rPr>
                  <a:t>（土日祝）</a:t>
                </a:r>
                <a:r>
                  <a:rPr lang="en-US" altLang="ja-JP" sz="900" dirty="0" smtClean="0">
                    <a:latin typeface="HG丸ｺﾞｼｯｸM-PRO" panose="020F0600000000000000" pitchFamily="50" charset="-128"/>
                    <a:ea typeface="HG丸ｺﾞｼｯｸM-PRO" panose="020F0600000000000000" pitchFamily="50" charset="-128"/>
                  </a:rPr>
                  <a:t>10:00</a:t>
                </a:r>
                <a:r>
                  <a:rPr lang="ja-JP" altLang="en-US" sz="900" dirty="0" smtClean="0">
                    <a:latin typeface="HG丸ｺﾞｼｯｸM-PRO" panose="020F0600000000000000" pitchFamily="50" charset="-128"/>
                    <a:ea typeface="HG丸ｺﾞｼｯｸM-PRO" panose="020F0600000000000000" pitchFamily="50" charset="-128"/>
                  </a:rPr>
                  <a:t>～</a:t>
                </a:r>
                <a:r>
                  <a:rPr lang="en-US" altLang="ja-JP" sz="900" dirty="0" smtClean="0">
                    <a:latin typeface="HG丸ｺﾞｼｯｸM-PRO" panose="020F0600000000000000" pitchFamily="50" charset="-128"/>
                    <a:ea typeface="HG丸ｺﾞｼｯｸM-PRO" panose="020F0600000000000000" pitchFamily="50" charset="-128"/>
                  </a:rPr>
                  <a:t>18:00</a:t>
                </a:r>
              </a:p>
              <a:p>
                <a:r>
                  <a:rPr lang="ja-JP" altLang="en-US" sz="900" dirty="0" smtClean="0">
                    <a:latin typeface="HG丸ｺﾞｼｯｸM-PRO" panose="020F0600000000000000" pitchFamily="50" charset="-128"/>
                    <a:ea typeface="HG丸ｺﾞｼｯｸM-PRO" panose="020F0600000000000000" pitchFamily="50" charset="-128"/>
                  </a:rPr>
                  <a:t>ローンプラザ</a:t>
                </a:r>
                <a:r>
                  <a:rPr lang="ja-JP" altLang="en-US" sz="900" dirty="0">
                    <a:latin typeface="HG丸ｺﾞｼｯｸM-PRO" panose="020F0600000000000000" pitchFamily="50" charset="-128"/>
                    <a:ea typeface="HG丸ｺﾞｼｯｸM-PRO" panose="020F0600000000000000" pitchFamily="50" charset="-128"/>
                  </a:rPr>
                  <a:t>　</a:t>
                </a:r>
                <a:r>
                  <a:rPr lang="ja-JP" altLang="en-US" sz="900" dirty="0" smtClean="0">
                    <a:latin typeface="HG丸ｺﾞｼｯｸM-PRO" panose="020F0600000000000000" pitchFamily="50" charset="-128"/>
                    <a:ea typeface="HG丸ｺﾞｼｯｸM-PRO" panose="020F0600000000000000" pitchFamily="50" charset="-128"/>
                  </a:rPr>
                  <a:t>　</a:t>
                </a:r>
                <a:r>
                  <a:rPr lang="en-US" altLang="ja-JP" sz="900" dirty="0" smtClean="0">
                    <a:latin typeface="HG丸ｺﾞｼｯｸM-PRO" panose="020F0600000000000000" pitchFamily="50" charset="-128"/>
                    <a:ea typeface="HG丸ｺﾞｼｯｸM-PRO" panose="020F0600000000000000" pitchFamily="50" charset="-128"/>
                  </a:rPr>
                  <a:t>0120-354-716</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4632841" y="3459505"/>
                <a:ext cx="2160240" cy="646331"/>
              </a:xfrm>
              <a:prstGeom prst="rect">
                <a:avLst/>
              </a:prstGeom>
              <a:noFill/>
              <a:ln>
                <a:solidFill>
                  <a:schemeClr val="tx1"/>
                </a:solidFill>
              </a:ln>
            </p:spPr>
            <p:txBody>
              <a:bodyPr wrap="square" rtlCol="0">
                <a:spAutoFit/>
              </a:bodyPr>
              <a:lstStyle/>
              <a:p>
                <a:pPr algn="ctr"/>
                <a:r>
                  <a:rPr lang="ja-JP" altLang="en-US" sz="900" dirty="0" smtClean="0">
                    <a:latin typeface="HG丸ｺﾞｼｯｸM-PRO" panose="020F0600000000000000" pitchFamily="50" charset="-128"/>
                    <a:ea typeface="HG丸ｺﾞｼｯｸM-PRO" panose="020F0600000000000000" pitchFamily="50" charset="-128"/>
                  </a:rPr>
                  <a:t>三重県下ＪＡバンク</a:t>
                </a:r>
                <a:endParaRPr kumimoji="1"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営業時間</a:t>
                </a:r>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（平日のみ）</a:t>
                </a:r>
                <a:r>
                  <a:rPr lang="en-US" altLang="ja-JP" sz="900" dirty="0" smtClean="0">
                    <a:latin typeface="HG丸ｺﾞｼｯｸM-PRO" panose="020F0600000000000000" pitchFamily="50" charset="-128"/>
                    <a:ea typeface="HG丸ｺﾞｼｯｸM-PRO" panose="020F0600000000000000" pitchFamily="50" charset="-128"/>
                  </a:rPr>
                  <a:t>9:00</a:t>
                </a:r>
                <a:r>
                  <a:rPr lang="ja-JP" altLang="en-US" sz="900" dirty="0" smtClean="0">
                    <a:latin typeface="HG丸ｺﾞｼｯｸM-PRO" panose="020F0600000000000000" pitchFamily="50" charset="-128"/>
                    <a:ea typeface="HG丸ｺﾞｼｯｸM-PRO" panose="020F0600000000000000" pitchFamily="50" charset="-128"/>
                  </a:rPr>
                  <a:t>～</a:t>
                </a:r>
                <a:r>
                  <a:rPr lang="en-US" altLang="ja-JP" sz="900" dirty="0" smtClean="0">
                    <a:latin typeface="HG丸ｺﾞｼｯｸM-PRO" panose="020F0600000000000000" pitchFamily="50" charset="-128"/>
                    <a:ea typeface="HG丸ｺﾞｼｯｸM-PRO" panose="020F0600000000000000" pitchFamily="50" charset="-128"/>
                  </a:rPr>
                  <a:t>17:00</a:t>
                </a:r>
                <a:r>
                  <a:rPr lang="ja-JP" altLang="en-US" sz="900" dirty="0" smtClean="0">
                    <a:latin typeface="HG丸ｺﾞｼｯｸM-PRO" panose="020F0600000000000000" pitchFamily="50" charset="-128"/>
                    <a:ea typeface="HG丸ｺﾞｼｯｸM-PRO" panose="020F0600000000000000" pitchFamily="50" charset="-128"/>
                  </a:rPr>
                  <a:t>　</a:t>
                </a:r>
                <a:endParaRPr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ＪＡ三重信連</a:t>
                </a:r>
                <a:r>
                  <a:rPr lang="ja-JP" altLang="en-US" sz="900" dirty="0">
                    <a:latin typeface="HG丸ｺﾞｼｯｸM-PRO" panose="020F0600000000000000" pitchFamily="50" charset="-128"/>
                    <a:ea typeface="HG丸ｺﾞｼｯｸM-PRO" panose="020F0600000000000000" pitchFamily="50" charset="-128"/>
                  </a:rPr>
                  <a:t>　</a:t>
                </a:r>
                <a:r>
                  <a:rPr lang="ja-JP" altLang="en-US" sz="900" dirty="0" smtClean="0">
                    <a:latin typeface="HG丸ｺﾞｼｯｸM-PRO" panose="020F0600000000000000" pitchFamily="50" charset="-128"/>
                    <a:ea typeface="HG丸ｺﾞｼｯｸM-PRO" panose="020F0600000000000000" pitchFamily="50" charset="-128"/>
                  </a:rPr>
                  <a:t>　　</a:t>
                </a:r>
                <a:r>
                  <a:rPr lang="en-US" altLang="ja-JP" sz="900" dirty="0" smtClean="0">
                    <a:latin typeface="HG丸ｺﾞｼｯｸM-PRO" panose="020F0600000000000000" pitchFamily="50" charset="-128"/>
                    <a:ea typeface="HG丸ｺﾞｼｯｸM-PRO" panose="020F0600000000000000" pitchFamily="50" charset="-128"/>
                  </a:rPr>
                  <a:t>0120-354-716</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4632841" y="4179585"/>
                <a:ext cx="2160239" cy="646331"/>
              </a:xfrm>
              <a:prstGeom prst="rect">
                <a:avLst/>
              </a:prstGeom>
              <a:noFill/>
              <a:ln>
                <a:solidFill>
                  <a:schemeClr val="tx1"/>
                </a:solidFill>
              </a:ln>
            </p:spPr>
            <p:txBody>
              <a:bodyPr wrap="square" rtlCol="0">
                <a:spAutoFit/>
              </a:bodyPr>
              <a:lstStyle/>
              <a:p>
                <a:pPr algn="ctr"/>
                <a:r>
                  <a:rPr lang="ja-JP" altLang="en-US" sz="900" dirty="0" smtClean="0">
                    <a:latin typeface="HG丸ｺﾞｼｯｸM-PRO" panose="020F0600000000000000" pitchFamily="50" charset="-128"/>
                    <a:ea typeface="HG丸ｺﾞｼｯｸM-PRO" panose="020F0600000000000000" pitchFamily="50" charset="-128"/>
                  </a:rPr>
                  <a:t>東海労働金庫</a:t>
                </a:r>
                <a:endParaRPr kumimoji="1"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営業時間</a:t>
                </a:r>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（平日）</a:t>
                </a:r>
                <a:r>
                  <a:rPr lang="en-US" altLang="ja-JP" sz="900" dirty="0" smtClean="0">
                    <a:latin typeface="HG丸ｺﾞｼｯｸM-PRO" panose="020F0600000000000000" pitchFamily="50" charset="-128"/>
                    <a:ea typeface="HG丸ｺﾞｼｯｸM-PRO" panose="020F0600000000000000" pitchFamily="50" charset="-128"/>
                  </a:rPr>
                  <a:t>9:00</a:t>
                </a:r>
                <a:r>
                  <a:rPr lang="ja-JP" altLang="en-US" sz="900" dirty="0" smtClean="0">
                    <a:latin typeface="HG丸ｺﾞｼｯｸM-PRO" panose="020F0600000000000000" pitchFamily="50" charset="-128"/>
                    <a:ea typeface="HG丸ｺﾞｼｯｸM-PRO" panose="020F0600000000000000" pitchFamily="50" charset="-128"/>
                  </a:rPr>
                  <a:t>～</a:t>
                </a:r>
                <a:r>
                  <a:rPr lang="en-US" altLang="ja-JP" sz="900" dirty="0" smtClean="0">
                    <a:latin typeface="HG丸ｺﾞｼｯｸM-PRO" panose="020F0600000000000000" pitchFamily="50" charset="-128"/>
                    <a:ea typeface="HG丸ｺﾞｼｯｸM-PRO" panose="020F0600000000000000" pitchFamily="50" charset="-128"/>
                  </a:rPr>
                  <a:t>17:00</a:t>
                </a:r>
              </a:p>
              <a:p>
                <a:r>
                  <a:rPr lang="ja-JP" altLang="en-US" sz="900" dirty="0" smtClean="0">
                    <a:latin typeface="HG丸ｺﾞｼｯｸM-PRO" panose="020F0600000000000000" pitchFamily="50" charset="-128"/>
                    <a:ea typeface="HG丸ｺﾞｼｯｸM-PRO" panose="020F0600000000000000" pitchFamily="50" charset="-128"/>
                  </a:rPr>
                  <a:t>　　　　　（日）</a:t>
                </a:r>
                <a:r>
                  <a:rPr lang="en-US" altLang="ja-JP" sz="900" dirty="0" smtClean="0">
                    <a:latin typeface="HG丸ｺﾞｼｯｸM-PRO" panose="020F0600000000000000" pitchFamily="50" charset="-128"/>
                    <a:ea typeface="HG丸ｺﾞｼｯｸM-PRO" panose="020F0600000000000000" pitchFamily="50" charset="-128"/>
                  </a:rPr>
                  <a:t>9:00</a:t>
                </a:r>
                <a:r>
                  <a:rPr lang="ja-JP" altLang="en-US" sz="900" dirty="0" smtClean="0">
                    <a:latin typeface="HG丸ｺﾞｼｯｸM-PRO" panose="020F0600000000000000" pitchFamily="50" charset="-128"/>
                    <a:ea typeface="HG丸ｺﾞｼｯｸM-PRO" panose="020F0600000000000000" pitchFamily="50" charset="-128"/>
                  </a:rPr>
                  <a:t>～</a:t>
                </a:r>
                <a:r>
                  <a:rPr lang="en-US" altLang="ja-JP" sz="900" dirty="0" smtClean="0">
                    <a:latin typeface="HG丸ｺﾞｼｯｸM-PRO" panose="020F0600000000000000" pitchFamily="50" charset="-128"/>
                    <a:ea typeface="HG丸ｺﾞｼｯｸM-PRO" panose="020F0600000000000000" pitchFamily="50" charset="-128"/>
                  </a:rPr>
                  <a:t>16:00</a:t>
                </a:r>
                <a:r>
                  <a:rPr lang="ja-JP" altLang="en-US" sz="900" dirty="0" smtClean="0">
                    <a:latin typeface="HG丸ｺﾞｼｯｸM-PRO" panose="020F0600000000000000" pitchFamily="50" charset="-128"/>
                    <a:ea typeface="HG丸ｺﾞｼｯｸM-PRO" panose="020F0600000000000000" pitchFamily="50" charset="-128"/>
                  </a:rPr>
                  <a:t>　</a:t>
                </a:r>
                <a:endParaRPr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津ローンセンター</a:t>
                </a:r>
                <a:r>
                  <a:rPr lang="en-US" altLang="ja-JP" sz="900" dirty="0" smtClean="0">
                    <a:latin typeface="HG丸ｺﾞｼｯｸM-PRO" panose="020F0600000000000000" pitchFamily="50" charset="-128"/>
                    <a:ea typeface="HG丸ｺﾞｼｯｸM-PRO" panose="020F0600000000000000" pitchFamily="50" charset="-128"/>
                  </a:rPr>
                  <a:t>0120-354-716</a:t>
                </a:r>
                <a:endParaRPr kumimoji="1" lang="ja-JP" altLang="en-US" sz="900" dirty="0">
                  <a:latin typeface="HG丸ｺﾞｼｯｸM-PRO" panose="020F0600000000000000" pitchFamily="50" charset="-128"/>
                  <a:ea typeface="HG丸ｺﾞｼｯｸM-PRO" panose="020F0600000000000000" pitchFamily="50" charset="-128"/>
                </a:endParaRPr>
              </a:p>
            </p:txBody>
          </p:sp>
        </p:grpSp>
        <p:sp>
          <p:nvSpPr>
            <p:cNvPr id="24" name="テキスト ボックス 23"/>
            <p:cNvSpPr txBox="1"/>
            <p:nvPr/>
          </p:nvSpPr>
          <p:spPr>
            <a:xfrm>
              <a:off x="2365070" y="2607166"/>
              <a:ext cx="2149795" cy="646331"/>
            </a:xfrm>
            <a:prstGeom prst="rect">
              <a:avLst/>
            </a:prstGeom>
            <a:noFill/>
            <a:ln>
              <a:solidFill>
                <a:schemeClr val="tx1"/>
              </a:solidFill>
            </a:ln>
          </p:spPr>
          <p:txBody>
            <a:bodyPr wrap="square" rtlCol="0">
              <a:spAutoFit/>
            </a:bodyPr>
            <a:lstStyle/>
            <a:p>
              <a:pPr algn="ctr"/>
              <a:r>
                <a:rPr lang="ja-JP" altLang="en-US" sz="900" dirty="0" smtClean="0">
                  <a:latin typeface="HG丸ｺﾞｼｯｸM-PRO" panose="020F0600000000000000" pitchFamily="50" charset="-128"/>
                  <a:ea typeface="HG丸ｺﾞｼｯｸM-PRO" panose="020F0600000000000000" pitchFamily="50" charset="-128"/>
                </a:rPr>
                <a:t>桑名信用金庫</a:t>
              </a:r>
              <a:endParaRPr kumimoji="1"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営業時間</a:t>
              </a:r>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（平日のみ）</a:t>
              </a:r>
              <a:r>
                <a:rPr lang="en-US" altLang="ja-JP" sz="900" dirty="0" smtClean="0">
                  <a:latin typeface="HG丸ｺﾞｼｯｸM-PRO" panose="020F0600000000000000" pitchFamily="50" charset="-128"/>
                  <a:ea typeface="HG丸ｺﾞｼｯｸM-PRO" panose="020F0600000000000000" pitchFamily="50" charset="-128"/>
                </a:rPr>
                <a:t>9:00</a:t>
              </a:r>
              <a:r>
                <a:rPr lang="ja-JP" altLang="en-US" sz="900" dirty="0" smtClean="0">
                  <a:latin typeface="HG丸ｺﾞｼｯｸM-PRO" panose="020F0600000000000000" pitchFamily="50" charset="-128"/>
                  <a:ea typeface="HG丸ｺﾞｼｯｸM-PRO" panose="020F0600000000000000" pitchFamily="50" charset="-128"/>
                </a:rPr>
                <a:t>～</a:t>
              </a:r>
              <a:r>
                <a:rPr lang="en-US" altLang="ja-JP" sz="900" dirty="0" smtClean="0">
                  <a:latin typeface="HG丸ｺﾞｼｯｸM-PRO" panose="020F0600000000000000" pitchFamily="50" charset="-128"/>
                  <a:ea typeface="HG丸ｺﾞｼｯｸM-PRO" panose="020F0600000000000000" pitchFamily="50" charset="-128"/>
                </a:rPr>
                <a:t>17:0</a:t>
              </a:r>
              <a:r>
                <a:rPr lang="ja-JP" altLang="en-US" sz="900" dirty="0" smtClean="0">
                  <a:latin typeface="HG丸ｺﾞｼｯｸM-PRO" panose="020F0600000000000000" pitchFamily="50" charset="-128"/>
                  <a:ea typeface="HG丸ｺﾞｼｯｸM-PRO" panose="020F0600000000000000" pitchFamily="50" charset="-128"/>
                </a:rPr>
                <a:t>０　</a:t>
              </a:r>
              <a:endParaRPr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営業統括部　</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smtClean="0">
                  <a:latin typeface="HG丸ｺﾞｼｯｸM-PRO" panose="020F0600000000000000" pitchFamily="50" charset="-128"/>
                  <a:ea typeface="HG丸ｺﾞｼｯｸM-PRO" panose="020F0600000000000000" pitchFamily="50" charset="-128"/>
                </a:rPr>
                <a:t>0120-354-716</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4632841" y="2607166"/>
              <a:ext cx="2160240" cy="784830"/>
            </a:xfrm>
            <a:prstGeom prst="rect">
              <a:avLst/>
            </a:prstGeom>
            <a:noFill/>
            <a:ln>
              <a:solidFill>
                <a:schemeClr val="tx1"/>
              </a:solidFill>
            </a:ln>
          </p:spPr>
          <p:txBody>
            <a:bodyPr wrap="square" rtlCol="0">
              <a:spAutoFit/>
            </a:bodyPr>
            <a:lstStyle/>
            <a:p>
              <a:pPr algn="ctr"/>
              <a:r>
                <a:rPr lang="ja-JP" altLang="en-US" sz="900" dirty="0" smtClean="0">
                  <a:latin typeface="HG丸ｺﾞｼｯｸM-PRO" panose="020F0600000000000000" pitchFamily="50" charset="-128"/>
                  <a:ea typeface="HG丸ｺﾞｼｯｸM-PRO" panose="020F0600000000000000" pitchFamily="50" charset="-128"/>
                </a:rPr>
                <a:t>北伊勢上野信用金庫</a:t>
              </a:r>
              <a:endParaRPr kumimoji="1"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営業時間</a:t>
              </a:r>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（平日）</a:t>
              </a:r>
              <a:r>
                <a:rPr lang="en-US" altLang="ja-JP" sz="900" dirty="0" smtClean="0">
                  <a:latin typeface="HG丸ｺﾞｼｯｸM-PRO" panose="020F0600000000000000" pitchFamily="50" charset="-128"/>
                  <a:ea typeface="HG丸ｺﾞｼｯｸM-PRO" panose="020F0600000000000000" pitchFamily="50" charset="-128"/>
                </a:rPr>
                <a:t>10:00</a:t>
              </a:r>
              <a:r>
                <a:rPr lang="ja-JP" altLang="en-US" sz="900" dirty="0" smtClean="0">
                  <a:latin typeface="HG丸ｺﾞｼｯｸM-PRO" panose="020F0600000000000000" pitchFamily="50" charset="-128"/>
                  <a:ea typeface="HG丸ｺﾞｼｯｸM-PRO" panose="020F0600000000000000" pitchFamily="50" charset="-128"/>
                </a:rPr>
                <a:t>～</a:t>
              </a:r>
              <a:r>
                <a:rPr lang="en-US" altLang="ja-JP" sz="900" dirty="0" smtClean="0">
                  <a:latin typeface="HG丸ｺﾞｼｯｸM-PRO" panose="020F0600000000000000" pitchFamily="50" charset="-128"/>
                  <a:ea typeface="HG丸ｺﾞｼｯｸM-PRO" panose="020F0600000000000000" pitchFamily="50" charset="-128"/>
                </a:rPr>
                <a:t>19:00</a:t>
              </a:r>
            </a:p>
            <a:p>
              <a:r>
                <a:rPr lang="ja-JP" altLang="en-US" sz="900" dirty="0" smtClean="0">
                  <a:latin typeface="HG丸ｺﾞｼｯｸM-PRO" panose="020F0600000000000000" pitchFamily="50" charset="-128"/>
                  <a:ea typeface="HG丸ｺﾞｼｯｸM-PRO" panose="020F0600000000000000" pitchFamily="50" charset="-128"/>
                </a:rPr>
                <a:t>              （土日）</a:t>
              </a:r>
              <a:r>
                <a:rPr lang="en-US" altLang="ja-JP" sz="900" dirty="0" smtClean="0">
                  <a:latin typeface="HG丸ｺﾞｼｯｸM-PRO" panose="020F0600000000000000" pitchFamily="50" charset="-128"/>
                  <a:ea typeface="HG丸ｺﾞｼｯｸM-PRO" panose="020F0600000000000000" pitchFamily="50" charset="-128"/>
                </a:rPr>
                <a:t>10:00</a:t>
              </a:r>
              <a:r>
                <a:rPr lang="ja-JP" altLang="en-US" sz="900" dirty="0" smtClean="0">
                  <a:latin typeface="HG丸ｺﾞｼｯｸM-PRO" panose="020F0600000000000000" pitchFamily="50" charset="-128"/>
                  <a:ea typeface="HG丸ｺﾞｼｯｸM-PRO" panose="020F0600000000000000" pitchFamily="50" charset="-128"/>
                </a:rPr>
                <a:t>～</a:t>
              </a:r>
              <a:r>
                <a:rPr lang="en-US" altLang="ja-JP" sz="900" dirty="0" smtClean="0">
                  <a:latin typeface="HG丸ｺﾞｼｯｸM-PRO" panose="020F0600000000000000" pitchFamily="50" charset="-128"/>
                  <a:ea typeface="HG丸ｺﾞｼｯｸM-PRO" panose="020F0600000000000000" pitchFamily="50" charset="-128"/>
                </a:rPr>
                <a:t>17:00</a:t>
              </a:r>
              <a:r>
                <a:rPr lang="ja-JP" altLang="en-US" sz="900" dirty="0" smtClean="0">
                  <a:latin typeface="HG丸ｺﾞｼｯｸM-PRO" panose="020F0600000000000000" pitchFamily="50" charset="-128"/>
                  <a:ea typeface="HG丸ｺﾞｼｯｸM-PRO" panose="020F0600000000000000" pitchFamily="50" charset="-128"/>
                </a:rPr>
                <a:t>　</a:t>
              </a:r>
              <a:endParaRPr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相談プラザ四日市　</a:t>
              </a:r>
              <a:r>
                <a:rPr lang="en-US" altLang="ja-JP" sz="900" dirty="0" smtClean="0">
                  <a:latin typeface="HG丸ｺﾞｼｯｸM-PRO" panose="020F0600000000000000" pitchFamily="50" charset="-128"/>
                  <a:ea typeface="HG丸ｺﾞｼｯｸM-PRO" panose="020F0600000000000000" pitchFamily="50" charset="-128"/>
                </a:rPr>
                <a:t>059-352-6116</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2374966" y="3447977"/>
              <a:ext cx="2149795" cy="507831"/>
            </a:xfrm>
            <a:prstGeom prst="rect">
              <a:avLst/>
            </a:prstGeom>
            <a:noFill/>
            <a:ln>
              <a:solidFill>
                <a:schemeClr val="tx1"/>
              </a:solidFill>
            </a:ln>
          </p:spPr>
          <p:txBody>
            <a:bodyPr wrap="square" rtlCol="0">
              <a:spAutoFit/>
            </a:bodyPr>
            <a:lstStyle/>
            <a:p>
              <a:pPr algn="ctr"/>
              <a:r>
                <a:rPr lang="ja-JP" altLang="en-US" sz="900" dirty="0" smtClean="0">
                  <a:latin typeface="HG丸ｺﾞｼｯｸM-PRO" panose="020F0600000000000000" pitchFamily="50" charset="-128"/>
                  <a:ea typeface="HG丸ｺﾞｼｯｸM-PRO" panose="020F0600000000000000" pitchFamily="50" charset="-128"/>
                </a:rPr>
                <a:t>三重信用金庫</a:t>
              </a:r>
              <a:endParaRPr kumimoji="1"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営業時間</a:t>
              </a:r>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（平日のみ）</a:t>
              </a:r>
              <a:r>
                <a:rPr lang="en-US" altLang="ja-JP" sz="900" dirty="0" smtClean="0">
                  <a:latin typeface="HG丸ｺﾞｼｯｸM-PRO" panose="020F0600000000000000" pitchFamily="50" charset="-128"/>
                  <a:ea typeface="HG丸ｺﾞｼｯｸM-PRO" panose="020F0600000000000000" pitchFamily="50" charset="-128"/>
                </a:rPr>
                <a:t>9:00</a:t>
              </a:r>
              <a:r>
                <a:rPr lang="ja-JP" altLang="en-US" sz="900" dirty="0" smtClean="0">
                  <a:latin typeface="HG丸ｺﾞｼｯｸM-PRO" panose="020F0600000000000000" pitchFamily="50" charset="-128"/>
                  <a:ea typeface="HG丸ｺﾞｼｯｸM-PRO" panose="020F0600000000000000" pitchFamily="50" charset="-128"/>
                </a:rPr>
                <a:t>～</a:t>
              </a:r>
              <a:r>
                <a:rPr lang="en-US" altLang="ja-JP" sz="900" dirty="0" smtClean="0">
                  <a:latin typeface="HG丸ｺﾞｼｯｸM-PRO" panose="020F0600000000000000" pitchFamily="50" charset="-128"/>
                  <a:ea typeface="HG丸ｺﾞｼｯｸM-PRO" panose="020F0600000000000000" pitchFamily="50" charset="-128"/>
                </a:rPr>
                <a:t>17:00</a:t>
              </a:r>
              <a:r>
                <a:rPr lang="ja-JP" altLang="en-US" sz="900" dirty="0" smtClean="0">
                  <a:latin typeface="HG丸ｺﾞｼｯｸM-PRO" panose="020F0600000000000000" pitchFamily="50" charset="-128"/>
                  <a:ea typeface="HG丸ｺﾞｼｯｸM-PRO" panose="020F0600000000000000" pitchFamily="50" charset="-128"/>
                </a:rPr>
                <a:t>　</a:t>
              </a:r>
              <a:endParaRPr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ローン推進室　</a:t>
              </a:r>
              <a:r>
                <a:rPr lang="en-US" altLang="ja-JP" sz="900" dirty="0" smtClean="0">
                  <a:latin typeface="HG丸ｺﾞｼｯｸM-PRO" panose="020F0600000000000000" pitchFamily="50" charset="-128"/>
                  <a:ea typeface="HG丸ｺﾞｼｯｸM-PRO" panose="020F0600000000000000" pitchFamily="50" charset="-128"/>
                </a:rPr>
                <a:t>0120-306-651</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27" name="テキスト ボックス 26"/>
            <p:cNvSpPr txBox="1"/>
            <p:nvPr/>
          </p:nvSpPr>
          <p:spPr>
            <a:xfrm>
              <a:off x="2400299" y="4166659"/>
              <a:ext cx="2149795" cy="646331"/>
            </a:xfrm>
            <a:prstGeom prst="rect">
              <a:avLst/>
            </a:prstGeom>
            <a:noFill/>
            <a:ln>
              <a:solidFill>
                <a:schemeClr val="tx1"/>
              </a:solidFill>
            </a:ln>
          </p:spPr>
          <p:txBody>
            <a:bodyPr wrap="square" rtlCol="0">
              <a:spAutoFit/>
            </a:bodyPr>
            <a:lstStyle/>
            <a:p>
              <a:pPr algn="ctr"/>
              <a:r>
                <a:rPr lang="ja-JP" altLang="en-US" sz="900" dirty="0" smtClean="0">
                  <a:latin typeface="HG丸ｺﾞｼｯｸM-PRO" panose="020F0600000000000000" pitchFamily="50" charset="-128"/>
                  <a:ea typeface="HG丸ｺﾞｼｯｸM-PRO" panose="020F0600000000000000" pitchFamily="50" charset="-128"/>
                </a:rPr>
                <a:t>紀北信用金庫</a:t>
              </a:r>
              <a:endParaRPr kumimoji="1"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営業時間</a:t>
              </a:r>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（平日のみ）９</a:t>
              </a:r>
              <a:r>
                <a:rPr lang="en-US" altLang="ja-JP" sz="900" dirty="0" smtClean="0">
                  <a:latin typeface="HG丸ｺﾞｼｯｸM-PRO" panose="020F0600000000000000" pitchFamily="50" charset="-128"/>
                  <a:ea typeface="HG丸ｺﾞｼｯｸM-PRO" panose="020F0600000000000000" pitchFamily="50" charset="-128"/>
                </a:rPr>
                <a:t>:00</a:t>
              </a:r>
              <a:r>
                <a:rPr lang="ja-JP" altLang="en-US" sz="900" dirty="0" smtClean="0">
                  <a:latin typeface="HG丸ｺﾞｼｯｸM-PRO" panose="020F0600000000000000" pitchFamily="50" charset="-128"/>
                  <a:ea typeface="HG丸ｺﾞｼｯｸM-PRO" panose="020F0600000000000000" pitchFamily="50" charset="-128"/>
                </a:rPr>
                <a:t>～</a:t>
              </a:r>
              <a:r>
                <a:rPr lang="en-US" altLang="ja-JP" sz="900" dirty="0" smtClean="0">
                  <a:latin typeface="HG丸ｺﾞｼｯｸM-PRO" panose="020F0600000000000000" pitchFamily="50" charset="-128"/>
                  <a:ea typeface="HG丸ｺﾞｼｯｸM-PRO" panose="020F0600000000000000" pitchFamily="50" charset="-128"/>
                </a:rPr>
                <a:t>17:3</a:t>
              </a:r>
              <a:r>
                <a:rPr lang="ja-JP" altLang="en-US" sz="900" dirty="0" smtClean="0">
                  <a:latin typeface="HG丸ｺﾞｼｯｸM-PRO" panose="020F0600000000000000" pitchFamily="50" charset="-128"/>
                  <a:ea typeface="HG丸ｺﾞｼｯｸM-PRO" panose="020F0600000000000000" pitchFamily="50" charset="-128"/>
                </a:rPr>
                <a:t>０　</a:t>
              </a:r>
              <a:endParaRPr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本店営業部　</a:t>
              </a:r>
              <a:r>
                <a:rPr lang="en-US" altLang="ja-JP" sz="900" dirty="0" smtClean="0">
                  <a:latin typeface="HG丸ｺﾞｼｯｸM-PRO" panose="020F0600000000000000" pitchFamily="50" charset="-128"/>
                  <a:ea typeface="HG丸ｺﾞｼｯｸM-PRO" panose="020F0600000000000000" pitchFamily="50" charset="-128"/>
                </a:rPr>
                <a:t>0597-22-1411</a:t>
              </a:r>
              <a:endParaRPr kumimoji="1" lang="ja-JP" altLang="en-US" sz="900" dirty="0">
                <a:latin typeface="HG丸ｺﾞｼｯｸM-PRO" panose="020F0600000000000000" pitchFamily="50" charset="-128"/>
                <a:ea typeface="HG丸ｺﾞｼｯｸM-PRO" panose="020F0600000000000000" pitchFamily="50" charset="-128"/>
              </a:endParaRPr>
            </a:p>
          </p:txBody>
        </p:sp>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0242" y="4800228"/>
            <a:ext cx="1245505" cy="98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688" y="5940152"/>
            <a:ext cx="1058593" cy="896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9200" y="5911266"/>
            <a:ext cx="9715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直線矢印コネクタ 9"/>
          <p:cNvCxnSpPr/>
          <p:nvPr/>
        </p:nvCxnSpPr>
        <p:spPr>
          <a:xfrm flipH="1">
            <a:off x="1628800" y="5148064"/>
            <a:ext cx="720080" cy="55398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4365560" y="5386163"/>
            <a:ext cx="749902" cy="52510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V="1">
            <a:off x="1772816" y="5220072"/>
            <a:ext cx="709394" cy="56558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flipV="1">
            <a:off x="4437114" y="5242148"/>
            <a:ext cx="678348" cy="45990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1700808" y="5750550"/>
            <a:ext cx="1251890" cy="261610"/>
          </a:xfrm>
          <a:prstGeom prst="rect">
            <a:avLst/>
          </a:prstGeom>
          <a:noFill/>
          <a:ln>
            <a:noFill/>
          </a:ln>
        </p:spPr>
        <p:txBody>
          <a:bodyPr wrap="square" rtlCol="0">
            <a:spAutoFit/>
          </a:bodyPr>
          <a:lstStyle/>
          <a:p>
            <a:pPr algn="ctr"/>
            <a:r>
              <a:rPr lang="ja-JP" altLang="en-US" sz="1100" dirty="0" smtClean="0">
                <a:latin typeface="HG丸ｺﾞｼｯｸM-PRO" panose="020F0600000000000000" pitchFamily="50" charset="-128"/>
                <a:ea typeface="HG丸ｺﾞｼｯｸM-PRO" panose="020F0600000000000000" pitchFamily="50" charset="-128"/>
              </a:rPr>
              <a:t>④金利引き下げ</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53" name="テキスト ボックス 52"/>
          <p:cNvSpPr txBox="1"/>
          <p:nvPr/>
        </p:nvSpPr>
        <p:spPr>
          <a:xfrm>
            <a:off x="578957" y="5076056"/>
            <a:ext cx="1251890" cy="261610"/>
          </a:xfrm>
          <a:prstGeom prst="rect">
            <a:avLst/>
          </a:prstGeom>
          <a:noFill/>
          <a:ln>
            <a:noFill/>
          </a:ln>
        </p:spPr>
        <p:txBody>
          <a:bodyPr wrap="square" rtlCol="0">
            <a:spAutoFit/>
          </a:bodyPr>
          <a:lstStyle/>
          <a:p>
            <a:pPr algn="ctr"/>
            <a:r>
              <a:rPr lang="ja-JP" altLang="en-US" sz="1100" dirty="0">
                <a:latin typeface="HG丸ｺﾞｼｯｸM-PRO" panose="020F0600000000000000" pitchFamily="50" charset="-128"/>
                <a:ea typeface="HG丸ｺﾞｼｯｸM-PRO" panose="020F0600000000000000" pitchFamily="50" charset="-128"/>
              </a:rPr>
              <a:t>③</a:t>
            </a:r>
            <a:r>
              <a:rPr lang="ja-JP" altLang="en-US" sz="1100" dirty="0" smtClean="0">
                <a:latin typeface="HG丸ｺﾞｼｯｸM-PRO" panose="020F0600000000000000" pitchFamily="50" charset="-128"/>
                <a:ea typeface="HG丸ｺﾞｼｯｸM-PRO" panose="020F0600000000000000" pitchFamily="50" charset="-128"/>
              </a:rPr>
              <a:t>申請</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54" name="テキスト ボックス 53"/>
          <p:cNvSpPr txBox="1"/>
          <p:nvPr/>
        </p:nvSpPr>
        <p:spPr>
          <a:xfrm>
            <a:off x="4697390" y="5076056"/>
            <a:ext cx="1251890" cy="430887"/>
          </a:xfrm>
          <a:prstGeom prst="rect">
            <a:avLst/>
          </a:prstGeom>
          <a:noFill/>
          <a:ln>
            <a:noFill/>
          </a:ln>
        </p:spPr>
        <p:txBody>
          <a:bodyPr wrap="square" rtlCol="0">
            <a:spAutoFit/>
          </a:bodyPr>
          <a:lstStyle/>
          <a:p>
            <a:pPr algn="ctr"/>
            <a:r>
              <a:rPr lang="ja-JP" altLang="en-US" sz="1100" dirty="0" smtClean="0">
                <a:latin typeface="HG丸ｺﾞｼｯｸM-PRO" panose="020F0600000000000000" pitchFamily="50" charset="-128"/>
                <a:ea typeface="HG丸ｺﾞｼｯｸM-PRO" panose="020F0600000000000000" pitchFamily="50" charset="-128"/>
              </a:rPr>
              <a:t>②「三重の木」利用証明書発行</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55" name="テキスト ボックス 54"/>
          <p:cNvSpPr txBox="1"/>
          <p:nvPr/>
        </p:nvSpPr>
        <p:spPr>
          <a:xfrm>
            <a:off x="3861048" y="5724128"/>
            <a:ext cx="1251890" cy="261610"/>
          </a:xfrm>
          <a:prstGeom prst="rect">
            <a:avLst/>
          </a:prstGeom>
          <a:noFill/>
          <a:ln>
            <a:noFill/>
          </a:ln>
        </p:spPr>
        <p:txBody>
          <a:bodyPr wrap="square" rtlCol="0">
            <a:spAutoFit/>
          </a:bodyPr>
          <a:lstStyle/>
          <a:p>
            <a:pPr algn="ctr"/>
            <a:r>
              <a:rPr lang="ja-JP" altLang="en-US" sz="1100" dirty="0" smtClean="0">
                <a:latin typeface="HG丸ｺﾞｼｯｸM-PRO" panose="020F0600000000000000" pitchFamily="50" charset="-128"/>
                <a:ea typeface="HG丸ｺﾞｼｯｸM-PRO" panose="020F0600000000000000" pitchFamily="50" charset="-128"/>
              </a:rPr>
              <a:t>①申請</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36" name="テキスト ボックス 35"/>
          <p:cNvSpPr txBox="1"/>
          <p:nvPr/>
        </p:nvSpPr>
        <p:spPr>
          <a:xfrm>
            <a:off x="4990317" y="6660232"/>
            <a:ext cx="1463019" cy="200055"/>
          </a:xfrm>
          <a:prstGeom prst="rect">
            <a:avLst/>
          </a:prstGeom>
          <a:noFill/>
          <a:ln>
            <a:noFill/>
          </a:ln>
        </p:spPr>
        <p:txBody>
          <a:bodyPr wrap="square" rtlCol="0">
            <a:spAutoFit/>
          </a:bodyPr>
          <a:lstStyle/>
          <a:p>
            <a:pPr algn="ctr"/>
            <a:r>
              <a:rPr lang="ja-JP" altLang="en-US" sz="700" dirty="0" smtClean="0">
                <a:latin typeface="HG丸ｺﾞｼｯｸM-PRO" panose="020F0600000000000000" pitchFamily="50" charset="-128"/>
                <a:ea typeface="HG丸ｺﾞｼｯｸM-PRO" panose="020F0600000000000000" pitchFamily="50" charset="-128"/>
              </a:rPr>
              <a:t>「三重の木」利用推進協議会</a:t>
            </a:r>
            <a:endParaRPr kumimoji="1" lang="ja-JP" altLang="en-US" sz="700" dirty="0">
              <a:latin typeface="HG丸ｺﾞｼｯｸM-PRO" panose="020F0600000000000000" pitchFamily="50" charset="-128"/>
              <a:ea typeface="HG丸ｺﾞｼｯｸM-PRO" panose="020F0600000000000000" pitchFamily="50" charset="-128"/>
            </a:endParaRPr>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3055" y="5140295"/>
            <a:ext cx="426264" cy="420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4784" y="5004048"/>
            <a:ext cx="426264" cy="420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5288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859</TotalTime>
  <Words>379</Words>
  <Application>Microsoft Office PowerPoint</Application>
  <PresentationFormat>画面に合わせる (4:3)</PresentationFormat>
  <Paragraphs>93</Paragraphs>
  <Slides>4</Slides>
  <Notes>0</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Office ​​テーマ</vt:lpstr>
      <vt:lpstr>「三重の木」・「あかね材」 を住まいの中へ！</vt:lpstr>
      <vt:lpstr>PowerPoint プレゼンテーション</vt:lpstr>
      <vt:lpstr>「三重の木」認証制度</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mieken</dc:creator>
  <cp:lastModifiedBy>madoguchimie</cp:lastModifiedBy>
  <cp:revision>80</cp:revision>
  <cp:lastPrinted>2014-06-27T01:03:33Z</cp:lastPrinted>
  <dcterms:created xsi:type="dcterms:W3CDTF">2014-06-13T01:31:18Z</dcterms:created>
  <dcterms:modified xsi:type="dcterms:W3CDTF">2014-06-30T03:50:00Z</dcterms:modified>
</cp:coreProperties>
</file>