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74211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A968"/>
    <a:srgbClr val="F9B4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11" autoAdjust="0"/>
    <p:restoredTop sz="94660"/>
  </p:normalViewPr>
  <p:slideViewPr>
    <p:cSldViewPr>
      <p:cViewPr varScale="1">
        <p:scale>
          <a:sx n="53" d="100"/>
          <a:sy n="53" d="100"/>
        </p:scale>
        <p:origin x="2430" y="78"/>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CBA7EC3-7EB9-4B70-AD53-6F1ED33DA680}" type="datetimeFigureOut">
              <a:rPr kumimoji="1" lang="ja-JP" altLang="en-US" smtClean="0"/>
              <a:t>2017/9/8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4ECCD6-6946-4FD9-B188-F9368145D0A1}" type="slidenum">
              <a:rPr kumimoji="1" lang="ja-JP" altLang="en-US" smtClean="0"/>
              <a:t>‹#›</a:t>
            </a:fld>
            <a:endParaRPr kumimoji="1" lang="ja-JP" altLang="en-US"/>
          </a:p>
        </p:txBody>
      </p:sp>
    </p:spTree>
    <p:extLst>
      <p:ext uri="{BB962C8B-B14F-4D97-AF65-F5344CB8AC3E}">
        <p14:creationId xmlns:p14="http://schemas.microsoft.com/office/powerpoint/2010/main" val="570457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CBA7EC3-7EB9-4B70-AD53-6F1ED33DA680}" type="datetimeFigureOut">
              <a:rPr kumimoji="1" lang="ja-JP" altLang="en-US" smtClean="0"/>
              <a:t>2017/9/8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4ECCD6-6946-4FD9-B188-F9368145D0A1}" type="slidenum">
              <a:rPr kumimoji="1" lang="ja-JP" altLang="en-US" smtClean="0"/>
              <a:t>‹#›</a:t>
            </a:fld>
            <a:endParaRPr kumimoji="1" lang="ja-JP" altLang="en-US"/>
          </a:p>
        </p:txBody>
      </p:sp>
    </p:spTree>
    <p:extLst>
      <p:ext uri="{BB962C8B-B14F-4D97-AF65-F5344CB8AC3E}">
        <p14:creationId xmlns:p14="http://schemas.microsoft.com/office/powerpoint/2010/main" val="274883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CBA7EC3-7EB9-4B70-AD53-6F1ED33DA680}" type="datetimeFigureOut">
              <a:rPr kumimoji="1" lang="ja-JP" altLang="en-US" smtClean="0"/>
              <a:t>2017/9/8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4ECCD6-6946-4FD9-B188-F9368145D0A1}" type="slidenum">
              <a:rPr kumimoji="1" lang="ja-JP" altLang="en-US" smtClean="0"/>
              <a:t>‹#›</a:t>
            </a:fld>
            <a:endParaRPr kumimoji="1" lang="ja-JP" altLang="en-US"/>
          </a:p>
        </p:txBody>
      </p:sp>
    </p:spTree>
    <p:extLst>
      <p:ext uri="{BB962C8B-B14F-4D97-AF65-F5344CB8AC3E}">
        <p14:creationId xmlns:p14="http://schemas.microsoft.com/office/powerpoint/2010/main" val="2182534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CBA7EC3-7EB9-4B70-AD53-6F1ED33DA680}" type="datetimeFigureOut">
              <a:rPr kumimoji="1" lang="ja-JP" altLang="en-US" smtClean="0"/>
              <a:t>2017/9/8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4ECCD6-6946-4FD9-B188-F9368145D0A1}" type="slidenum">
              <a:rPr kumimoji="1" lang="ja-JP" altLang="en-US" smtClean="0"/>
              <a:t>‹#›</a:t>
            </a:fld>
            <a:endParaRPr kumimoji="1" lang="ja-JP" altLang="en-US"/>
          </a:p>
        </p:txBody>
      </p:sp>
    </p:spTree>
    <p:extLst>
      <p:ext uri="{BB962C8B-B14F-4D97-AF65-F5344CB8AC3E}">
        <p14:creationId xmlns:p14="http://schemas.microsoft.com/office/powerpoint/2010/main" val="3323181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CBA7EC3-7EB9-4B70-AD53-6F1ED33DA680}" type="datetimeFigureOut">
              <a:rPr kumimoji="1" lang="ja-JP" altLang="en-US" smtClean="0"/>
              <a:t>2017/9/8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4ECCD6-6946-4FD9-B188-F9368145D0A1}" type="slidenum">
              <a:rPr kumimoji="1" lang="ja-JP" altLang="en-US" smtClean="0"/>
              <a:t>‹#›</a:t>
            </a:fld>
            <a:endParaRPr kumimoji="1" lang="ja-JP" altLang="en-US"/>
          </a:p>
        </p:txBody>
      </p:sp>
    </p:spTree>
    <p:extLst>
      <p:ext uri="{BB962C8B-B14F-4D97-AF65-F5344CB8AC3E}">
        <p14:creationId xmlns:p14="http://schemas.microsoft.com/office/powerpoint/2010/main" val="1199833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CBA7EC3-7EB9-4B70-AD53-6F1ED33DA680}" type="datetimeFigureOut">
              <a:rPr kumimoji="1" lang="ja-JP" altLang="en-US" smtClean="0"/>
              <a:t>2017/9/8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44ECCD6-6946-4FD9-B188-F9368145D0A1}" type="slidenum">
              <a:rPr kumimoji="1" lang="ja-JP" altLang="en-US" smtClean="0"/>
              <a:t>‹#›</a:t>
            </a:fld>
            <a:endParaRPr kumimoji="1" lang="ja-JP" altLang="en-US"/>
          </a:p>
        </p:txBody>
      </p:sp>
    </p:spTree>
    <p:extLst>
      <p:ext uri="{BB962C8B-B14F-4D97-AF65-F5344CB8AC3E}">
        <p14:creationId xmlns:p14="http://schemas.microsoft.com/office/powerpoint/2010/main" val="3583878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CBA7EC3-7EB9-4B70-AD53-6F1ED33DA680}" type="datetimeFigureOut">
              <a:rPr kumimoji="1" lang="ja-JP" altLang="en-US" smtClean="0"/>
              <a:t>2017/9/8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44ECCD6-6946-4FD9-B188-F9368145D0A1}" type="slidenum">
              <a:rPr kumimoji="1" lang="ja-JP" altLang="en-US" smtClean="0"/>
              <a:t>‹#›</a:t>
            </a:fld>
            <a:endParaRPr kumimoji="1" lang="ja-JP" altLang="en-US"/>
          </a:p>
        </p:txBody>
      </p:sp>
    </p:spTree>
    <p:extLst>
      <p:ext uri="{BB962C8B-B14F-4D97-AF65-F5344CB8AC3E}">
        <p14:creationId xmlns:p14="http://schemas.microsoft.com/office/powerpoint/2010/main" val="4164344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CBA7EC3-7EB9-4B70-AD53-6F1ED33DA680}" type="datetimeFigureOut">
              <a:rPr kumimoji="1" lang="ja-JP" altLang="en-US" smtClean="0"/>
              <a:t>2017/9/8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44ECCD6-6946-4FD9-B188-F9368145D0A1}" type="slidenum">
              <a:rPr kumimoji="1" lang="ja-JP" altLang="en-US" smtClean="0"/>
              <a:t>‹#›</a:t>
            </a:fld>
            <a:endParaRPr kumimoji="1" lang="ja-JP" altLang="en-US"/>
          </a:p>
        </p:txBody>
      </p:sp>
    </p:spTree>
    <p:extLst>
      <p:ext uri="{BB962C8B-B14F-4D97-AF65-F5344CB8AC3E}">
        <p14:creationId xmlns:p14="http://schemas.microsoft.com/office/powerpoint/2010/main" val="3905583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BA7EC3-7EB9-4B70-AD53-6F1ED33DA680}" type="datetimeFigureOut">
              <a:rPr kumimoji="1" lang="ja-JP" altLang="en-US" smtClean="0"/>
              <a:t>2017/9/8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44ECCD6-6946-4FD9-B188-F9368145D0A1}" type="slidenum">
              <a:rPr kumimoji="1" lang="ja-JP" altLang="en-US" smtClean="0"/>
              <a:t>‹#›</a:t>
            </a:fld>
            <a:endParaRPr kumimoji="1" lang="ja-JP" altLang="en-US"/>
          </a:p>
        </p:txBody>
      </p:sp>
    </p:spTree>
    <p:extLst>
      <p:ext uri="{BB962C8B-B14F-4D97-AF65-F5344CB8AC3E}">
        <p14:creationId xmlns:p14="http://schemas.microsoft.com/office/powerpoint/2010/main" val="2038680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CBA7EC3-7EB9-4B70-AD53-6F1ED33DA680}" type="datetimeFigureOut">
              <a:rPr kumimoji="1" lang="ja-JP" altLang="en-US" smtClean="0"/>
              <a:t>2017/9/8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44ECCD6-6946-4FD9-B188-F9368145D0A1}" type="slidenum">
              <a:rPr kumimoji="1" lang="ja-JP" altLang="en-US" smtClean="0"/>
              <a:t>‹#›</a:t>
            </a:fld>
            <a:endParaRPr kumimoji="1" lang="ja-JP" altLang="en-US"/>
          </a:p>
        </p:txBody>
      </p:sp>
    </p:spTree>
    <p:extLst>
      <p:ext uri="{BB962C8B-B14F-4D97-AF65-F5344CB8AC3E}">
        <p14:creationId xmlns:p14="http://schemas.microsoft.com/office/powerpoint/2010/main" val="678418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CBA7EC3-7EB9-4B70-AD53-6F1ED33DA680}" type="datetimeFigureOut">
              <a:rPr kumimoji="1" lang="ja-JP" altLang="en-US" smtClean="0"/>
              <a:t>2017/9/8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44ECCD6-6946-4FD9-B188-F9368145D0A1}" type="slidenum">
              <a:rPr kumimoji="1" lang="ja-JP" altLang="en-US" smtClean="0"/>
              <a:t>‹#›</a:t>
            </a:fld>
            <a:endParaRPr kumimoji="1" lang="ja-JP" altLang="en-US"/>
          </a:p>
        </p:txBody>
      </p:sp>
    </p:spTree>
    <p:extLst>
      <p:ext uri="{BB962C8B-B14F-4D97-AF65-F5344CB8AC3E}">
        <p14:creationId xmlns:p14="http://schemas.microsoft.com/office/powerpoint/2010/main" val="2180043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CBA7EC3-7EB9-4B70-AD53-6F1ED33DA680}" type="datetimeFigureOut">
              <a:rPr kumimoji="1" lang="ja-JP" altLang="en-US" smtClean="0"/>
              <a:t>2017/9/8</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44ECCD6-6946-4FD9-B188-F9368145D0A1}" type="slidenum">
              <a:rPr kumimoji="1" lang="ja-JP" altLang="en-US" smtClean="0"/>
              <a:t>‹#›</a:t>
            </a:fld>
            <a:endParaRPr kumimoji="1" lang="ja-JP" altLang="en-US"/>
          </a:p>
        </p:txBody>
      </p:sp>
    </p:spTree>
    <p:extLst>
      <p:ext uri="{BB962C8B-B14F-4D97-AF65-F5344CB8AC3E}">
        <p14:creationId xmlns:p14="http://schemas.microsoft.com/office/powerpoint/2010/main" val="482245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323528"/>
            <a:ext cx="6858000" cy="761311"/>
          </a:xfrm>
          <a:prstGeom prst="rect">
            <a:avLst/>
          </a:prstGeom>
          <a:solidFill>
            <a:srgbClr val="F8A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0" y="467544"/>
            <a:ext cx="6858000" cy="553998"/>
          </a:xfrm>
          <a:prstGeom prst="rect">
            <a:avLst/>
          </a:prstGeom>
          <a:noFill/>
        </p:spPr>
        <p:txBody>
          <a:bodyPr wrap="square" rtlCol="0">
            <a:spAutoFit/>
          </a:bodyPr>
          <a:lstStyle/>
          <a:p>
            <a:pPr algn="ctr"/>
            <a:r>
              <a:rPr lang="ja-JP" altLang="en-US" sz="3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工賃向上セミナー</a:t>
            </a:r>
          </a:p>
        </p:txBody>
      </p:sp>
      <p:graphicFrame>
        <p:nvGraphicFramePr>
          <p:cNvPr id="6" name="表 5"/>
          <p:cNvGraphicFramePr>
            <a:graphicFrameLocks noGrp="1"/>
          </p:cNvGraphicFramePr>
          <p:nvPr>
            <p:extLst>
              <p:ext uri="{D42A27DB-BD31-4B8C-83A1-F6EECF244321}">
                <p14:modId xmlns:p14="http://schemas.microsoft.com/office/powerpoint/2010/main" val="3947519818"/>
              </p:ext>
            </p:extLst>
          </p:nvPr>
        </p:nvGraphicFramePr>
        <p:xfrm>
          <a:off x="4221088" y="6044658"/>
          <a:ext cx="2520280" cy="2880320"/>
        </p:xfrm>
        <a:graphic>
          <a:graphicData uri="http://schemas.openxmlformats.org/drawingml/2006/table">
            <a:tbl>
              <a:tblPr firstRow="1" bandRow="1">
                <a:tableStyleId>{10A1B5D5-9B99-4C35-A422-299274C87663}</a:tableStyleId>
              </a:tblPr>
              <a:tblGrid>
                <a:gridCol w="2520280">
                  <a:extLst>
                    <a:ext uri="{9D8B030D-6E8A-4147-A177-3AD203B41FA5}">
                      <a16:colId xmlns:a16="http://schemas.microsoft.com/office/drawing/2014/main" xmlns="" val="20000"/>
                    </a:ext>
                  </a:extLst>
                </a:gridCol>
              </a:tblGrid>
              <a:tr h="360040">
                <a:tc>
                  <a:txBody>
                    <a:bodyPr/>
                    <a:lstStyle/>
                    <a:p>
                      <a:pPr algn="ctr"/>
                      <a:r>
                        <a:rPr kumimoji="1" lang="en-US" altLang="ja-JP" sz="13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Point</a:t>
                      </a:r>
                      <a:r>
                        <a:rPr kumimoji="1" lang="ja-JP" altLang="en-US" sz="13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③</a:t>
                      </a:r>
                      <a:r>
                        <a:rPr kumimoji="1" lang="ja-JP" altLang="en-US" sz="13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請負・内職にも注力</a:t>
                      </a:r>
                    </a:p>
                  </a:txBody>
                  <a:tcPr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0000"/>
                  </a:ext>
                </a:extLst>
              </a:tr>
              <a:tr h="2520280">
                <a:tc>
                  <a:txBody>
                    <a:bodyPr/>
                    <a:lstStyle/>
                    <a:p>
                      <a:pPr algn="l"/>
                      <a:endParaRPr kumimoji="1" lang="en-US" altLang="ja-JP" sz="4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請負・内職の収益改善は、価格交渉と作業見直しが基本となりますが、躊躇されるケースが多く見られます。</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正しい単価算出根拠による交渉、利用者能力の見直し＆他業務の検討等々、「行動」をすることで改善に直結します。本研修では、自主事業はもちろん、請負・内職についても、具体策を検討できるよう設計しています。</a:t>
                      </a:r>
                    </a:p>
                  </a:txBody>
                  <a:tcP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3" name="テキスト ボックス 2"/>
          <p:cNvSpPr txBox="1"/>
          <p:nvPr/>
        </p:nvSpPr>
        <p:spPr>
          <a:xfrm>
            <a:off x="0" y="26204"/>
            <a:ext cx="6858000" cy="338554"/>
          </a:xfrm>
          <a:prstGeom prst="rect">
            <a:avLst/>
          </a:prstGeom>
          <a:noFill/>
        </p:spPr>
        <p:txBody>
          <a:bodyPr wrap="square" rtlCol="0">
            <a:spAutoFit/>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工賃向上を目指す障害福祉事業所のみなさまへ</a:t>
            </a:r>
          </a:p>
        </p:txBody>
      </p:sp>
      <p:sp>
        <p:nvSpPr>
          <p:cNvPr id="7" name="角丸四角形 6"/>
          <p:cNvSpPr/>
          <p:nvPr/>
        </p:nvSpPr>
        <p:spPr>
          <a:xfrm>
            <a:off x="133058" y="3583632"/>
            <a:ext cx="3727990" cy="1839345"/>
          </a:xfrm>
          <a:prstGeom prst="roundRect">
            <a:avLst>
              <a:gd name="adj" fmla="val 9912"/>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□日時：</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第</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回：</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日（金）</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10:00</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17:00</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第</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回：</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日（水）</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13:30</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16:30</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第</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回：</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日（水）</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13:30</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16:30</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第</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回：</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日（火）</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13:30</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16:30 </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会場：</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三重県人権センター（中会議室 </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or</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AV</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セミナー室）</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zh-TW"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514-0113 </a:t>
            </a:r>
            <a:r>
              <a:rPr lang="zh-TW"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三重県津市一身田大古曽６９３−１</a:t>
            </a:r>
            <a:endParaRPr lang="en-US" altLang="zh-TW"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電話：</a:t>
            </a:r>
            <a:r>
              <a:rPr lang="en-US" altLang="zh-TW"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059-233-5500</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正方形/長方形 43"/>
          <p:cNvSpPr/>
          <p:nvPr/>
        </p:nvSpPr>
        <p:spPr>
          <a:xfrm>
            <a:off x="3140968" y="1739726"/>
            <a:ext cx="3672408" cy="1615827"/>
          </a:xfrm>
          <a:prstGeom prst="rect">
            <a:avLst/>
          </a:prstGeom>
        </p:spPr>
        <p:txBody>
          <a:bodyPr wrap="square">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本セミナーは三重県内の工賃向上を目指す事業所の管理者・職員の皆様を対象に実施いたします。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本セミナーでは「工賃向上計画の（再）策定」を中心題材とし、その事業・支援企画策定に必要となる意義の確認や知識・技術を習得した上で、企画を練り直し、実現可能な行動計画を作ります。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本セミナーは「三重県</a:t>
            </a:r>
            <a:r>
              <a:rPr lang="ja-JP" altLang="en-US" sz="1100" dirty="0" err="1">
                <a:latin typeface="メイリオ" panose="020B0604030504040204" pitchFamily="50" charset="-128"/>
                <a:ea typeface="メイリオ" panose="020B0604030504040204" pitchFamily="50" charset="-128"/>
                <a:cs typeface="メイリオ" panose="020B0604030504040204" pitchFamily="50" charset="-128"/>
              </a:rPr>
              <a:t>障がい</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者工賃向上計画支援業務」の一環として実施します。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6" name="表 45"/>
          <p:cNvGraphicFramePr>
            <a:graphicFrameLocks noGrp="1"/>
          </p:cNvGraphicFramePr>
          <p:nvPr>
            <p:extLst>
              <p:ext uri="{D42A27DB-BD31-4B8C-83A1-F6EECF244321}">
                <p14:modId xmlns:p14="http://schemas.microsoft.com/office/powerpoint/2010/main" val="3831493810"/>
              </p:ext>
            </p:extLst>
          </p:nvPr>
        </p:nvGraphicFramePr>
        <p:xfrm>
          <a:off x="53838" y="7556826"/>
          <a:ext cx="4018824" cy="1384300"/>
        </p:xfrm>
        <a:graphic>
          <a:graphicData uri="http://schemas.openxmlformats.org/drawingml/2006/table">
            <a:tbl>
              <a:tblPr firstRow="1" bandRow="1">
                <a:tableStyleId>{10A1B5D5-9B99-4C35-A422-299274C87663}</a:tableStyleId>
              </a:tblPr>
              <a:tblGrid>
                <a:gridCol w="4018824">
                  <a:extLst>
                    <a:ext uri="{9D8B030D-6E8A-4147-A177-3AD203B41FA5}">
                      <a16:colId xmlns:a16="http://schemas.microsoft.com/office/drawing/2014/main" xmlns="" val="20000"/>
                    </a:ext>
                  </a:extLst>
                </a:gridCol>
              </a:tblGrid>
              <a:tr h="370840">
                <a:tc>
                  <a:txBody>
                    <a:bodyPr/>
                    <a:lstStyle/>
                    <a:p>
                      <a:pPr algn="ctr"/>
                      <a:r>
                        <a:rPr kumimoji="1" lang="en-US" altLang="ja-JP" sz="13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Point</a:t>
                      </a:r>
                      <a:r>
                        <a:rPr kumimoji="1" lang="ja-JP" altLang="en-US" sz="13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②</a:t>
                      </a:r>
                      <a:r>
                        <a:rPr kumimoji="1" lang="ja-JP" altLang="en-US" sz="13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演習重視</a:t>
                      </a:r>
                    </a:p>
                  </a:txBody>
                  <a:tcPr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0000"/>
                  </a:ext>
                </a:extLst>
              </a:tr>
              <a:tr h="370840">
                <a:tc>
                  <a:txBody>
                    <a:bodyPr/>
                    <a:lstStyle/>
                    <a:p>
                      <a:pPr algn="l"/>
                      <a:endParaRPr kumimoji="1" lang="en-US" altLang="ja-JP" sz="4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研修は受けたときには分かった気になりますが、実際に事業所に帰ったら有効に使われない</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そんなケースを防ぐため、座学では簡単な事例を使いながら理解を深め、記入式の演習を通じて自事業所に当てはめて考えながら、成果物がそのまま事業所で使えるよう設計しています。</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ja-JP" altLang="en-US" sz="4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graphicFrame>
        <p:nvGraphicFramePr>
          <p:cNvPr id="47" name="表 46"/>
          <p:cNvGraphicFramePr>
            <a:graphicFrameLocks noGrp="1"/>
          </p:cNvGraphicFramePr>
          <p:nvPr>
            <p:extLst>
              <p:ext uri="{D42A27DB-BD31-4B8C-83A1-F6EECF244321}">
                <p14:modId xmlns:p14="http://schemas.microsoft.com/office/powerpoint/2010/main" val="4274783380"/>
              </p:ext>
            </p:extLst>
          </p:nvPr>
        </p:nvGraphicFramePr>
        <p:xfrm>
          <a:off x="69056" y="6044658"/>
          <a:ext cx="4003605" cy="1224280"/>
        </p:xfrm>
        <a:graphic>
          <a:graphicData uri="http://schemas.openxmlformats.org/drawingml/2006/table">
            <a:tbl>
              <a:tblPr firstRow="1" bandRow="1">
                <a:tableStyleId>{10A1B5D5-9B99-4C35-A422-299274C87663}</a:tableStyleId>
              </a:tblPr>
              <a:tblGrid>
                <a:gridCol w="4003605">
                  <a:extLst>
                    <a:ext uri="{9D8B030D-6E8A-4147-A177-3AD203B41FA5}">
                      <a16:colId xmlns:a16="http://schemas.microsoft.com/office/drawing/2014/main" xmlns="" val="20000"/>
                    </a:ext>
                  </a:extLst>
                </a:gridCol>
              </a:tblGrid>
              <a:tr h="370840">
                <a:tc>
                  <a:txBody>
                    <a:bodyPr/>
                    <a:lstStyle/>
                    <a:p>
                      <a:pPr algn="ctr"/>
                      <a:r>
                        <a:rPr kumimoji="1" lang="en-US" altLang="ja-JP" sz="13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Point</a:t>
                      </a:r>
                      <a:r>
                        <a:rPr kumimoji="1" lang="ja-JP" altLang="en-US" sz="13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①</a:t>
                      </a:r>
                      <a:r>
                        <a:rPr kumimoji="1" lang="ja-JP" altLang="en-US" sz="13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意識醸成→行動促進を重視</a:t>
                      </a:r>
                    </a:p>
                  </a:txBody>
                  <a:tcPr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0000"/>
                  </a:ext>
                </a:extLst>
              </a:tr>
              <a:tr h="370840">
                <a:tc>
                  <a:txBody>
                    <a:bodyPr/>
                    <a:lstStyle/>
                    <a:p>
                      <a:pPr algn="l"/>
                      <a:endParaRPr kumimoji="1" lang="en-US" altLang="ja-JP" sz="4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他事業所様とのグループワークを取り入れ、多様な価値観に触れることで、リーダーとしての役割を考え、整理する機会を作ります。また、具体的な解決策を持つことによって自発的な行動に繋がるように、メニューを工夫しています。</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ja-JP" altLang="en-US" sz="4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48" name="正方形/長方形 47"/>
          <p:cNvSpPr/>
          <p:nvPr/>
        </p:nvSpPr>
        <p:spPr>
          <a:xfrm>
            <a:off x="0" y="5576650"/>
            <a:ext cx="6858000" cy="396000"/>
          </a:xfrm>
          <a:prstGeom prst="rect">
            <a:avLst/>
          </a:prstGeom>
          <a:solidFill>
            <a:srgbClr val="F8A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本研修の</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600" dirty="0" err="1">
                <a:latin typeface="メイリオ" panose="020B0604030504040204" pitchFamily="50" charset="-128"/>
                <a:ea typeface="メイリオ" panose="020B0604030504040204" pitchFamily="50" charset="-128"/>
                <a:cs typeface="メイリオ" panose="020B0604030504040204" pitchFamily="50" charset="-128"/>
              </a:rPr>
              <a:t>つの</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ポイント</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37" name="テキスト ボックス 1036"/>
          <p:cNvSpPr txBox="1"/>
          <p:nvPr/>
        </p:nvSpPr>
        <p:spPr>
          <a:xfrm>
            <a:off x="3140968" y="1188923"/>
            <a:ext cx="3588385" cy="553998"/>
          </a:xfrm>
          <a:prstGeom prst="rect">
            <a:avLst/>
          </a:prstGeom>
          <a:noFill/>
        </p:spPr>
        <p:txBody>
          <a:bodyPr wrap="square" rtlCol="0">
            <a:spAutoFit/>
          </a:bodyP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「行動なくして、変化なし！」</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皆様の行動が工賃向上につながります！</a:t>
            </a:r>
          </a:p>
        </p:txBody>
      </p:sp>
      <p:pic>
        <p:nvPicPr>
          <p:cNvPr id="10" name="図 9"/>
          <p:cNvPicPr>
            <a:picLocks noChangeAspect="1"/>
          </p:cNvPicPr>
          <p:nvPr/>
        </p:nvPicPr>
        <p:blipFill rotWithShape="1">
          <a:blip r:embed="rId2">
            <a:extLst>
              <a:ext uri="{28A0092B-C50C-407E-A947-70E740481C1C}">
                <a14:useLocalDpi xmlns:a14="http://schemas.microsoft.com/office/drawing/2010/main" val="0"/>
              </a:ext>
            </a:extLst>
          </a:blip>
          <a:srcRect l="-7082" t="-7083" b="8700"/>
          <a:stretch/>
        </p:blipFill>
        <p:spPr>
          <a:xfrm>
            <a:off x="4965879" y="7916866"/>
            <a:ext cx="1703481" cy="1068655"/>
          </a:xfrm>
          <a:prstGeom prst="rect">
            <a:avLst/>
          </a:prstGeom>
        </p:spPr>
      </p:pic>
      <p:sp>
        <p:nvSpPr>
          <p:cNvPr id="2" name="正方形/長方形 1"/>
          <p:cNvSpPr/>
          <p:nvPr/>
        </p:nvSpPr>
        <p:spPr>
          <a:xfrm>
            <a:off x="-125991" y="3275856"/>
            <a:ext cx="6795351" cy="307777"/>
          </a:xfrm>
          <a:prstGeom prst="rect">
            <a:avLst/>
          </a:prstGeom>
        </p:spPr>
        <p:txBody>
          <a:bodyPr wrap="square">
            <a:spAutoFit/>
          </a:bodyPr>
          <a:lstStyle/>
          <a:p>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日時・会場</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6" name="図 15">
            <a:extLst>
              <a:ext uri="{FF2B5EF4-FFF2-40B4-BE49-F238E27FC236}">
                <a16:creationId xmlns:a16="http://schemas.microsoft.com/office/drawing/2014/main" xmlns="" id="{6AFFCC8C-6BD9-4A74-9C0E-F0DC9B05F859}"/>
              </a:ext>
            </a:extLst>
          </p:cNvPr>
          <p:cNvPicPr>
            <a:picLocks noChangeAspect="1"/>
          </p:cNvPicPr>
          <p:nvPr/>
        </p:nvPicPr>
        <p:blipFill>
          <a:blip r:embed="rId3"/>
          <a:stretch>
            <a:fillRect/>
          </a:stretch>
        </p:blipFill>
        <p:spPr>
          <a:xfrm>
            <a:off x="119589" y="1154240"/>
            <a:ext cx="1512168" cy="2014424"/>
          </a:xfrm>
          <a:prstGeom prst="rect">
            <a:avLst/>
          </a:prstGeom>
        </p:spPr>
      </p:pic>
      <p:pic>
        <p:nvPicPr>
          <p:cNvPr id="17" name="Picture 6" descr="https://scontent-a.xx.fbcdn.net/hphotos-xaf1/l/t1.0-9/1958310_612691632154492_3413193138246724843_n.jpg">
            <a:extLst>
              <a:ext uri="{FF2B5EF4-FFF2-40B4-BE49-F238E27FC236}">
                <a16:creationId xmlns:a16="http://schemas.microsoft.com/office/drawing/2014/main" xmlns="" id="{5F01143C-E131-47EC-94A8-DD67F40605C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31756" y="1157600"/>
            <a:ext cx="1508297" cy="2011064"/>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xmlns="" id="{BCA24743-330C-4E72-9161-C316CA22FA2B}"/>
              </a:ext>
            </a:extLst>
          </p:cNvPr>
          <p:cNvPicPr>
            <a:picLocks noChangeAspect="1"/>
          </p:cNvPicPr>
          <p:nvPr/>
        </p:nvPicPr>
        <p:blipFill>
          <a:blip r:embed="rId5"/>
          <a:stretch>
            <a:fillRect/>
          </a:stretch>
        </p:blipFill>
        <p:spPr>
          <a:xfrm>
            <a:off x="3952002" y="3400890"/>
            <a:ext cx="2758585" cy="2098923"/>
          </a:xfrm>
          <a:prstGeom prst="rect">
            <a:avLst/>
          </a:prstGeom>
        </p:spPr>
      </p:pic>
    </p:spTree>
    <p:extLst>
      <p:ext uri="{BB962C8B-B14F-4D97-AF65-F5344CB8AC3E}">
        <p14:creationId xmlns:p14="http://schemas.microsoft.com/office/powerpoint/2010/main" val="2527847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72008" y="7782909"/>
            <a:ext cx="5589240" cy="1296144"/>
          </a:xfrm>
          <a:prstGeom prst="roundRect">
            <a:avLst/>
          </a:prstGeom>
          <a:noFill/>
          <a:ln>
            <a:solidFill>
              <a:schemeClr val="accent6">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関原 深</a:t>
            </a:r>
            <a:r>
              <a:rPr lang="ja-JP" altLang="en-US" sz="12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（株式会社インサイト　代表取締役）</a:t>
            </a:r>
            <a:endParaRPr lang="ja-JP" altLang="en-US" sz="105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＜専門＞経営、会計、事業計画、マーケティング</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前職の</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株</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三和総合研究所では 、多様な業界・業態の東証一部上場企業から中堅・中小、国内外のベンチャー企業まで幅広くサポート。</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年間で</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案件以上のプロジェクトを実施。</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2007</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に創業。創業後は、障害者の「はたらく」を中心に、障害福祉施設・障害者雇用企業のコンサルティングや厚生労働省、財団等の障害者に係る研究支援等を実施。「現場で共に創る」ことをモットーとし、全国の障害福祉事業所を訪問・支援している。</a:t>
            </a:r>
          </a:p>
        </p:txBody>
      </p:sp>
      <p:pic>
        <p:nvPicPr>
          <p:cNvPr id="5" name="図 4"/>
          <p:cNvPicPr>
            <a:picLocks noChangeAspect="1"/>
          </p:cNvPicPr>
          <p:nvPr/>
        </p:nvPicPr>
        <p:blipFill rotWithShape="1">
          <a:blip r:embed="rId2">
            <a:extLst>
              <a:ext uri="{28A0092B-C50C-407E-A947-70E740481C1C}">
                <a14:useLocalDpi xmlns:a14="http://schemas.microsoft.com/office/drawing/2010/main" val="0"/>
              </a:ext>
            </a:extLst>
          </a:blip>
          <a:srcRect l="16069"/>
          <a:stretch/>
        </p:blipFill>
        <p:spPr>
          <a:xfrm>
            <a:off x="5805264" y="7710901"/>
            <a:ext cx="1008112" cy="1366791"/>
          </a:xfrm>
          <a:prstGeom prst="rect">
            <a:avLst/>
          </a:prstGeom>
        </p:spPr>
      </p:pic>
      <p:sp>
        <p:nvSpPr>
          <p:cNvPr id="8" name="正方形/長方形 7"/>
          <p:cNvSpPr/>
          <p:nvPr/>
        </p:nvSpPr>
        <p:spPr>
          <a:xfrm>
            <a:off x="0" y="-36512"/>
            <a:ext cx="6858000" cy="396000"/>
          </a:xfrm>
          <a:prstGeom prst="rect">
            <a:avLst/>
          </a:prstGeom>
          <a:solidFill>
            <a:srgbClr val="F8A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研修内容</a:t>
            </a:r>
          </a:p>
        </p:txBody>
      </p:sp>
      <p:graphicFrame>
        <p:nvGraphicFramePr>
          <p:cNvPr id="10" name="表 9"/>
          <p:cNvGraphicFramePr>
            <a:graphicFrameLocks noGrp="1"/>
          </p:cNvGraphicFramePr>
          <p:nvPr>
            <p:extLst>
              <p:ext uri="{D42A27DB-BD31-4B8C-83A1-F6EECF244321}">
                <p14:modId xmlns:p14="http://schemas.microsoft.com/office/powerpoint/2010/main" val="2847734768"/>
              </p:ext>
            </p:extLst>
          </p:nvPr>
        </p:nvGraphicFramePr>
        <p:xfrm>
          <a:off x="44624" y="433968"/>
          <a:ext cx="6754628" cy="3489960"/>
        </p:xfrm>
        <a:graphic>
          <a:graphicData uri="http://schemas.openxmlformats.org/drawingml/2006/table">
            <a:tbl>
              <a:tblPr firstRow="1" bandRow="1">
                <a:tableStyleId>{10A1B5D5-9B99-4C35-A422-299274C87663}</a:tableStyleId>
              </a:tblPr>
              <a:tblGrid>
                <a:gridCol w="711517">
                  <a:extLst>
                    <a:ext uri="{9D8B030D-6E8A-4147-A177-3AD203B41FA5}">
                      <a16:colId xmlns:a16="http://schemas.microsoft.com/office/drawing/2014/main" xmlns="" val="20000"/>
                    </a:ext>
                  </a:extLst>
                </a:gridCol>
                <a:gridCol w="1368152">
                  <a:extLst>
                    <a:ext uri="{9D8B030D-6E8A-4147-A177-3AD203B41FA5}">
                      <a16:colId xmlns:a16="http://schemas.microsoft.com/office/drawing/2014/main" xmlns="" val="20001"/>
                    </a:ext>
                  </a:extLst>
                </a:gridCol>
                <a:gridCol w="1938655">
                  <a:extLst>
                    <a:ext uri="{9D8B030D-6E8A-4147-A177-3AD203B41FA5}">
                      <a16:colId xmlns:a16="http://schemas.microsoft.com/office/drawing/2014/main" xmlns="" val="20002"/>
                    </a:ext>
                  </a:extLst>
                </a:gridCol>
                <a:gridCol w="2736304">
                  <a:extLst>
                    <a:ext uri="{9D8B030D-6E8A-4147-A177-3AD203B41FA5}">
                      <a16:colId xmlns:a16="http://schemas.microsoft.com/office/drawing/2014/main" xmlns="" val="20003"/>
                    </a:ext>
                  </a:extLst>
                </a:gridCol>
              </a:tblGrid>
              <a:tr h="152668">
                <a:tc>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2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テーマ</a:t>
                      </a:r>
                    </a:p>
                  </a:txBody>
                  <a:tcPr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2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プログラム</a:t>
                      </a:r>
                    </a:p>
                  </a:txBody>
                  <a:tcPr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2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内容</a:t>
                      </a:r>
                    </a:p>
                  </a:txBody>
                  <a:tcPr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0000"/>
                  </a:ext>
                </a:extLst>
              </a:tr>
              <a:tr h="629687">
                <a:tc>
                  <a:txBody>
                    <a:bodyPr/>
                    <a:lstStyle/>
                    <a:p>
                      <a:pPr algn="ct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回</a:t>
                      </a:r>
                      <a:endPar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rPr>
                        <a:t>10/6</a:t>
                      </a:r>
                    </a:p>
                    <a:p>
                      <a:pPr algn="ct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終日</a:t>
                      </a:r>
                    </a:p>
                  </a:txBody>
                  <a:tcPr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noFill/>
                  </a:tcPr>
                </a:tc>
                <a:tc>
                  <a:txBody>
                    <a:bodyPr/>
                    <a:lstStyle/>
                    <a:p>
                      <a:pPr algn="l"/>
                      <a:r>
                        <a:rPr kumimoji="1" lang="en-US" altLang="ja-JP" sz="11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基礎講座</a:t>
                      </a:r>
                      <a:r>
                        <a:rPr kumimoji="1" lang="en-US" altLang="ja-JP" sz="11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p>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工賃向上に</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必要な視点と知識</a:t>
                      </a:r>
                    </a:p>
                  </a:txBody>
                  <a:tcPr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noFill/>
                  </a:tcPr>
                </a:tc>
                <a:tc>
                  <a:txBody>
                    <a:bodyPr/>
                    <a:lstStyle/>
                    <a:p>
                      <a:pPr marL="171450" indent="-171450" algn="l">
                        <a:buClr>
                          <a:schemeClr val="tx2">
                            <a:lumMod val="60000"/>
                            <a:lumOff val="40000"/>
                          </a:schemeClr>
                        </a:buClr>
                        <a:buFont typeface="Wingdings" panose="05000000000000000000" pitchFamily="2" charset="2"/>
                        <a:buChar char="ü"/>
                      </a:pP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工賃向上に必要な視点</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gn="l">
                        <a:buClr>
                          <a:schemeClr val="tx2">
                            <a:lumMod val="60000"/>
                            <a:lumOff val="40000"/>
                          </a:schemeClr>
                        </a:buClr>
                        <a:buFont typeface="Wingdings" panose="05000000000000000000" pitchFamily="2" charset="2"/>
                        <a:buChar char="ü"/>
                      </a:pP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管理会計の基礎</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gn="l">
                        <a:buClr>
                          <a:schemeClr val="tx2">
                            <a:lumMod val="60000"/>
                            <a:lumOff val="40000"/>
                          </a:schemeClr>
                        </a:buClr>
                        <a:buFont typeface="Wingdings" panose="05000000000000000000" pitchFamily="2" charset="2"/>
                        <a:buChar char="ü"/>
                      </a:pP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自事業所分析</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gn="l">
                        <a:buClr>
                          <a:schemeClr val="tx2">
                            <a:lumMod val="60000"/>
                            <a:lumOff val="40000"/>
                          </a:schemeClr>
                        </a:buClr>
                        <a:buFont typeface="Wingdings" panose="05000000000000000000" pitchFamily="2" charset="2"/>
                        <a:buChar char="ü"/>
                      </a:pP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工賃支払規程</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noFill/>
                  </a:tcPr>
                </a:tc>
                <a:tc>
                  <a:txBody>
                    <a:bodyPr/>
                    <a:lstStyle/>
                    <a:p>
                      <a:pPr algn="l"/>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工賃向上の取り組みにおいて「あらゆる可能性がある」という認識をもち、行動へ移すため、現状認識・事業企画・支援企画に関する基礎知識と作り方をお伝えします。</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noFill/>
                  </a:tcPr>
                </a:tc>
                <a:extLst>
                  <a:ext uri="{0D108BD9-81ED-4DB2-BD59-A6C34878D82A}">
                    <a16:rowId xmlns:a16="http://schemas.microsoft.com/office/drawing/2014/main" xmlns="" val="10001"/>
                  </a:ext>
                </a:extLst>
              </a:tr>
              <a:tr h="629687">
                <a:tc>
                  <a:txBody>
                    <a:bodyPr/>
                    <a:lstStyle/>
                    <a:p>
                      <a:pPr algn="ct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回</a:t>
                      </a:r>
                      <a:endPar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rPr>
                        <a:t>11/22</a:t>
                      </a:r>
                    </a:p>
                    <a:p>
                      <a:pPr algn="ct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午後</a:t>
                      </a:r>
                    </a:p>
                  </a:txBody>
                  <a:tcPr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noFill/>
                  </a:tcPr>
                </a:tc>
                <a:tc>
                  <a:txBody>
                    <a:bodyPr/>
                    <a:lstStyle/>
                    <a:p>
                      <a:pPr algn="l"/>
                      <a:r>
                        <a:rPr kumimoji="1" lang="en-US" altLang="ja-JP" sz="11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実践演習①</a:t>
                      </a:r>
                      <a:r>
                        <a:rPr kumimoji="1" lang="en-US" altLang="ja-JP" sz="11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p>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事例研究＆</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シナリオ・</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ライティング</a:t>
                      </a:r>
                    </a:p>
                  </a:txBody>
                  <a:tcPr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noFill/>
                  </a:tcPr>
                </a:tc>
                <a:tc>
                  <a:txBody>
                    <a:bodyPr/>
                    <a:lstStyle/>
                    <a:p>
                      <a:pPr marL="171450" indent="-171450" algn="l">
                        <a:buClr>
                          <a:schemeClr val="tx2">
                            <a:lumMod val="60000"/>
                            <a:lumOff val="40000"/>
                          </a:schemeClr>
                        </a:buClr>
                        <a:buFont typeface="Wingdings" panose="05000000000000000000" pitchFamily="2" charset="2"/>
                        <a:buChar char="ü"/>
                      </a:pP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全国事例紹介</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gn="l">
                        <a:buClr>
                          <a:schemeClr val="tx2">
                            <a:lumMod val="60000"/>
                            <a:lumOff val="40000"/>
                          </a:schemeClr>
                        </a:buClr>
                        <a:buFont typeface="Wingdings" panose="05000000000000000000" pitchFamily="2" charset="2"/>
                        <a:buNone/>
                      </a:pP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　（自主事業・請負事業）</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gn="l">
                        <a:buClr>
                          <a:schemeClr val="tx2">
                            <a:lumMod val="60000"/>
                            <a:lumOff val="40000"/>
                          </a:schemeClr>
                        </a:buClr>
                        <a:buFont typeface="Wingdings" panose="05000000000000000000" pitchFamily="2" charset="2"/>
                        <a:buChar char="ü"/>
                      </a:pP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シナリオライティング法</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noFill/>
                  </a:tcPr>
                </a:tc>
                <a:tc>
                  <a:txBody>
                    <a:bodyPr/>
                    <a:lstStyle/>
                    <a:p>
                      <a:pPr algn="l"/>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数多くの全国事例（請負系の改善例も）について詳細をお伝えします。</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必要な売上高を達成するための事業シナリオの作り方をお伝えします。</a:t>
                      </a:r>
                    </a:p>
                  </a:txBody>
                  <a:tcPr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noFill/>
                  </a:tcPr>
                </a:tc>
                <a:extLst>
                  <a:ext uri="{0D108BD9-81ED-4DB2-BD59-A6C34878D82A}">
                    <a16:rowId xmlns:a16="http://schemas.microsoft.com/office/drawing/2014/main" xmlns="" val="10002"/>
                  </a:ext>
                </a:extLst>
              </a:tr>
              <a:tr h="629687">
                <a:tc>
                  <a:txBody>
                    <a:bodyPr/>
                    <a:lstStyle/>
                    <a:p>
                      <a:pPr algn="ct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回</a:t>
                      </a:r>
                      <a:endPar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rPr>
                        <a:t>1/10</a:t>
                      </a:r>
                    </a:p>
                    <a:p>
                      <a:pPr algn="ct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午後</a:t>
                      </a:r>
                    </a:p>
                  </a:txBody>
                  <a:tcPr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noFill/>
                  </a:tcPr>
                </a:tc>
                <a:tc>
                  <a:txBody>
                    <a:bodyPr/>
                    <a:lstStyle/>
                    <a:p>
                      <a:pPr algn="l"/>
                      <a:r>
                        <a:rPr kumimoji="1" lang="en-US" altLang="ja-JP" sz="11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実践演習②</a:t>
                      </a:r>
                      <a:r>
                        <a:rPr kumimoji="1" lang="en-US" altLang="ja-JP" sz="11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p>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マーケティング＆</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営業</a:t>
                      </a:r>
                    </a:p>
                  </a:txBody>
                  <a:tcPr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noFill/>
                  </a:tcPr>
                </a:tc>
                <a:tc>
                  <a:txBody>
                    <a:bodyPr/>
                    <a:lstStyle/>
                    <a:p>
                      <a:pPr marL="171450" indent="-171450" algn="l">
                        <a:buClr>
                          <a:schemeClr val="tx2">
                            <a:lumMod val="60000"/>
                            <a:lumOff val="40000"/>
                          </a:schemeClr>
                        </a:buClr>
                        <a:buFont typeface="Wingdings" panose="05000000000000000000" pitchFamily="2" charset="2"/>
                        <a:buChar char="ü"/>
                      </a:pP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マーケティング戦略戦術</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gn="l">
                        <a:buClr>
                          <a:schemeClr val="tx2">
                            <a:lumMod val="60000"/>
                            <a:lumOff val="40000"/>
                          </a:schemeClr>
                        </a:buClr>
                        <a:buFont typeface="Wingdings" panose="05000000000000000000" pitchFamily="2" charset="2"/>
                        <a:buChar char="ü"/>
                      </a:pP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USP</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作成</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gn="l">
                        <a:buClr>
                          <a:schemeClr val="tx2">
                            <a:lumMod val="60000"/>
                            <a:lumOff val="40000"/>
                          </a:schemeClr>
                        </a:buClr>
                        <a:buFont typeface="Wingdings" panose="05000000000000000000" pitchFamily="2" charset="2"/>
                        <a:buChar char="ü"/>
                      </a:pP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営業スクリプト作成</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gn="l">
                        <a:buClr>
                          <a:schemeClr val="tx2">
                            <a:lumMod val="60000"/>
                            <a:lumOff val="40000"/>
                          </a:schemeClr>
                        </a:buClr>
                        <a:buFont typeface="Wingdings" panose="05000000000000000000" pitchFamily="2" charset="2"/>
                        <a:buChar char="ü"/>
                      </a:pP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ロールプレイング</a:t>
                      </a:r>
                    </a:p>
                  </a:txBody>
                  <a:tcPr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noFill/>
                  </a:tcPr>
                </a:tc>
                <a:tc>
                  <a:txBody>
                    <a:bodyPr/>
                    <a:lstStyle/>
                    <a:p>
                      <a:pPr algn="l"/>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マーケティングの基礎を把握し、特徴を伝えるための</a:t>
                      </a: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USP</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を作成します。</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またその</a:t>
                      </a: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USP</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を元に、営業スクリプトを作成し、ロールプレイングで体感します。</a:t>
                      </a:r>
                    </a:p>
                  </a:txBody>
                  <a:tcPr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noFill/>
                  </a:tcPr>
                </a:tc>
                <a:extLst>
                  <a:ext uri="{0D108BD9-81ED-4DB2-BD59-A6C34878D82A}">
                    <a16:rowId xmlns:a16="http://schemas.microsoft.com/office/drawing/2014/main" xmlns="" val="3346872450"/>
                  </a:ext>
                </a:extLst>
              </a:tr>
              <a:tr h="629687">
                <a:tc>
                  <a:txBody>
                    <a:bodyPr/>
                    <a:lstStyle/>
                    <a:p>
                      <a:pPr algn="ct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回</a:t>
                      </a:r>
                      <a:endPar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rPr>
                        <a:t>2/6</a:t>
                      </a:r>
                    </a:p>
                    <a:p>
                      <a:pPr algn="ct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午後</a:t>
                      </a:r>
                    </a:p>
                  </a:txBody>
                  <a:tcPr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noFill/>
                  </a:tcPr>
                </a:tc>
                <a:tc>
                  <a:txBody>
                    <a:bodyPr/>
                    <a:lstStyle/>
                    <a:p>
                      <a:pPr algn="l"/>
                      <a:r>
                        <a:rPr kumimoji="1" lang="en-US" altLang="ja-JP" sz="11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実践演習③</a:t>
                      </a:r>
                      <a:r>
                        <a:rPr kumimoji="1" lang="en-US" altLang="ja-JP" sz="11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p>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工賃向上計画策定</a:t>
                      </a:r>
                    </a:p>
                  </a:txBody>
                  <a:tcPr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noFill/>
                  </a:tcPr>
                </a:tc>
                <a:tc>
                  <a:txBody>
                    <a:bodyPr/>
                    <a:lstStyle/>
                    <a:p>
                      <a:pPr marL="171450" indent="-171450" algn="l">
                        <a:buClr>
                          <a:schemeClr val="tx2">
                            <a:lumMod val="60000"/>
                            <a:lumOff val="40000"/>
                          </a:schemeClr>
                        </a:buClr>
                        <a:buFont typeface="Wingdings" panose="05000000000000000000" pitchFamily="2" charset="2"/>
                        <a:buChar char="ü"/>
                      </a:pP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工賃向上計画の（再）作成</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noFill/>
                  </a:tcPr>
                </a:tc>
                <a:tc>
                  <a:txBody>
                    <a:bodyPr/>
                    <a:lstStyle/>
                    <a:p>
                      <a:pPr algn="l"/>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理想の工賃→工賃規程見直し→</a:t>
                      </a: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BEP</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＆戦略方向性→事業シナリオ→個別支援計画→行動計画を作成し、工賃向上計画を修正します。</a:t>
                      </a:r>
                    </a:p>
                  </a:txBody>
                  <a:tcPr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noFill/>
                  </a:tcPr>
                </a:tc>
                <a:extLst>
                  <a:ext uri="{0D108BD9-81ED-4DB2-BD59-A6C34878D82A}">
                    <a16:rowId xmlns:a16="http://schemas.microsoft.com/office/drawing/2014/main" xmlns="" val="3905188435"/>
                  </a:ext>
                </a:extLst>
              </a:tr>
            </a:tbl>
          </a:graphicData>
        </a:graphic>
      </p:graphicFrame>
      <p:sp>
        <p:nvSpPr>
          <p:cNvPr id="12" name="正方形/長方形 11"/>
          <p:cNvSpPr/>
          <p:nvPr/>
        </p:nvSpPr>
        <p:spPr>
          <a:xfrm>
            <a:off x="0" y="4068182"/>
            <a:ext cx="6858000" cy="396000"/>
          </a:xfrm>
          <a:prstGeom prst="rect">
            <a:avLst/>
          </a:prstGeom>
          <a:solidFill>
            <a:srgbClr val="F8A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研修で得られる</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600" dirty="0" err="1">
                <a:latin typeface="メイリオ" panose="020B0604030504040204" pitchFamily="50" charset="-128"/>
                <a:ea typeface="メイリオ" panose="020B0604030504040204" pitchFamily="50" charset="-128"/>
                <a:cs typeface="メイリオ" panose="020B0604030504040204" pitchFamily="50" charset="-128"/>
              </a:rPr>
              <a:t>つの</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知識と技術</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角丸四角形 12"/>
          <p:cNvSpPr/>
          <p:nvPr/>
        </p:nvSpPr>
        <p:spPr>
          <a:xfrm>
            <a:off x="72009" y="5041668"/>
            <a:ext cx="2196000" cy="1152128"/>
          </a:xfrm>
          <a:prstGeom prst="roundRect">
            <a:avLst/>
          </a:prstGeom>
          <a:solidFill>
            <a:schemeClr val="accent5">
              <a:lumMod val="20000"/>
              <a:lumOff val="80000"/>
              <a:alpha val="5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①</a:t>
            </a:r>
            <a:r>
              <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BEP</a:t>
            </a:r>
            <a:r>
              <a:rPr lang="ja-JP" altLang="en-US" sz="1100"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Break Even Point</a:t>
            </a:r>
          </a:p>
          <a:p>
            <a:pPr algn="ctr"/>
            <a:r>
              <a:rPr lang="ja-JP" altLang="en-US" sz="1100"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＝損益分岐点分析）</a:t>
            </a:r>
          </a:p>
          <a:p>
            <a:pPr marL="171450" indent="-171450">
              <a:buClr>
                <a:schemeClr val="tx2"/>
              </a:buClr>
              <a:buFont typeface="Wingdings" panose="05000000000000000000" pitchFamily="2" charset="2"/>
              <a:buChar char="Ø"/>
            </a:pPr>
            <a:r>
              <a:rPr lang="ja-JP" altLang="en-US" sz="1000" dirty="0">
                <a:solidFill>
                  <a:schemeClr val="tx1"/>
                </a:solidFill>
              </a:rPr>
              <a:t>目標工賃を得るために必要な売上高の算出方法。自主製品、請負・内職ともに事業の最適化を数値で把握できる様になる。</a:t>
            </a:r>
          </a:p>
        </p:txBody>
      </p:sp>
      <p:sp>
        <p:nvSpPr>
          <p:cNvPr id="14" name="正方形/長方形 13"/>
          <p:cNvSpPr/>
          <p:nvPr/>
        </p:nvSpPr>
        <p:spPr>
          <a:xfrm>
            <a:off x="0" y="4499213"/>
            <a:ext cx="6813376" cy="577081"/>
          </a:xfrm>
          <a:prstGeom prst="rect">
            <a:avLst/>
          </a:prstGeom>
        </p:spPr>
        <p:txBody>
          <a:bodyPr wrap="square">
            <a:spAutoFit/>
          </a:bodyPr>
          <a:lstStyle/>
          <a:p>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今回の研修を通じて得られる５つの知識・技術は、工賃向上に取り組む上で有用であることはもちろんのこと、他の会議や企画等でも使うことができ</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ます。全国の他事業所においては、既に経営計画や個別支援計画策定の際にご活用されており、支援の質や組織力向上の一助にもなります。是非ご活用下さい。</a:t>
            </a:r>
          </a:p>
        </p:txBody>
      </p:sp>
      <p:sp>
        <p:nvSpPr>
          <p:cNvPr id="16" name="角丸四角形 15"/>
          <p:cNvSpPr/>
          <p:nvPr/>
        </p:nvSpPr>
        <p:spPr>
          <a:xfrm>
            <a:off x="72008" y="6337812"/>
            <a:ext cx="3302583" cy="1186516"/>
          </a:xfrm>
          <a:prstGeom prst="roundRect">
            <a:avLst/>
          </a:prstGeom>
          <a:solidFill>
            <a:schemeClr val="accent5">
              <a:lumMod val="20000"/>
              <a:lumOff val="80000"/>
              <a:alpha val="5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④ </a:t>
            </a:r>
            <a:r>
              <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AI</a:t>
            </a:r>
            <a:r>
              <a:rPr lang="ja-JP" altLang="en-US" sz="1100"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Appreciative Inquiry</a:t>
            </a:r>
          </a:p>
          <a:p>
            <a:pPr algn="ctr"/>
            <a:r>
              <a:rPr lang="ja-JP" altLang="en-US" sz="1100"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＝好意的な質問）</a:t>
            </a:r>
            <a:endParaRPr lang="en-US" altLang="ja-JP" sz="1100"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buClr>
                <a:schemeClr val="tx2"/>
              </a:buClr>
              <a:buFont typeface="Wingdings" panose="05000000000000000000" pitchFamily="2" charset="2"/>
              <a:buChar char="Ø"/>
            </a:pPr>
            <a:r>
              <a:rPr lang="ja-JP" altLang="en-US" sz="1000" dirty="0">
                <a:solidFill>
                  <a:schemeClr val="tx1"/>
                </a:solidFill>
              </a:rPr>
              <a:t>成功する事業シナリオ・ライティング方法。目標を設定した後に、具体的なシナリオを検討する際に使う。</a:t>
            </a:r>
          </a:p>
          <a:p>
            <a:pPr marL="171450" indent="-171450">
              <a:buClr>
                <a:schemeClr val="tx2"/>
              </a:buClr>
              <a:buFont typeface="Wingdings" panose="05000000000000000000" pitchFamily="2" charset="2"/>
              <a:buChar char="Ø"/>
            </a:pPr>
            <a:r>
              <a:rPr lang="ja-JP" altLang="en-US" sz="1000" dirty="0">
                <a:solidFill>
                  <a:schemeClr val="tx1"/>
                </a:solidFill>
              </a:rPr>
              <a:t>事業シナリオだけでなく、個別支援計画策定にも応用可能であり、利用者の支援の質向上に繋がる技法。</a:t>
            </a:r>
          </a:p>
        </p:txBody>
      </p:sp>
      <p:sp>
        <p:nvSpPr>
          <p:cNvPr id="17" name="角丸四角形 16"/>
          <p:cNvSpPr/>
          <p:nvPr/>
        </p:nvSpPr>
        <p:spPr>
          <a:xfrm>
            <a:off x="4617376" y="5041668"/>
            <a:ext cx="2196000" cy="1152128"/>
          </a:xfrm>
          <a:prstGeom prst="roundRect">
            <a:avLst/>
          </a:prstGeom>
          <a:solidFill>
            <a:schemeClr val="accent5">
              <a:lumMod val="20000"/>
              <a:lumOff val="80000"/>
              <a:alpha val="5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③ </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マインド・マップ</a:t>
            </a:r>
          </a:p>
          <a:p>
            <a:pPr marL="171450" indent="-171450">
              <a:buClr>
                <a:schemeClr val="tx2"/>
              </a:buClr>
              <a:buFont typeface="Wingdings" panose="05000000000000000000" pitchFamily="2" charset="2"/>
              <a:buChar char="Ø"/>
            </a:pPr>
            <a:r>
              <a:rPr lang="ja-JP" altLang="en-US" sz="1000" dirty="0">
                <a:solidFill>
                  <a:schemeClr val="tx1"/>
                </a:solidFill>
              </a:rPr>
              <a:t>意見を整理しながら集約し、かつアイデアを広げる手法。</a:t>
            </a:r>
          </a:p>
          <a:p>
            <a:pPr marL="171450" indent="-171450">
              <a:buClr>
                <a:schemeClr val="tx2"/>
              </a:buClr>
              <a:buFont typeface="Wingdings" panose="05000000000000000000" pitchFamily="2" charset="2"/>
              <a:buChar char="Ø"/>
            </a:pPr>
            <a:r>
              <a:rPr lang="ja-JP" altLang="en-US" sz="1000" dirty="0">
                <a:solidFill>
                  <a:schemeClr val="tx1"/>
                </a:solidFill>
              </a:rPr>
              <a:t>②ワールド・カフェと合わせて、議論の量・質を高める手法。</a:t>
            </a:r>
            <a:endParaRPr lang="en-US" altLang="ja-JP" sz="1000" dirty="0">
              <a:solidFill>
                <a:schemeClr val="tx1"/>
              </a:solidFill>
            </a:endParaRPr>
          </a:p>
          <a:p>
            <a:pPr marL="171450" indent="-171450">
              <a:buClr>
                <a:schemeClr val="tx2"/>
              </a:buClr>
              <a:buFont typeface="Wingdings" panose="05000000000000000000" pitchFamily="2" charset="2"/>
              <a:buChar char="Ø"/>
            </a:pPr>
            <a:r>
              <a:rPr lang="ja-JP" altLang="en-US" sz="1000" dirty="0">
                <a:solidFill>
                  <a:schemeClr val="tx1"/>
                </a:solidFill>
              </a:rPr>
              <a:t>企画を集約する方法として活用。</a:t>
            </a:r>
          </a:p>
        </p:txBody>
      </p:sp>
      <p:sp>
        <p:nvSpPr>
          <p:cNvPr id="18" name="角丸四角形 17"/>
          <p:cNvSpPr/>
          <p:nvPr/>
        </p:nvSpPr>
        <p:spPr>
          <a:xfrm>
            <a:off x="2348880" y="5041668"/>
            <a:ext cx="2196000" cy="1152128"/>
          </a:xfrm>
          <a:prstGeom prst="roundRect">
            <a:avLst/>
          </a:prstGeom>
          <a:solidFill>
            <a:schemeClr val="accent5">
              <a:lumMod val="20000"/>
              <a:lumOff val="80000"/>
              <a:alpha val="5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② </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ワールド・カフェ</a:t>
            </a:r>
          </a:p>
          <a:p>
            <a:pPr marL="171450" indent="-171450">
              <a:buClr>
                <a:schemeClr val="tx2"/>
              </a:buClr>
              <a:buFont typeface="Wingdings" panose="05000000000000000000" pitchFamily="2" charset="2"/>
              <a:buChar char="Ø"/>
            </a:pPr>
            <a:r>
              <a:rPr lang="ja-JP" altLang="en-US" sz="1000" dirty="0">
                <a:solidFill>
                  <a:schemeClr val="tx1"/>
                </a:solidFill>
              </a:rPr>
              <a:t>一度に多人数の意見を聞き、自身も話す量が増える会議手法。</a:t>
            </a:r>
            <a:endParaRPr lang="en-US" altLang="ja-JP" sz="1000" dirty="0">
              <a:solidFill>
                <a:schemeClr val="tx1"/>
              </a:solidFill>
            </a:endParaRPr>
          </a:p>
          <a:p>
            <a:pPr marL="171450" indent="-171450">
              <a:buClr>
                <a:schemeClr val="tx2"/>
              </a:buClr>
              <a:buFont typeface="Wingdings" panose="05000000000000000000" pitchFamily="2" charset="2"/>
              <a:buChar char="Ø"/>
            </a:pPr>
            <a:r>
              <a:rPr lang="ja-JP" altLang="en-US" sz="1000" dirty="0">
                <a:solidFill>
                  <a:schemeClr val="tx1"/>
                </a:solidFill>
              </a:rPr>
              <a:t>工賃向上だけでなく、自事業所における各種会議でも活用可能。</a:t>
            </a:r>
          </a:p>
        </p:txBody>
      </p:sp>
      <p:sp>
        <p:nvSpPr>
          <p:cNvPr id="19" name="角丸四角形 18"/>
          <p:cNvSpPr/>
          <p:nvPr/>
        </p:nvSpPr>
        <p:spPr>
          <a:xfrm>
            <a:off x="3501008" y="6337812"/>
            <a:ext cx="3302583" cy="1186516"/>
          </a:xfrm>
          <a:prstGeom prst="roundRect">
            <a:avLst/>
          </a:prstGeom>
          <a:solidFill>
            <a:schemeClr val="accent5">
              <a:lumMod val="20000"/>
              <a:lumOff val="80000"/>
              <a:alpha val="49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⑤ </a:t>
            </a:r>
            <a:r>
              <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USP</a:t>
            </a:r>
            <a:r>
              <a:rPr lang="ja-JP" altLang="en-US" sz="1100"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Unique Selling Proposition</a:t>
            </a:r>
          </a:p>
          <a:p>
            <a:pPr algn="ctr"/>
            <a:r>
              <a:rPr lang="ja-JP" altLang="en-US" sz="1100"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＝唯一のウリ）</a:t>
            </a:r>
          </a:p>
          <a:p>
            <a:pPr marL="171450" indent="-171450">
              <a:buClr>
                <a:schemeClr val="tx2"/>
              </a:buClr>
              <a:buFont typeface="Wingdings" panose="05000000000000000000" pitchFamily="2" charset="2"/>
              <a:buChar char="Ø"/>
            </a:pPr>
            <a:r>
              <a:rPr lang="ja-JP" altLang="en-US" sz="1000" dirty="0">
                <a:solidFill>
                  <a:schemeClr val="tx1"/>
                </a:solidFill>
              </a:rPr>
              <a:t>マーケティングの基本技法。事業・商品・サービスを際立たせる方法。</a:t>
            </a:r>
          </a:p>
          <a:p>
            <a:pPr marL="171450" indent="-171450">
              <a:buClr>
                <a:schemeClr val="tx2"/>
              </a:buClr>
              <a:buFont typeface="Wingdings" panose="05000000000000000000" pitchFamily="2" charset="2"/>
              <a:buChar char="Ø"/>
            </a:pPr>
            <a:r>
              <a:rPr lang="ja-JP" altLang="en-US" sz="1000" dirty="0">
                <a:solidFill>
                  <a:schemeClr val="tx1"/>
                </a:solidFill>
              </a:rPr>
              <a:t>コピーを考えることで、事業・商品・サービスの見直しができる手法。自事業所の事業内容検討にも活用可。</a:t>
            </a:r>
          </a:p>
        </p:txBody>
      </p:sp>
      <p:sp>
        <p:nvSpPr>
          <p:cNvPr id="23" name="正方形/長方形 22"/>
          <p:cNvSpPr/>
          <p:nvPr/>
        </p:nvSpPr>
        <p:spPr>
          <a:xfrm>
            <a:off x="44624" y="7638893"/>
            <a:ext cx="792088" cy="432048"/>
          </a:xfrm>
          <a:prstGeom prst="rect">
            <a:avLst/>
          </a:prstGeom>
          <a:solidFill>
            <a:srgbClr val="F8A968"/>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講師</a:t>
            </a:r>
          </a:p>
        </p:txBody>
      </p:sp>
      <p:pic>
        <p:nvPicPr>
          <p:cNvPr id="20" name="図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21088" y="7877559"/>
            <a:ext cx="1296144" cy="346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542141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636</TotalTime>
  <Words>811</Words>
  <Application>Microsoft Office PowerPoint</Application>
  <PresentationFormat>画面に合わせる (4:3)</PresentationFormat>
  <Paragraphs>100</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メイリオ</vt:lpstr>
      <vt:lpstr>Arial</vt:lpstr>
      <vt:lpstr>Calibri</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yayoikojima</dc:creator>
  <cp:lastModifiedBy>owner</cp:lastModifiedBy>
  <cp:revision>54</cp:revision>
  <cp:lastPrinted>2017-09-08T05:08:22Z</cp:lastPrinted>
  <dcterms:created xsi:type="dcterms:W3CDTF">2015-06-12T08:45:56Z</dcterms:created>
  <dcterms:modified xsi:type="dcterms:W3CDTF">2017-09-08T05:08:32Z</dcterms:modified>
</cp:coreProperties>
</file>