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6858000" cy="9144000" type="screen4x3"/>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8A968"/>
    <a:srgbClr val="F9B4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11" autoAdjust="0"/>
    <p:restoredTop sz="94660"/>
  </p:normalViewPr>
  <p:slideViewPr>
    <p:cSldViewPr>
      <p:cViewPr varScale="1">
        <p:scale>
          <a:sx n="53" d="100"/>
          <a:sy n="53" d="100"/>
        </p:scale>
        <p:origin x="2430" y="7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2054" cy="493555"/>
          </a:xfrm>
          <a:prstGeom prst="rect">
            <a:avLst/>
          </a:prstGeom>
        </p:spPr>
        <p:txBody>
          <a:bodyPr vert="horz" lIns="90727" tIns="45363" rIns="90727" bIns="4536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8486" y="0"/>
            <a:ext cx="2922054" cy="493555"/>
          </a:xfrm>
          <a:prstGeom prst="rect">
            <a:avLst/>
          </a:prstGeom>
        </p:spPr>
        <p:txBody>
          <a:bodyPr vert="horz" lIns="90727" tIns="45363" rIns="90727" bIns="45363" rtlCol="0"/>
          <a:lstStyle>
            <a:lvl1pPr algn="r">
              <a:defRPr sz="1200"/>
            </a:lvl1pPr>
          </a:lstStyle>
          <a:p>
            <a:fld id="{C8D85A9D-286F-4BF5-9525-68FAF41055C1}" type="datetimeFigureOut">
              <a:rPr kumimoji="1" lang="ja-JP" altLang="en-US" smtClean="0"/>
              <a:t>2017/9/8</a:t>
            </a:fld>
            <a:endParaRPr kumimoji="1" lang="ja-JP" altLang="en-US"/>
          </a:p>
        </p:txBody>
      </p:sp>
      <p:sp>
        <p:nvSpPr>
          <p:cNvPr id="4" name="スライド イメージ プレースホルダー 3"/>
          <p:cNvSpPr>
            <a:spLocks noGrp="1" noRot="1" noChangeAspect="1"/>
          </p:cNvSpPr>
          <p:nvPr>
            <p:ph type="sldImg" idx="2"/>
          </p:nvPr>
        </p:nvSpPr>
        <p:spPr>
          <a:xfrm>
            <a:off x="1984375" y="741363"/>
            <a:ext cx="2774950" cy="3700462"/>
          </a:xfrm>
          <a:prstGeom prst="rect">
            <a:avLst/>
          </a:prstGeom>
          <a:noFill/>
          <a:ln w="12700">
            <a:solidFill>
              <a:prstClr val="black"/>
            </a:solidFill>
          </a:ln>
        </p:spPr>
        <p:txBody>
          <a:bodyPr vert="horz" lIns="90727" tIns="45363" rIns="90727" bIns="45363" rtlCol="0" anchor="ctr"/>
          <a:lstStyle/>
          <a:p>
            <a:endParaRPr lang="ja-JP" altLang="en-US"/>
          </a:p>
        </p:txBody>
      </p:sp>
      <p:sp>
        <p:nvSpPr>
          <p:cNvPr id="5" name="ノート プレースホルダー 4"/>
          <p:cNvSpPr>
            <a:spLocks noGrp="1"/>
          </p:cNvSpPr>
          <p:nvPr>
            <p:ph type="body" sz="quarter" idx="3"/>
          </p:nvPr>
        </p:nvSpPr>
        <p:spPr>
          <a:xfrm>
            <a:off x="674684" y="4689554"/>
            <a:ext cx="5392746" cy="4441989"/>
          </a:xfrm>
          <a:prstGeom prst="rect">
            <a:avLst/>
          </a:prstGeom>
        </p:spPr>
        <p:txBody>
          <a:bodyPr vert="horz" lIns="90727" tIns="45363" rIns="90727" bIns="4536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532"/>
            <a:ext cx="2922054" cy="493554"/>
          </a:xfrm>
          <a:prstGeom prst="rect">
            <a:avLst/>
          </a:prstGeom>
        </p:spPr>
        <p:txBody>
          <a:bodyPr vert="horz" lIns="90727" tIns="45363" rIns="90727" bIns="4536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8486" y="9377532"/>
            <a:ext cx="2922054" cy="493554"/>
          </a:xfrm>
          <a:prstGeom prst="rect">
            <a:avLst/>
          </a:prstGeom>
        </p:spPr>
        <p:txBody>
          <a:bodyPr vert="horz" lIns="90727" tIns="45363" rIns="90727" bIns="45363" rtlCol="0" anchor="b"/>
          <a:lstStyle>
            <a:lvl1pPr algn="r">
              <a:defRPr sz="1200"/>
            </a:lvl1pPr>
          </a:lstStyle>
          <a:p>
            <a:fld id="{687C048C-96E5-45F4-A89A-A671820153BF}" type="slidenum">
              <a:rPr kumimoji="1" lang="ja-JP" altLang="en-US" smtClean="0"/>
              <a:t>‹#›</a:t>
            </a:fld>
            <a:endParaRPr kumimoji="1" lang="ja-JP" altLang="en-US"/>
          </a:p>
        </p:txBody>
      </p:sp>
    </p:spTree>
    <p:extLst>
      <p:ext uri="{BB962C8B-B14F-4D97-AF65-F5344CB8AC3E}">
        <p14:creationId xmlns:p14="http://schemas.microsoft.com/office/powerpoint/2010/main" val="452154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7C048C-96E5-45F4-A89A-A671820153BF}" type="slidenum">
              <a:rPr kumimoji="1" lang="ja-JP" altLang="en-US" smtClean="0"/>
              <a:t>1</a:t>
            </a:fld>
            <a:endParaRPr kumimoji="1" lang="ja-JP" altLang="en-US"/>
          </a:p>
        </p:txBody>
      </p:sp>
    </p:spTree>
    <p:extLst>
      <p:ext uri="{BB962C8B-B14F-4D97-AF65-F5344CB8AC3E}">
        <p14:creationId xmlns:p14="http://schemas.microsoft.com/office/powerpoint/2010/main" val="1018605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57045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274883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2182534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3323181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1199833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3583878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416434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3905583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2038680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67841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218004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CBA7EC3-7EB9-4B70-AD53-6F1ED33DA680}" type="datetimeFigureOut">
              <a:rPr kumimoji="1" lang="ja-JP" altLang="en-US" smtClean="0"/>
              <a:t>2017/9/8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482245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microsoft.com/office/2007/relationships/hdphoto" Target="../media/hdphoto1.wdp"/><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7.jpeg"/><Relationship Id="rId4" Type="http://schemas.openxmlformats.org/officeDocument/2006/relationships/image" Target="../media/image6.jpg"/><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323528"/>
            <a:ext cx="6858000" cy="76131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0" y="467544"/>
            <a:ext cx="6858000" cy="584775"/>
          </a:xfrm>
          <a:prstGeom prst="rect">
            <a:avLst/>
          </a:prstGeom>
          <a:noFill/>
        </p:spPr>
        <p:txBody>
          <a:bodyPr wrap="square" rtlCol="0">
            <a:spAutoFit/>
          </a:bodyPr>
          <a:lstStyle/>
          <a:p>
            <a:pPr algn="ctr"/>
            <a:r>
              <a:rPr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工賃向上</a:t>
            </a:r>
            <a:r>
              <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コンサルタント派遣</a:t>
            </a:r>
          </a:p>
        </p:txBody>
      </p:sp>
      <p:sp>
        <p:nvSpPr>
          <p:cNvPr id="3" name="テキスト ボックス 2"/>
          <p:cNvSpPr txBox="1"/>
          <p:nvPr/>
        </p:nvSpPr>
        <p:spPr>
          <a:xfrm>
            <a:off x="0" y="26204"/>
            <a:ext cx="6858000" cy="338554"/>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工賃向上を目指す障害福祉事業所のみなさまへ</a:t>
            </a:r>
          </a:p>
        </p:txBody>
      </p:sp>
      <p:sp>
        <p:nvSpPr>
          <p:cNvPr id="44" name="正方形/長方形 43"/>
          <p:cNvSpPr/>
          <p:nvPr/>
        </p:nvSpPr>
        <p:spPr>
          <a:xfrm>
            <a:off x="3140968" y="1547664"/>
            <a:ext cx="3744416" cy="900246"/>
          </a:xfrm>
          <a:prstGeom prst="rect">
            <a:avLst/>
          </a:prstGeom>
        </p:spPr>
        <p:txBody>
          <a:bodyPr wrap="square">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三重県内の工賃向上を目指す</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事業所を対象として、福祉コンサルタント・専門家を派遣いたします。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セミナー受講だけでは得られない、個別の利用者状況や環境に応じた個別コンサルティングを受けることができます。この機会を是非ご活用下さい！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7" name="テキスト ボックス 1036"/>
          <p:cNvSpPr txBox="1"/>
          <p:nvPr/>
        </p:nvSpPr>
        <p:spPr>
          <a:xfrm>
            <a:off x="3140968" y="1188923"/>
            <a:ext cx="3588385" cy="338554"/>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事業の成長をトータルにサポート！</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12976" y="2462500"/>
            <a:ext cx="3516377" cy="923330"/>
          </a:xfrm>
          <a:prstGeom prst="rect">
            <a:avLst/>
          </a:prstGeom>
        </p:spPr>
        <p:txBody>
          <a:bodyPr wrap="square">
            <a:spAutoFit/>
          </a:bodyPr>
          <a:lstStyle/>
          <a:p>
            <a:pPr marL="88900" indent="-88900"/>
            <a:r>
              <a:rPr lang="en-US" altLang="ja-JP" sz="900" dirty="0"/>
              <a:t>※</a:t>
            </a:r>
            <a:r>
              <a:rPr lang="ja-JP" altLang="en-US" sz="900" dirty="0"/>
              <a:t>本コンサルタント派遣事業をご活用される場合は、別途ご案内している「①工賃向上セミナー」の初回受講を推奨いたします。</a:t>
            </a:r>
            <a:r>
              <a:rPr lang="en-US" altLang="ja-JP" sz="900" dirty="0"/>
              <a:t/>
            </a:r>
            <a:br>
              <a:rPr lang="en-US" altLang="ja-JP" sz="900" dirty="0"/>
            </a:br>
            <a:r>
              <a:rPr lang="ja-JP" altLang="en-US" sz="900" dirty="0"/>
              <a:t>（初回面談時にセミナーで作成した資料を用いることにより、充実した診断ができ、適切な課題設定ができるためです。）</a:t>
            </a:r>
            <a:endParaRPr lang="en-US" altLang="ja-JP" sz="900" dirty="0"/>
          </a:p>
          <a:p>
            <a:pPr marL="88900" indent="-88900"/>
            <a:r>
              <a:rPr lang="en-US" altLang="ja-JP" sz="900" dirty="0"/>
              <a:t>※</a:t>
            </a:r>
            <a:r>
              <a:rPr lang="ja-JP" altLang="en-US" sz="900" dirty="0"/>
              <a:t>希望事業所が</a:t>
            </a:r>
            <a:r>
              <a:rPr lang="en-US" altLang="ja-JP" sz="900" dirty="0"/>
              <a:t>20</a:t>
            </a:r>
            <a:r>
              <a:rPr lang="ja-JP" altLang="en-US" sz="900" dirty="0"/>
              <a:t>事業所を超える場合は、県と協議の上、派遣先を選定いたします。</a:t>
            </a:r>
          </a:p>
        </p:txBody>
      </p:sp>
      <p:sp>
        <p:nvSpPr>
          <p:cNvPr id="12" name="正方形/長方形 11"/>
          <p:cNvSpPr/>
          <p:nvPr/>
        </p:nvSpPr>
        <p:spPr>
          <a:xfrm>
            <a:off x="0" y="3851920"/>
            <a:ext cx="6729353" cy="961802"/>
          </a:xfrm>
          <a:prstGeom prst="rect">
            <a:avLst/>
          </a:prstGeom>
        </p:spPr>
        <p:txBody>
          <a:bodyPr wrap="square">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対象となる</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事業所様に対して、期間中の目標設定と進捗管理をする福祉コンサルタントを派遣します。</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初回は福祉コンサルタントが各事業所に訪問し、視察・面談の上、課題に応じて専門家を選定・派遣いたします。（初回面談を含め計</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回の訪問）</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専門分野</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食品・飲食、販路開拓、雑貨・デザイン、職場環境　等</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専門家の詳細は裏面をご確認ください。</a:t>
            </a:r>
          </a:p>
        </p:txBody>
      </p:sp>
      <p:sp>
        <p:nvSpPr>
          <p:cNvPr id="52" name="右矢印 51"/>
          <p:cNvSpPr/>
          <p:nvPr/>
        </p:nvSpPr>
        <p:spPr>
          <a:xfrm>
            <a:off x="3861048" y="6325670"/>
            <a:ext cx="1999963" cy="246148"/>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a:off x="2590563" y="5328257"/>
            <a:ext cx="3286709" cy="211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3789040" y="4993298"/>
            <a:ext cx="228672" cy="1805433"/>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専門家と調整</a:t>
            </a:r>
            <a:endParaRPr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endParaRPr>
          </a:p>
        </p:txBody>
      </p:sp>
      <p:sp>
        <p:nvSpPr>
          <p:cNvPr id="58" name="正方形/長方形 57"/>
          <p:cNvSpPr/>
          <p:nvPr/>
        </p:nvSpPr>
        <p:spPr>
          <a:xfrm>
            <a:off x="5877272" y="4993298"/>
            <a:ext cx="792088" cy="1805433"/>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訪問</a:t>
            </a:r>
            <a:endParaRPr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endParaRPr>
          </a:p>
          <a:p>
            <a:pPr algn="ctr"/>
            <a:r>
              <a:rPr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#4</a:t>
            </a:r>
          </a:p>
          <a:p>
            <a:pPr algn="ctr"/>
            <a:r>
              <a:rPr lang="ja-JP" altLang="en-US"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最終</a:t>
            </a:r>
            <a:endParaRPr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endParaRPr>
          </a:p>
          <a:p>
            <a:pPr algn="ctr"/>
            <a:r>
              <a:rPr lang="ja-JP" altLang="en-US"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まとめ</a:t>
            </a:r>
            <a:endParaRPr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endParaRPr>
          </a:p>
          <a:p>
            <a:pPr algn="ctr"/>
            <a:r>
              <a:rPr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a:t>
            </a:r>
            <a:r>
              <a:rPr lang="ja-JP" altLang="en-US"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今後</a:t>
            </a:r>
            <a:r>
              <a:rPr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a:t>
            </a:r>
          </a:p>
        </p:txBody>
      </p:sp>
      <p:sp>
        <p:nvSpPr>
          <p:cNvPr id="68" name="正方形/長方形 67"/>
          <p:cNvSpPr/>
          <p:nvPr/>
        </p:nvSpPr>
        <p:spPr>
          <a:xfrm>
            <a:off x="2722153" y="4993298"/>
            <a:ext cx="838800" cy="7920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訪問</a:t>
            </a:r>
            <a:r>
              <a:rPr kumimoji="1"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#1</a:t>
            </a:r>
          </a:p>
          <a:p>
            <a:pPr algn="ctr"/>
            <a:r>
              <a:rPr lang="ja-JP" altLang="en-US"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・視察</a:t>
            </a:r>
            <a:endParaRPr kumimoji="1"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endParaRPr>
          </a:p>
          <a:p>
            <a:pPr algn="ctr"/>
            <a:r>
              <a:rPr kumimoji="1" lang="ja-JP" altLang="en-US"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・面談</a:t>
            </a:r>
            <a:endParaRPr kumimoji="1"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endParaRPr>
          </a:p>
        </p:txBody>
      </p:sp>
      <p:sp>
        <p:nvSpPr>
          <p:cNvPr id="72" name="正方形/長方形 71"/>
          <p:cNvSpPr/>
          <p:nvPr/>
        </p:nvSpPr>
        <p:spPr>
          <a:xfrm>
            <a:off x="4349565" y="4993298"/>
            <a:ext cx="432000" cy="1805433"/>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訪問</a:t>
            </a:r>
            <a:endParaRPr kumimoji="1"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endParaRPr>
          </a:p>
          <a:p>
            <a:pPr algn="ctr"/>
            <a:r>
              <a:rPr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#2</a:t>
            </a:r>
            <a:endParaRPr kumimoji="1"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endParaRPr>
          </a:p>
        </p:txBody>
      </p:sp>
      <p:sp>
        <p:nvSpPr>
          <p:cNvPr id="74" name="正方形/長方形 73"/>
          <p:cNvSpPr/>
          <p:nvPr/>
        </p:nvSpPr>
        <p:spPr>
          <a:xfrm>
            <a:off x="5113418" y="4993298"/>
            <a:ext cx="432000" cy="1805433"/>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訪問</a:t>
            </a:r>
            <a:endParaRPr kumimoji="1"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endParaRPr>
          </a:p>
          <a:p>
            <a:pPr algn="ctr"/>
            <a:r>
              <a:rPr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#3</a:t>
            </a:r>
            <a:endParaRPr kumimoji="1"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endParaRPr>
          </a:p>
        </p:txBody>
      </p:sp>
      <p:sp>
        <p:nvSpPr>
          <p:cNvPr id="76" name="正方形/長方形 75"/>
          <p:cNvSpPr/>
          <p:nvPr/>
        </p:nvSpPr>
        <p:spPr>
          <a:xfrm>
            <a:off x="-27384" y="7956376"/>
            <a:ext cx="6858000" cy="1200329"/>
          </a:xfrm>
          <a:prstGeom prst="rect">
            <a:avLst/>
          </a:prstGeom>
        </p:spPr>
        <p:txBody>
          <a:bodyPr wrap="square">
            <a:spAutoFit/>
          </a:bodyPr>
          <a:lstStyle/>
          <a:p>
            <a:r>
              <a:rPr lang="ja-JP" altLang="en-US" sz="12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株式会社インサイト　</a:t>
            </a:r>
            <a:r>
              <a:rPr lang="en-US" altLang="ja-JP" sz="12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http://www.insweb.jp</a:t>
            </a:r>
          </a:p>
          <a:p>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住所</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zh-CN"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zh-CN" sz="1000" dirty="0">
                <a:latin typeface="メイリオ" panose="020B0604030504040204" pitchFamily="50" charset="-128"/>
                <a:ea typeface="メイリオ" panose="020B0604030504040204" pitchFamily="50" charset="-128"/>
                <a:cs typeface="メイリオ" panose="020B0604030504040204" pitchFamily="50" charset="-128"/>
              </a:rPr>
              <a:t>550-0003</a:t>
            </a:r>
            <a:r>
              <a:rPr lang="zh-CN" altLang="en-US" sz="1000" dirty="0">
                <a:latin typeface="メイリオ" panose="020B0604030504040204" pitchFamily="50" charset="-128"/>
                <a:ea typeface="メイリオ" panose="020B0604030504040204" pitchFamily="50" charset="-128"/>
                <a:cs typeface="メイリオ" panose="020B0604030504040204" pitchFamily="50" charset="-128"/>
              </a:rPr>
              <a:t>　大阪市西区京町堀</a:t>
            </a:r>
            <a:r>
              <a:rPr lang="en-US" altLang="zh-CN" sz="1000" dirty="0">
                <a:latin typeface="メイリオ" panose="020B0604030504040204" pitchFamily="50" charset="-128"/>
                <a:ea typeface="メイリオ" panose="020B0604030504040204" pitchFamily="50" charset="-128"/>
                <a:cs typeface="メイリオ" panose="020B0604030504040204" pitchFamily="50" charset="-128"/>
              </a:rPr>
              <a:t>1</a:t>
            </a:r>
            <a:r>
              <a:rPr lang="zh-CN" altLang="en-US" sz="1000" dirty="0">
                <a:latin typeface="メイリオ" panose="020B0604030504040204" pitchFamily="50" charset="-128"/>
                <a:ea typeface="メイリオ" panose="020B0604030504040204" pitchFamily="50" charset="-128"/>
                <a:cs typeface="メイリオ" panose="020B0604030504040204" pitchFamily="50" charset="-128"/>
              </a:rPr>
              <a:t>丁目</a:t>
            </a:r>
            <a:r>
              <a:rPr lang="en-US" altLang="zh-CN" sz="1000" dirty="0">
                <a:latin typeface="メイリオ" panose="020B0604030504040204" pitchFamily="50" charset="-128"/>
                <a:ea typeface="メイリオ" panose="020B0604030504040204" pitchFamily="50" charset="-128"/>
                <a:cs typeface="メイリオ" panose="020B0604030504040204" pitchFamily="50" charset="-128"/>
              </a:rPr>
              <a:t>8</a:t>
            </a:r>
            <a:r>
              <a:rPr lang="zh-CN" altLang="en-US" sz="1000" dirty="0">
                <a:latin typeface="メイリオ" panose="020B0604030504040204" pitchFamily="50" charset="-128"/>
                <a:ea typeface="メイリオ" panose="020B0604030504040204" pitchFamily="50" charset="-128"/>
                <a:cs typeface="メイリオ" panose="020B0604030504040204" pitchFamily="50" charset="-128"/>
              </a:rPr>
              <a:t>番</a:t>
            </a:r>
            <a:r>
              <a:rPr lang="en-US" altLang="zh-CN" sz="1000" dirty="0">
                <a:latin typeface="メイリオ" panose="020B0604030504040204" pitchFamily="50" charset="-128"/>
                <a:ea typeface="メイリオ" panose="020B0604030504040204" pitchFamily="50" charset="-128"/>
                <a:cs typeface="メイリオ" panose="020B0604030504040204" pitchFamily="50" charset="-128"/>
              </a:rPr>
              <a:t>31</a:t>
            </a:r>
            <a:r>
              <a:rPr lang="zh-CN" altLang="en-US" sz="1000" dirty="0">
                <a:latin typeface="メイリオ" panose="020B0604030504040204" pitchFamily="50" charset="-128"/>
                <a:ea typeface="メイリオ" panose="020B0604030504040204" pitchFamily="50" charset="-128"/>
                <a:cs typeface="メイリオ" panose="020B0604030504040204" pitchFamily="50" charset="-128"/>
              </a:rPr>
              <a:t>号</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【TEL】06-6449-5115</a:t>
            </a:r>
          </a:p>
          <a:p>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民間企業に対するコンサルティング経験（経営戦略・マーケティング等）を活かし、現在は障害福祉事業所向けのコンサルティング（経営・工賃向上・</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GH</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設立等）、障害者雇用（対民間）や厚生労働省・財団等の障害者に係る研究事業支援等を実施。東日本大震災後の被災地支援活動として、被災地の授産品販売である「ミンナ</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DE</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カオウヤ」、請負業務の営業代行である「ミンナ</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DE</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ツクロウヤ」を運営。（</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H23.5</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H26.3</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103" name="図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3216" y="7956376"/>
            <a:ext cx="1296144" cy="346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 name="正方形/長方形 103"/>
          <p:cNvSpPr/>
          <p:nvPr/>
        </p:nvSpPr>
        <p:spPr>
          <a:xfrm>
            <a:off x="0" y="7524328"/>
            <a:ext cx="6858000" cy="396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企画・運営</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4138348" y="7066811"/>
            <a:ext cx="2376264" cy="400110"/>
          </a:xfrm>
          <a:prstGeom prst="rect">
            <a:avLst/>
          </a:prstGeom>
        </p:spPr>
        <p:txBody>
          <a:bodyPr wrap="square">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回～</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ヶ月に</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回程度専門家を派遣</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初回訪問時に相談の上決定</a:t>
            </a:r>
          </a:p>
        </p:txBody>
      </p:sp>
      <p:sp>
        <p:nvSpPr>
          <p:cNvPr id="17" name="円/楕円 16"/>
          <p:cNvSpPr/>
          <p:nvPr/>
        </p:nvSpPr>
        <p:spPr>
          <a:xfrm>
            <a:off x="632017" y="5070539"/>
            <a:ext cx="996783" cy="774147"/>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5" name="円/楕円 104"/>
          <p:cNvSpPr/>
          <p:nvPr/>
        </p:nvSpPr>
        <p:spPr>
          <a:xfrm>
            <a:off x="632017" y="6024584"/>
            <a:ext cx="996783" cy="774147"/>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683314" y="5205844"/>
            <a:ext cx="902811" cy="523220"/>
          </a:xfrm>
          <a:prstGeom prst="rect">
            <a:avLst/>
          </a:prstGeom>
          <a:noFill/>
        </p:spPr>
        <p:txBody>
          <a:bodyPr wrap="none" rtlCol="0">
            <a:spAutoFit/>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コンサル</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タント</a:t>
            </a:r>
          </a:p>
        </p:txBody>
      </p:sp>
      <p:sp>
        <p:nvSpPr>
          <p:cNvPr id="106" name="テキスト ボックス 105"/>
          <p:cNvSpPr txBox="1"/>
          <p:nvPr/>
        </p:nvSpPr>
        <p:spPr>
          <a:xfrm>
            <a:off x="770373" y="6244153"/>
            <a:ext cx="723275" cy="307777"/>
          </a:xfrm>
          <a:prstGeom prst="rect">
            <a:avLst/>
          </a:prstGeom>
          <a:noFill/>
        </p:spPr>
        <p:txBody>
          <a:bodyPr wrap="none" rtlCol="0">
            <a:spAutoFit/>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専門家</a:t>
            </a:r>
          </a:p>
        </p:txBody>
      </p:sp>
      <p:pic>
        <p:nvPicPr>
          <p:cNvPr id="21" name="図 2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38175" y="4998635"/>
            <a:ext cx="575641" cy="936000"/>
          </a:xfrm>
          <a:prstGeom prst="rect">
            <a:avLst/>
          </a:prstGeom>
        </p:spPr>
      </p:pic>
      <p:pic>
        <p:nvPicPr>
          <p:cNvPr id="22" name="図 21"/>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5690" y="6006643"/>
            <a:ext cx="522990" cy="936000"/>
          </a:xfrm>
          <a:prstGeom prst="rect">
            <a:avLst/>
          </a:prstGeom>
        </p:spPr>
      </p:pic>
      <p:cxnSp>
        <p:nvCxnSpPr>
          <p:cNvPr id="24" name="カギ線コネクタ 23"/>
          <p:cNvCxnSpPr>
            <a:cxnSpLocks/>
            <a:stCxn id="72" idx="2"/>
            <a:endCxn id="16" idx="0"/>
          </p:cNvCxnSpPr>
          <p:nvPr/>
        </p:nvCxnSpPr>
        <p:spPr>
          <a:xfrm rot="16200000" flipH="1">
            <a:off x="4811982" y="6552313"/>
            <a:ext cx="268080" cy="76091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0" y="3491880"/>
            <a:ext cx="5326480" cy="369332"/>
          </a:xfrm>
          <a:prstGeom prst="rect">
            <a:avLst/>
          </a:prstGeom>
          <a:noFill/>
        </p:spPr>
        <p:txBody>
          <a:bodyPr wrap="square" rtlCol="0">
            <a:spAutoFit/>
          </a:bodyPr>
          <a:lstStyle/>
          <a:p>
            <a:r>
              <a:rPr kumimoji="1" lang="ja-JP" altLang="en-US"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課題に応じて専門家をコーディネート！</a:t>
            </a:r>
          </a:p>
        </p:txBody>
      </p:sp>
      <p:sp>
        <p:nvSpPr>
          <p:cNvPr id="107" name="正方形/長方形 106"/>
          <p:cNvSpPr/>
          <p:nvPr/>
        </p:nvSpPr>
        <p:spPr>
          <a:xfrm>
            <a:off x="4233688" y="3635896"/>
            <a:ext cx="2624312" cy="4571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50" name="Picture 2" descr="C:\Users\yayoikojima\Desktop\sozai\AC\8ba90fc877c4cbf5671e7e72ecedf760_m.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16632" y="1259632"/>
            <a:ext cx="2990235" cy="1993490"/>
          </a:xfrm>
          <a:prstGeom prst="rect">
            <a:avLst/>
          </a:prstGeom>
          <a:noFill/>
          <a:extLst>
            <a:ext uri="{909E8E84-426E-40DD-AFC4-6F175D3DCCD1}">
              <a14:hiddenFill xmlns:a14="http://schemas.microsoft.com/office/drawing/2010/main">
                <a:solidFill>
                  <a:srgbClr val="FFFFFF"/>
                </a:solidFill>
              </a14:hiddenFill>
            </a:ext>
          </a:extLst>
        </p:spPr>
      </p:pic>
      <p:sp>
        <p:nvSpPr>
          <p:cNvPr id="31" name="正方形/長方形 30">
            <a:extLst>
              <a:ext uri="{FF2B5EF4-FFF2-40B4-BE49-F238E27FC236}">
                <a16:creationId xmlns:a16="http://schemas.microsoft.com/office/drawing/2014/main" xmlns="" id="{05815B68-5D80-4F3E-9DDC-187BC30F5336}"/>
              </a:ext>
            </a:extLst>
          </p:cNvPr>
          <p:cNvSpPr/>
          <p:nvPr/>
        </p:nvSpPr>
        <p:spPr>
          <a:xfrm>
            <a:off x="1751763" y="4993298"/>
            <a:ext cx="838800" cy="7920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セミナー</a:t>
            </a:r>
            <a:endParaRPr kumimoji="1"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endParaRPr>
          </a:p>
          <a:p>
            <a:pPr algn="ctr"/>
            <a:r>
              <a:rPr lang="ja-JP" altLang="en-US"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第</a:t>
            </a:r>
            <a:r>
              <a:rPr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1</a:t>
            </a:r>
            <a:r>
              <a:rPr lang="ja-JP" altLang="en-US"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回</a:t>
            </a:r>
            <a:endParaRPr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endParaRPr>
          </a:p>
          <a:p>
            <a:pPr algn="ctr"/>
            <a:r>
              <a:rPr lang="ja-JP" altLang="en-US" sz="1200" dirty="0">
                <a:solidFill>
                  <a:schemeClr val="tx1"/>
                </a:solidFill>
                <a:latin typeface="Arial" panose="020B0604020202020204" pitchFamily="34" charset="0"/>
                <a:ea typeface="HGｺﾞｼｯｸE" panose="020B0909000000000000" pitchFamily="49" charset="-128"/>
                <a:cs typeface="Arial" panose="020B0604020202020204" pitchFamily="34" charset="0"/>
              </a:rPr>
              <a:t>受講</a:t>
            </a:r>
            <a:endParaRPr kumimoji="1" lang="en-US" altLang="ja-JP" sz="1200" dirty="0">
              <a:solidFill>
                <a:schemeClr val="tx1"/>
              </a:solidFill>
              <a:latin typeface="Arial" panose="020B0604020202020204" pitchFamily="34" charset="0"/>
              <a:ea typeface="HGｺﾞｼｯｸE" panose="020B0909000000000000" pitchFamily="49" charset="-128"/>
              <a:cs typeface="Arial" panose="020B0604020202020204" pitchFamily="34" charset="0"/>
            </a:endParaRPr>
          </a:p>
        </p:txBody>
      </p:sp>
      <p:cxnSp>
        <p:nvCxnSpPr>
          <p:cNvPr id="37" name="カギ線コネクタ 23">
            <a:extLst>
              <a:ext uri="{FF2B5EF4-FFF2-40B4-BE49-F238E27FC236}">
                <a16:creationId xmlns:a16="http://schemas.microsoft.com/office/drawing/2014/main" xmlns="" id="{1FA43DF6-0A93-43FF-A36B-7D49314BA50E}"/>
              </a:ext>
            </a:extLst>
          </p:cNvPr>
          <p:cNvCxnSpPr>
            <a:cxnSpLocks/>
            <a:stCxn id="74" idx="2"/>
            <a:endCxn id="16" idx="0"/>
          </p:cNvCxnSpPr>
          <p:nvPr/>
        </p:nvCxnSpPr>
        <p:spPr>
          <a:xfrm rot="5400000">
            <a:off x="5193909" y="6931302"/>
            <a:ext cx="268080" cy="29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カギ線コネクタ 23">
            <a:extLst>
              <a:ext uri="{FF2B5EF4-FFF2-40B4-BE49-F238E27FC236}">
                <a16:creationId xmlns:a16="http://schemas.microsoft.com/office/drawing/2014/main" xmlns="" id="{F4FF7008-CFF7-4AB1-89CD-C322E320F6E5}"/>
              </a:ext>
            </a:extLst>
          </p:cNvPr>
          <p:cNvCxnSpPr>
            <a:cxnSpLocks/>
            <a:stCxn id="58" idx="2"/>
            <a:endCxn id="16" idx="0"/>
          </p:cNvCxnSpPr>
          <p:nvPr/>
        </p:nvCxnSpPr>
        <p:spPr>
          <a:xfrm rot="5400000">
            <a:off x="5665858" y="6459353"/>
            <a:ext cx="268080" cy="94683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4363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3"/>
          <p:cNvPicPr>
            <a:picLocks noChangeAspect="1" noChangeArrowheads="1"/>
          </p:cNvPicPr>
          <p:nvPr/>
        </p:nvPicPr>
        <p:blipFill>
          <a:blip r:embed="rId2">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val="0"/>
              </a:ext>
            </a:extLst>
          </a:blip>
          <a:srcRect/>
          <a:stretch>
            <a:fillRect/>
          </a:stretch>
        </p:blipFill>
        <p:spPr bwMode="auto">
          <a:xfrm>
            <a:off x="4195600" y="7021835"/>
            <a:ext cx="1798637"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 name="Picture 3"/>
          <p:cNvPicPr>
            <a:picLocks noChangeAspect="1" noChangeArrowheads="1"/>
          </p:cNvPicPr>
          <p:nvPr/>
        </p:nvPicPr>
        <p:blipFill>
          <a:blip r:embed="rId2">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val="0"/>
              </a:ext>
            </a:extLst>
          </a:blip>
          <a:srcRect/>
          <a:stretch>
            <a:fillRect/>
          </a:stretch>
        </p:blipFill>
        <p:spPr bwMode="auto">
          <a:xfrm>
            <a:off x="837493" y="7021835"/>
            <a:ext cx="1798637"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 name="Picture 3"/>
          <p:cNvPicPr>
            <a:picLocks noChangeAspect="1" noChangeArrowheads="1"/>
          </p:cNvPicPr>
          <p:nvPr/>
        </p:nvPicPr>
        <p:blipFill>
          <a:blip r:embed="rId2">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val="0"/>
              </a:ext>
            </a:extLst>
          </a:blip>
          <a:srcRect/>
          <a:stretch>
            <a:fillRect/>
          </a:stretch>
        </p:blipFill>
        <p:spPr bwMode="auto">
          <a:xfrm>
            <a:off x="3400469" y="4839479"/>
            <a:ext cx="1798637"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 name="Picture 3"/>
          <p:cNvPicPr>
            <a:picLocks noChangeAspect="1" noChangeArrowheads="1"/>
          </p:cNvPicPr>
          <p:nvPr/>
        </p:nvPicPr>
        <p:blipFill>
          <a:blip r:embed="rId2">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val="0"/>
              </a:ext>
            </a:extLst>
          </a:blip>
          <a:srcRect/>
          <a:stretch>
            <a:fillRect/>
          </a:stretch>
        </p:blipFill>
        <p:spPr bwMode="auto">
          <a:xfrm>
            <a:off x="486072" y="4828252"/>
            <a:ext cx="1798637"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図 4"/>
          <p:cNvPicPr>
            <a:picLocks noChangeAspect="1"/>
          </p:cNvPicPr>
          <p:nvPr/>
        </p:nvPicPr>
        <p:blipFill rotWithShape="1">
          <a:blip r:embed="rId4">
            <a:extLst>
              <a:ext uri="{28A0092B-C50C-407E-A947-70E740481C1C}">
                <a14:useLocalDpi xmlns:a14="http://schemas.microsoft.com/office/drawing/2010/main" val="0"/>
              </a:ext>
            </a:extLst>
          </a:blip>
          <a:srcRect l="16069"/>
          <a:stretch/>
        </p:blipFill>
        <p:spPr>
          <a:xfrm>
            <a:off x="1412776" y="493093"/>
            <a:ext cx="795667" cy="1078759"/>
          </a:xfrm>
          <a:prstGeom prst="rect">
            <a:avLst/>
          </a:prstGeom>
        </p:spPr>
      </p:pic>
      <p:sp>
        <p:nvSpPr>
          <p:cNvPr id="8" name="正方形/長方形 7"/>
          <p:cNvSpPr/>
          <p:nvPr/>
        </p:nvSpPr>
        <p:spPr>
          <a:xfrm>
            <a:off x="0" y="-36512"/>
            <a:ext cx="6858000" cy="396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福祉コンサルタント紹介</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0" y="3743952"/>
            <a:ext cx="6858000" cy="396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専門家</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紹介</a:t>
            </a:r>
          </a:p>
        </p:txBody>
      </p:sp>
      <p:sp>
        <p:nvSpPr>
          <p:cNvPr id="14" name="正方形/長方形 13"/>
          <p:cNvSpPr/>
          <p:nvPr/>
        </p:nvSpPr>
        <p:spPr>
          <a:xfrm>
            <a:off x="0" y="4228510"/>
            <a:ext cx="6957392" cy="415498"/>
          </a:xfrm>
          <a:prstGeom prst="rect">
            <a:avLst/>
          </a:prstGeom>
        </p:spPr>
        <p:txBody>
          <a:bodyPr wrap="square">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下記にご紹介する専門家は、障害福祉事業所をサポートした豊富な経験があり、支援先の障害福祉事業所からも高い評価を得ている方々です。</a:t>
            </a:r>
          </a:p>
        </p:txBody>
      </p:sp>
      <p:sp>
        <p:nvSpPr>
          <p:cNvPr id="6" name="テキスト ボックス 5"/>
          <p:cNvSpPr txBox="1"/>
          <p:nvPr/>
        </p:nvSpPr>
        <p:spPr>
          <a:xfrm>
            <a:off x="-27384" y="494454"/>
            <a:ext cx="1412775" cy="369332"/>
          </a:xfrm>
          <a:prstGeom prst="rect">
            <a:avLst/>
          </a:prstGeom>
          <a:noFill/>
        </p:spPr>
        <p:txBody>
          <a:bodyPr wrap="square" rtlCol="0">
            <a:spAutoFit/>
          </a:bodyPr>
          <a:lstStyle/>
          <a:p>
            <a:r>
              <a:rPr kumimoji="1" lang="ja-JP" altLang="en-US"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関原　深</a:t>
            </a:r>
            <a:endParaRPr kumimoji="1" lang="en-US" altLang="ja-JP"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7384" y="853133"/>
            <a:ext cx="1443024" cy="415498"/>
          </a:xfrm>
          <a:prstGeom prst="rect">
            <a:avLst/>
          </a:prstGeom>
        </p:spPr>
        <p:txBody>
          <a:bodyPr wrap="none">
            <a:spAutoFit/>
          </a:bodyPr>
          <a:lstStyle/>
          <a:p>
            <a:r>
              <a:rPr lang="ja-JP" altLang="en-US"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株式会社インサイト </a:t>
            </a:r>
            <a:endParaRPr lang="en-US" altLang="ja-JP"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代表取締役</a:t>
            </a:r>
          </a:p>
        </p:txBody>
      </p:sp>
      <p:pic>
        <p:nvPicPr>
          <p:cNvPr id="31" name="図 30"/>
          <p:cNvPicPr>
            <a:picLocks noChangeAspect="1"/>
          </p:cNvPicPr>
          <p:nvPr/>
        </p:nvPicPr>
        <p:blipFill rotWithShape="1">
          <a:blip r:embed="rId5" cstate="email">
            <a:extLst>
              <a:ext uri="{BEBA8EAE-BF5A-486C-A8C5-ECC9F3942E4B}">
                <a14:imgProps xmlns:a14="http://schemas.microsoft.com/office/drawing/2010/main">
                  <a14:imgLayer r:embed="rId6">
                    <a14:imgEffect>
                      <a14:brightnessContrast contrast="-40000"/>
                    </a14:imgEffect>
                  </a14:imgLayer>
                </a14:imgProps>
              </a:ext>
              <a:ext uri="{28A0092B-C50C-407E-A947-70E740481C1C}">
                <a14:useLocalDpi xmlns:a14="http://schemas.microsoft.com/office/drawing/2010/main"/>
              </a:ext>
            </a:extLst>
          </a:blip>
          <a:srcRect/>
          <a:stretch/>
        </p:blipFill>
        <p:spPr>
          <a:xfrm>
            <a:off x="5922229" y="494454"/>
            <a:ext cx="819139" cy="1079713"/>
          </a:xfrm>
          <a:prstGeom prst="rect">
            <a:avLst/>
          </a:prstGeom>
        </p:spPr>
      </p:pic>
      <p:sp>
        <p:nvSpPr>
          <p:cNvPr id="34" name="テキスト ボックス 33"/>
          <p:cNvSpPr txBox="1"/>
          <p:nvPr/>
        </p:nvSpPr>
        <p:spPr>
          <a:xfrm>
            <a:off x="2257822" y="494454"/>
            <a:ext cx="1412775" cy="369332"/>
          </a:xfrm>
          <a:prstGeom prst="rect">
            <a:avLst/>
          </a:prstGeom>
          <a:noFill/>
        </p:spPr>
        <p:txBody>
          <a:bodyPr wrap="square" rtlCol="0">
            <a:spAutoFit/>
          </a:bodyPr>
          <a:lstStyle/>
          <a:p>
            <a:r>
              <a:rPr lang="ja-JP" altLang="en-US"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北野 喬士</a:t>
            </a:r>
            <a:endParaRPr kumimoji="1" lang="en-US" altLang="ja-JP"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4509454" y="494454"/>
            <a:ext cx="1412775" cy="369332"/>
          </a:xfrm>
          <a:prstGeom prst="rect">
            <a:avLst/>
          </a:prstGeom>
          <a:noFill/>
        </p:spPr>
        <p:txBody>
          <a:bodyPr wrap="square" rtlCol="0">
            <a:spAutoFit/>
          </a:bodyPr>
          <a:lstStyle/>
          <a:p>
            <a:r>
              <a:rPr lang="ja-JP" altLang="en-US"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高玉 要</a:t>
            </a:r>
            <a:endParaRPr kumimoji="1" lang="en-US" altLang="ja-JP"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26419" y="1573213"/>
            <a:ext cx="2375299" cy="1938992"/>
          </a:xfrm>
          <a:prstGeom prst="rect">
            <a:avLst/>
          </a:prstGeom>
        </p:spPr>
        <p:txBody>
          <a:bodyPr wrap="square">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＜専門＞</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経営、事業計画、マーケティング</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前職の</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株</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三和総合研究所では 、多様な業界・業態の東証一部上場企業から中堅・中小、国内外のベンチャー企業まで幅広くサポート。</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年間で</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案件以上のプロジェクトを実施。創業後は、障害者の「はたらく」を中心に、障害福祉施設・障害者雇用向けのコンサルティングや厚生労働省、財団等の障害者に係る研究支援等を実施。</a:t>
            </a:r>
          </a:p>
        </p:txBody>
      </p:sp>
      <p:sp>
        <p:nvSpPr>
          <p:cNvPr id="38" name="正方形/長方形 37"/>
          <p:cNvSpPr/>
          <p:nvPr/>
        </p:nvSpPr>
        <p:spPr>
          <a:xfrm>
            <a:off x="2257822" y="853133"/>
            <a:ext cx="1531188" cy="738664"/>
          </a:xfrm>
          <a:prstGeom prst="rect">
            <a:avLst/>
          </a:prstGeom>
        </p:spPr>
        <p:txBody>
          <a:bodyPr wrap="none">
            <a:spAutoFit/>
          </a:bodyPr>
          <a:lstStyle/>
          <a:p>
            <a:r>
              <a:rPr lang="ja-JP" altLang="en-US"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株式会社インサイト　</a:t>
            </a:r>
            <a:endParaRPr lang="en-US" altLang="ja-JP"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客員研究員</a:t>
            </a:r>
            <a:endParaRPr lang="en-US" altLang="ja-JP"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法人</a:t>
            </a:r>
            <a:r>
              <a:rPr lang="en-US" altLang="ja-JP" sz="1050" dirty="0" err="1">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ReLive</a:t>
            </a:r>
            <a:r>
              <a:rPr lang="ja-JP" altLang="en-US"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副理事長</a:t>
            </a:r>
          </a:p>
        </p:txBody>
      </p:sp>
      <p:sp>
        <p:nvSpPr>
          <p:cNvPr id="39" name="正方形/長方形 38"/>
          <p:cNvSpPr/>
          <p:nvPr/>
        </p:nvSpPr>
        <p:spPr>
          <a:xfrm>
            <a:off x="4509120" y="853133"/>
            <a:ext cx="1396536" cy="738664"/>
          </a:xfrm>
          <a:prstGeom prst="rect">
            <a:avLst/>
          </a:prstGeom>
        </p:spPr>
        <p:txBody>
          <a:bodyPr wrap="none">
            <a:spAutoFit/>
          </a:bodyPr>
          <a:lstStyle/>
          <a:p>
            <a:r>
              <a:rPr lang="ja-JP" altLang="en-US"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株式会社インサイト</a:t>
            </a:r>
            <a:endParaRPr lang="en-US" altLang="ja-JP"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客員研究員</a:t>
            </a:r>
            <a:endParaRPr lang="en-US" altLang="ja-JP"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高玉デザイン事務所</a:t>
            </a:r>
            <a:endParaRPr lang="en-US" altLang="ja-JP"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所長</a:t>
            </a:r>
          </a:p>
        </p:txBody>
      </p:sp>
      <p:sp>
        <p:nvSpPr>
          <p:cNvPr id="40" name="正方形/長方形 39"/>
          <p:cNvSpPr/>
          <p:nvPr/>
        </p:nvSpPr>
        <p:spPr>
          <a:xfrm>
            <a:off x="2257822" y="1573213"/>
            <a:ext cx="2376264" cy="1938992"/>
          </a:xfrm>
          <a:prstGeom prst="rect">
            <a:avLst/>
          </a:prstGeom>
        </p:spPr>
        <p:txBody>
          <a:bodyPr wrap="square">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＜専門＞</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障害者福祉、経営管理、営業戦略</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学生の頃から障害者支援に携わり、障害福祉業界で</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年以上の経験を持つ。（株）と・らいずで代表取締役として、大阪市住之江区を拠点に、移動支援、発達障がい・不登校支援事業を実施。昨春、と・らいずを後身に譲り、現在は</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法人</a:t>
            </a:r>
            <a:r>
              <a:rPr lang="en-US" altLang="ja-JP" sz="1000" dirty="0" err="1">
                <a:latin typeface="メイリオ" panose="020B0604030504040204" pitchFamily="50" charset="-128"/>
                <a:ea typeface="メイリオ" panose="020B0604030504040204" pitchFamily="50" charset="-128"/>
                <a:cs typeface="メイリオ" panose="020B0604030504040204" pitchFamily="50" charset="-128"/>
              </a:rPr>
              <a:t>ReLive</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の副理事長として</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型＋</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型の多機能事業所、および放課後等デイ事業を運営。</a:t>
            </a:r>
          </a:p>
        </p:txBody>
      </p:sp>
      <p:sp>
        <p:nvSpPr>
          <p:cNvPr id="41" name="正方形/長方形 40"/>
          <p:cNvSpPr/>
          <p:nvPr/>
        </p:nvSpPr>
        <p:spPr>
          <a:xfrm>
            <a:off x="4509120" y="1573213"/>
            <a:ext cx="2376264" cy="1938992"/>
          </a:xfrm>
          <a:prstGeom prst="rect">
            <a:avLst/>
          </a:prstGeom>
        </p:spPr>
        <p:txBody>
          <a:bodyPr wrap="square">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＜専門＞</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マーケティング、商品開発、</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活用</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環境報告書・</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CSR</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レポート制作会社にて</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デザイナーを経験後、独立し、</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活用コンサルティングを実施。</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前より、㈱インサイトの客員研究員として、全国で福祉事業所向けの研修・コンサルティングを実施。休日は、アフリカの太鼓「ジェンベ」でダウン症ドラマーとの共演、障がいのある子どもたちとの楽器づくり活動等を実施。</a:t>
            </a:r>
          </a:p>
        </p:txBody>
      </p:sp>
      <p:sp>
        <p:nvSpPr>
          <p:cNvPr id="48" name="正方形/長方形 47"/>
          <p:cNvSpPr/>
          <p:nvPr/>
        </p:nvSpPr>
        <p:spPr>
          <a:xfrm>
            <a:off x="44624" y="4653887"/>
            <a:ext cx="2664295" cy="1846659"/>
          </a:xfrm>
          <a:prstGeom prst="rect">
            <a:avLst/>
          </a:prstGeom>
        </p:spPr>
        <p:txBody>
          <a:bodyPr wrap="square">
            <a:spAutoFit/>
          </a:bodyPr>
          <a:lstStyle/>
          <a:p>
            <a:pPr algn="ctr"/>
            <a:r>
              <a:rPr lang="ja-JP" altLang="en-US" sz="14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守部 吾妻 氏</a:t>
            </a:r>
            <a:endParaRPr lang="en-US" altLang="ja-JP" sz="14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特活）</a:t>
            </a:r>
            <a:r>
              <a:rPr lang="en-US" altLang="ja-JP" sz="12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essence </a:t>
            </a:r>
            <a:r>
              <a:rPr lang="ja-JP" altLang="en-US" sz="12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副理事長</a:t>
            </a:r>
            <a:endParaRPr lang="en-US" altLang="ja-JP" sz="12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4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t>飲食業界における障害者との交流を行う</a:t>
            </a:r>
            <a:r>
              <a:rPr lang="en-US" altLang="ja-JP" sz="1050" dirty="0"/>
              <a:t>NPO</a:t>
            </a:r>
            <a:r>
              <a:rPr lang="ja-JP" altLang="en-US" sz="1050" dirty="0"/>
              <a:t>法人エッセンスを立上げ。障害のあるなしに関係なく参加できる「お菓子教室」や「料理教室」等を企画運営。また、飲食店や福祉事業所のコンサルティングも実施。特に、パン・スイーツにおいては、味やパッケージ等に関し、その徹底した消費者目線が多くのシェフ・パティシエから信頼を得ている。</a:t>
            </a:r>
          </a:p>
        </p:txBody>
      </p:sp>
      <p:sp>
        <p:nvSpPr>
          <p:cNvPr id="50" name="正方形/長方形 49"/>
          <p:cNvSpPr/>
          <p:nvPr/>
        </p:nvSpPr>
        <p:spPr>
          <a:xfrm>
            <a:off x="2852936" y="4653887"/>
            <a:ext cx="2857093" cy="1523494"/>
          </a:xfrm>
          <a:prstGeom prst="rect">
            <a:avLst/>
          </a:prstGeom>
        </p:spPr>
        <p:txBody>
          <a:bodyPr wrap="square">
            <a:spAutoFit/>
          </a:bodyPr>
          <a:lstStyle/>
          <a:p>
            <a:pPr algn="ctr"/>
            <a:r>
              <a:rPr lang="ja-JP" altLang="en-US" sz="14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浜野 敏郎 氏</a:t>
            </a:r>
            <a:endParaRPr lang="en-US" altLang="ja-JP" sz="14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株</a:t>
            </a:r>
            <a:r>
              <a:rPr lang="en-US" altLang="ja-JP" sz="12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プレジャー・サポート　販路開拓員</a:t>
            </a:r>
            <a:endParaRPr lang="en-US" altLang="ja-JP" sz="12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4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t>障害福祉事業所の商品販売、並びに販路開拓支援を実施。営業経験豊富で、製鋼・薬品・</a:t>
            </a:r>
            <a:r>
              <a:rPr lang="en-US" altLang="ja-JP" sz="1050" dirty="0"/>
              <a:t>CVS</a:t>
            </a:r>
            <a:r>
              <a:rPr lang="ja-JP" altLang="en-US" sz="1050" dirty="0"/>
              <a:t>・スーパー・化粧品・住宅・</a:t>
            </a:r>
            <a:r>
              <a:rPr lang="en-US" altLang="ja-JP" sz="1050" dirty="0"/>
              <a:t>PET</a:t>
            </a:r>
            <a:r>
              <a:rPr lang="ja-JP" altLang="en-US" sz="1050" dirty="0"/>
              <a:t>フィルム等、</a:t>
            </a:r>
            <a:r>
              <a:rPr lang="en-US" altLang="ja-JP" sz="1050" dirty="0"/>
              <a:t>11</a:t>
            </a:r>
            <a:r>
              <a:rPr lang="ja-JP" altLang="en-US" sz="1050" dirty="0"/>
              <a:t>社で営業を担当。化学や製造現場の知識・経験をベースとした企画と、取引先も含めた販路に繋げられる具体的な紹介・調整力に定評あり。</a:t>
            </a:r>
          </a:p>
        </p:txBody>
      </p:sp>
      <p:sp>
        <p:nvSpPr>
          <p:cNvPr id="51" name="正方形/長方形 50"/>
          <p:cNvSpPr/>
          <p:nvPr/>
        </p:nvSpPr>
        <p:spPr>
          <a:xfrm>
            <a:off x="44624" y="7117760"/>
            <a:ext cx="3384376" cy="1523494"/>
          </a:xfrm>
          <a:prstGeom prst="rect">
            <a:avLst/>
          </a:prstGeom>
        </p:spPr>
        <p:txBody>
          <a:bodyPr wrap="square">
            <a:spAutoFit/>
          </a:bodyPr>
          <a:lstStyle/>
          <a:p>
            <a:pPr algn="ctr"/>
            <a:r>
              <a:rPr lang="ja-JP" altLang="en-US" sz="14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柊 伸江 氏</a:t>
            </a:r>
            <a:endParaRPr lang="en-US" altLang="ja-JP" sz="14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株）ダブディビ・デザイン　代表取締役</a:t>
            </a:r>
            <a:endParaRPr lang="en-US" altLang="ja-JP" sz="12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4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t>Ｗは</a:t>
            </a:r>
            <a:r>
              <a:rPr lang="en-US" altLang="ja-JP" sz="1050" dirty="0"/>
              <a:t>Welfare</a:t>
            </a:r>
            <a:r>
              <a:rPr lang="ja-JP" altLang="en-US" sz="1050" dirty="0"/>
              <a:t>（福祉）、Ｄは</a:t>
            </a:r>
            <a:r>
              <a:rPr lang="en-US" altLang="ja-JP" sz="1050" dirty="0"/>
              <a:t>Design</a:t>
            </a:r>
            <a:r>
              <a:rPr lang="ja-JP" altLang="en-US" sz="1050" dirty="0"/>
              <a:t>（デザイン）、Ｂは</a:t>
            </a:r>
            <a:r>
              <a:rPr lang="en-US" altLang="ja-JP" sz="1050" dirty="0"/>
              <a:t>Business</a:t>
            </a:r>
            <a:r>
              <a:rPr lang="ja-JP" altLang="en-US" sz="1050" dirty="0"/>
              <a:t>（ビジネス）。代表は元大手アパレルメーカー出身。障害者の書いたデザインを服や雑貨にした自主ブランド「</a:t>
            </a:r>
            <a:r>
              <a:rPr lang="ja-JP" altLang="en-US" sz="1050" dirty="0" err="1"/>
              <a:t>みっくす</a:t>
            </a:r>
            <a:r>
              <a:rPr lang="ja-JP" altLang="en-US" sz="1050" dirty="0"/>
              <a:t>さいだー」「アル」を展開。フェリシモの「</a:t>
            </a:r>
            <a:r>
              <a:rPr lang="en-US" altLang="ja-JP" sz="1050" dirty="0" err="1"/>
              <a:t>ecolor</a:t>
            </a:r>
            <a:r>
              <a:rPr lang="ja-JP" altLang="en-US" sz="1050" dirty="0"/>
              <a:t>」「</a:t>
            </a:r>
            <a:r>
              <a:rPr lang="en-US" altLang="ja-JP" sz="1050" dirty="0" err="1"/>
              <a:t>Rebornth</a:t>
            </a:r>
            <a:r>
              <a:rPr lang="en-US" altLang="ja-JP" sz="1050" dirty="0"/>
              <a:t> </a:t>
            </a:r>
            <a:r>
              <a:rPr lang="en-US" altLang="ja-JP" sz="1050" dirty="0" err="1"/>
              <a:t>Dreambox</a:t>
            </a:r>
            <a:r>
              <a:rPr lang="en-US" altLang="ja-JP" sz="1050" dirty="0"/>
              <a:t> Project</a:t>
            </a:r>
            <a:r>
              <a:rPr lang="ja-JP" altLang="en-US" sz="1050" dirty="0"/>
              <a:t>」に参画。京都聖母女学院短大非常勤講師等多くの講師を歴任。</a:t>
            </a:r>
          </a:p>
        </p:txBody>
      </p:sp>
      <p:sp>
        <p:nvSpPr>
          <p:cNvPr id="52" name="正方形/長方形 51"/>
          <p:cNvSpPr/>
          <p:nvPr/>
        </p:nvSpPr>
        <p:spPr>
          <a:xfrm>
            <a:off x="3478696" y="7118473"/>
            <a:ext cx="3392996" cy="1685077"/>
          </a:xfrm>
          <a:prstGeom prst="rect">
            <a:avLst/>
          </a:prstGeom>
        </p:spPr>
        <p:txBody>
          <a:bodyPr wrap="square">
            <a:spAutoFit/>
          </a:bodyPr>
          <a:lstStyle/>
          <a:p>
            <a:pPr algn="ctr"/>
            <a:r>
              <a:rPr lang="ja-JP" altLang="en-US" sz="14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森田 耕平 氏</a:t>
            </a:r>
            <a:endParaRPr lang="en-US" altLang="ja-JP" sz="14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社福）北摂杉の子会 </a:t>
            </a:r>
            <a:r>
              <a:rPr lang="ja-JP" altLang="en-US" sz="11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ジョブサイト</a:t>
            </a:r>
            <a:r>
              <a:rPr lang="ja-JP" altLang="en-US" sz="1100" dirty="0" err="1">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ひむろ</a:t>
            </a:r>
            <a:r>
              <a:rPr lang="ja-JP" altLang="en-US" sz="11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施設長</a:t>
            </a:r>
            <a:endParaRPr lang="en-US" altLang="ja-JP" sz="11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4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t>「地域に生きる」を理念とし、大阪府高槻市を中心に障害福祉事業所を</a:t>
            </a:r>
            <a:r>
              <a:rPr lang="en-US" altLang="ja-JP" sz="1050" dirty="0"/>
              <a:t>16</a:t>
            </a:r>
            <a:r>
              <a:rPr lang="ja-JP" altLang="en-US" sz="1050" dirty="0"/>
              <a:t>拠点運営。自閉症・発達障害に関する実践に長けており、</a:t>
            </a:r>
            <a:r>
              <a:rPr lang="en-US" altLang="ja-JP" sz="1050" dirty="0"/>
              <a:t>TEACCH</a:t>
            </a:r>
            <a:r>
              <a:rPr lang="ja-JP" altLang="en-US" sz="1050" dirty="0"/>
              <a:t>をベースとした構造化支援は全国的に定評あり。強度行動障害や虐待防止の研修講師も務める。現在はジョブサイト</a:t>
            </a:r>
            <a:r>
              <a:rPr lang="ja-JP" altLang="en-US" sz="1050" dirty="0" err="1"/>
              <a:t>ひむろにて</a:t>
            </a:r>
            <a:r>
              <a:rPr lang="ja-JP" altLang="en-US" sz="1050" dirty="0"/>
              <a:t>、生活介護・就労継続</a:t>
            </a:r>
            <a:r>
              <a:rPr lang="en-US" altLang="ja-JP" sz="1050" dirty="0"/>
              <a:t>B</a:t>
            </a:r>
            <a:r>
              <a:rPr lang="ja-JP" altLang="en-US" sz="1050" dirty="0"/>
              <a:t>型の施設長として現場の作り込みを実施。また特命で高工賃型の就労継続支援</a:t>
            </a:r>
            <a:r>
              <a:rPr lang="en-US" altLang="ja-JP" sz="1050" dirty="0"/>
              <a:t>B</a:t>
            </a:r>
            <a:r>
              <a:rPr lang="ja-JP" altLang="en-US" sz="1050" dirty="0"/>
              <a:t>型の新事業所立上を担当。</a:t>
            </a:r>
          </a:p>
        </p:txBody>
      </p:sp>
      <p:pic>
        <p:nvPicPr>
          <p:cNvPr id="1028" name="Picture 4" descr="C:\Users\yayoikojima\Desktop\sozai\business_kaigi.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5526339" y="6218710"/>
            <a:ext cx="1215029" cy="1017586"/>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descr="（株）インサイト　研究員　高玉　要"/>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17983" y="502345"/>
            <a:ext cx="823052" cy="109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 descr="(株)インサイト　客員研究員　(株)と・らいず　代表取締役　北野　喬士"/>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68371" y="491732"/>
            <a:ext cx="82359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正方形/長方形 31">
            <a:extLst>
              <a:ext uri="{FF2B5EF4-FFF2-40B4-BE49-F238E27FC236}">
                <a16:creationId xmlns:a16="http://schemas.microsoft.com/office/drawing/2014/main" xmlns="" id="{53AC6B5D-12E4-49E2-AD66-2AB9B4ED3C8D}"/>
              </a:ext>
            </a:extLst>
          </p:cNvPr>
          <p:cNvSpPr/>
          <p:nvPr/>
        </p:nvSpPr>
        <p:spPr>
          <a:xfrm>
            <a:off x="0" y="8928160"/>
            <a:ext cx="6957392" cy="253916"/>
          </a:xfrm>
          <a:prstGeom prst="rect">
            <a:avLst/>
          </a:prstGeom>
        </p:spPr>
        <p:txBody>
          <a:bodyPr wrap="square">
            <a:spAutoFit/>
          </a:bodyPr>
          <a:lstStyle/>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他、テーマに応じて、適宜専門家を派遣いたします。</a:t>
            </a:r>
          </a:p>
        </p:txBody>
      </p:sp>
    </p:spTree>
    <p:extLst>
      <p:ext uri="{BB962C8B-B14F-4D97-AF65-F5344CB8AC3E}">
        <p14:creationId xmlns:p14="http://schemas.microsoft.com/office/powerpoint/2010/main" val="37511528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TotalTime>
  <Words>645</Words>
  <Application>Microsoft Office PowerPoint</Application>
  <PresentationFormat>画面に合わせる (4:3)</PresentationFormat>
  <Paragraphs>85</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HGｺﾞｼｯｸE</vt:lpstr>
      <vt:lpstr>ＭＳ Ｐゴシック</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yayoikojima</dc:creator>
  <cp:lastModifiedBy>owner</cp:lastModifiedBy>
  <cp:revision>78</cp:revision>
  <cp:lastPrinted>2017-09-08T05:10:20Z</cp:lastPrinted>
  <dcterms:created xsi:type="dcterms:W3CDTF">2015-06-12T08:45:56Z</dcterms:created>
  <dcterms:modified xsi:type="dcterms:W3CDTF">2017-09-08T05:10:37Z</dcterms:modified>
</cp:coreProperties>
</file>