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sldIdLst>
    <p:sldId id="261" r:id="rId2"/>
    <p:sldId id="257" r:id="rId3"/>
  </p:sldIdLst>
  <p:sldSz cx="6858000" cy="9144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24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61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619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4382C575-1565-4B60-8679-69949F1C55B9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235075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1269"/>
            <a:ext cx="5394644" cy="3887112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22165" cy="49561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77044"/>
            <a:ext cx="2922164" cy="495619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1420692A-9B1B-4B65-906B-0D118FAEE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6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0692A-9B1B-4B65-906B-0D118FAEED0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07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9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8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2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22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6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35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5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6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3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04C5-AE06-4317-9DC1-7027E39493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C34C-B4C3-4111-9058-066351749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73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7472" y="166541"/>
            <a:ext cx="6538950" cy="940071"/>
          </a:xfrm>
        </p:spPr>
        <p:txBody>
          <a:bodyPr>
            <a:prstTxWarp prst="textCanDown">
              <a:avLst/>
            </a:prstTxWarp>
            <a:normAutofit fontScale="90000"/>
          </a:bodyPr>
          <a:lstStyle/>
          <a:p>
            <a:pPr algn="ctr"/>
            <a:r>
              <a:rPr lang="ja-JP" altLang="en-US" sz="20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２０１</a:t>
            </a:r>
            <a:r>
              <a:rPr lang="ja-JP" altLang="en-US" sz="2000" b="1" dirty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９</a:t>
            </a:r>
            <a:r>
              <a:rPr kumimoji="1" lang="ja-JP" altLang="en-US" sz="20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</a:t>
            </a:r>
            <a:r>
              <a:rPr kumimoji="1" lang="en-US" altLang="ja-JP" sz="20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kumimoji="1" lang="en-US" altLang="ja-JP" sz="20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「三重のおもてなし経営企業選」</a:t>
            </a:r>
            <a:r>
              <a:rPr lang="en-US" altLang="ja-JP" sz="36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36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700" b="1" dirty="0" smtClean="0">
                <a:ln w="12700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募集のお知らせ</a:t>
            </a:r>
            <a:endParaRPr kumimoji="1" lang="ja-JP" altLang="en-US" sz="6000" b="1" dirty="0">
              <a:ln w="12700" cmpd="sng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5781" y="1860848"/>
            <a:ext cx="6863781" cy="3416811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en-US" sz="5600" dirty="0" smtClean="0"/>
              <a:t>　　　　　　</a:t>
            </a:r>
            <a:r>
              <a:rPr lang="ja-JP" altLang="en-US" sz="5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三重</a:t>
            </a:r>
            <a:r>
              <a:rPr lang="ja-JP" altLang="en-US" sz="5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県内に主たる事務所または事業所を有する中小企業・小規模</a:t>
            </a:r>
            <a:r>
              <a:rPr lang="ja-JP" altLang="en-US" sz="5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企業</a:t>
            </a:r>
            <a:endParaRPr lang="en-US" altLang="ja-JP" sz="56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</a:t>
            </a:r>
            <a:r>
              <a:rPr lang="ja-JP" altLang="en-US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（ＮＰＯ</a:t>
            </a:r>
            <a:r>
              <a:rPr lang="ja-JP" altLang="en-US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、各種団体等含む）</a:t>
            </a:r>
            <a:r>
              <a:rPr lang="en-US" altLang="ja-JP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全業種対象。自薦・他薦は問いません。　　</a:t>
            </a:r>
            <a:endParaRPr lang="en-US" altLang="ja-JP" sz="4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</a:t>
            </a: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●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まずは、このチラシの裏面「エントリーシート」をメール、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ＦＡＸ等にて</a:t>
            </a:r>
            <a:endParaRPr lang="en-US" altLang="ja-JP" sz="4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お送り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ください。    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</a:t>
            </a:r>
            <a:endParaRPr lang="en-US" altLang="ja-JP" sz="4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</a:t>
            </a:r>
            <a:r>
              <a:rPr lang="en-US" altLang="ja-JP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折り返し、応募書類記載例等の資料をお送りします</a:t>
            </a:r>
            <a:r>
              <a:rPr lang="ja-JP" altLang="en-US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sz="4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●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その後、以下の書類をご提出ください。</a:t>
            </a:r>
          </a:p>
          <a:p>
            <a:pPr marL="0" indent="0">
              <a:buNone/>
            </a:pP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① </a:t>
            </a:r>
            <a:r>
              <a:rPr lang="ja-JP" altLang="en-US" sz="4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応募用紙および添付書類 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（３期分の決算書類、補足資料等）各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１部</a:t>
            </a:r>
          </a:p>
          <a:p>
            <a:pPr marL="0" indent="0">
              <a:buNone/>
            </a:pP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　　   　　　 </a:t>
            </a: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ただし、添付書類が冊子やカラー資料等の場合は</a:t>
            </a:r>
            <a:r>
              <a:rPr lang="en-US" altLang="ja-JP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部</a:t>
            </a:r>
            <a:endParaRPr lang="en-US" altLang="ja-JP" sz="5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 </a:t>
            </a:r>
            <a:r>
              <a:rPr lang="ja-JP" altLang="en-US" sz="4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会社案内 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（パンフレット等、企業概要がわかるもの）１０部</a:t>
            </a: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●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応募書類の提出方法及び提出期限</a:t>
            </a:r>
          </a:p>
          <a:p>
            <a:pPr marL="0" indent="0">
              <a:buNone/>
            </a:pP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　　 　　　　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郵送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またはご持参により、６月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１４日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（金）１７時までにご提出ください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4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●</a:t>
            </a:r>
            <a:r>
              <a:rPr lang="ja-JP" altLang="en-US" sz="4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各社における「社員・地域・顧客」への取組および経営状況</a:t>
            </a:r>
          </a:p>
          <a:p>
            <a:pPr marL="0" indent="0">
              <a:buNone/>
            </a:pPr>
            <a:r>
              <a:rPr lang="ja-JP" altLang="en-US" sz="5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 </a:t>
            </a:r>
            <a:r>
              <a:rPr lang="ja-JP" altLang="en-US" sz="5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  </a:t>
            </a:r>
            <a:r>
              <a:rPr lang="en-US" altLang="ja-JP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※1</a:t>
            </a:r>
            <a:r>
              <a:rPr lang="ja-JP" altLang="en-US" sz="4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次審査を通過した場合のみ３期分の確定申告書と勘定科目内訳書が必要となります</a:t>
            </a:r>
            <a:r>
              <a:rPr lang="ja-JP" altLang="en-US" sz="4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sz="5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＊</a:t>
            </a:r>
            <a:r>
              <a:rPr lang="ja-JP" altLang="en-US" sz="4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応募要項および応募用紙のダウンロードはＨＰから　→</a:t>
            </a:r>
          </a:p>
          <a:p>
            <a:pPr marL="0" indent="0">
              <a:buNone/>
            </a:pPr>
            <a:endParaRPr lang="ja-JP" altLang="en-US" sz="1200" dirty="0"/>
          </a:p>
          <a:p>
            <a:pPr marL="0" indent="0">
              <a:buNone/>
            </a:pPr>
            <a:endParaRPr kumimoji="1" lang="en-US" altLang="ja-JP" sz="11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997" y="1132222"/>
            <a:ext cx="6388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　　　</a:t>
            </a:r>
            <a:r>
              <a:rPr lang="ja-JP" altLang="en-US" sz="2000" dirty="0"/>
              <a:t>　</a:t>
            </a:r>
            <a:r>
              <a:rPr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２０１９</a:t>
            </a:r>
            <a:r>
              <a:rPr kumimoji="1"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年４月８日（月）</a:t>
            </a:r>
            <a:endParaRPr kumimoji="1" lang="en-US" altLang="ja-JP" sz="2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22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</a:t>
            </a:r>
            <a:r>
              <a:rPr kumimoji="1"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～６月１４日（金）</a:t>
            </a:r>
            <a:endParaRPr kumimoji="1" lang="ja-JP" altLang="en-US" sz="22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9472" y="1241499"/>
            <a:ext cx="1083587" cy="24968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募集期間</a:t>
            </a:r>
            <a:endParaRPr kumimoji="1" lang="ja-JP" altLang="en-US" sz="15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370" y="1872420"/>
            <a:ext cx="1083587" cy="29843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　応募資格</a:t>
            </a:r>
            <a:endParaRPr kumimoji="1" lang="ja-JP" altLang="en-US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/>
          </p:nvPr>
        </p:nvGraphicFramePr>
        <p:xfrm>
          <a:off x="-8811" y="0"/>
          <a:ext cx="11239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3" imgW="1943371" imgH="628571" progId="">
                  <p:embed/>
                </p:oleObj>
              </mc:Choice>
              <mc:Fallback>
                <p:oleObj r:id="rId3" imgW="1943371" imgH="628571" progId="">
                  <p:embed/>
                  <p:pic>
                    <p:nvPicPr>
                      <p:cNvPr id="12" name="オブジェクト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811" y="0"/>
                        <a:ext cx="11239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0" y="2450394"/>
            <a:ext cx="1083587" cy="3114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　応募方法</a:t>
            </a:r>
            <a:endParaRPr kumimoji="1" lang="ja-JP" altLang="en-US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1370" y="3222135"/>
            <a:ext cx="1075651" cy="28803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　審査内容</a:t>
            </a:r>
            <a:endParaRPr kumimoji="1" lang="en-US" altLang="ja-JP" sz="11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412" y="5647013"/>
            <a:ext cx="3426100" cy="110799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(1) 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書面予備審査　　　　　：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6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月中旬～下旬</a:t>
            </a:r>
          </a:p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(2)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１次審査（書面審査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：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月下旬～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7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月中旬</a:t>
            </a:r>
          </a:p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(3)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２次審査（経営者ﾋｱﾘﾝｸﾞ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8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月下旬</a:t>
            </a:r>
          </a:p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(4)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３次審査（現地訪問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：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9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月中旬～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月中旬</a:t>
            </a:r>
          </a:p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(5)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表彰企業決定および公表 ：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10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月下旬～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</a:p>
          <a:p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(6)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表彰式　　　　　　　　 ：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調整中</a:t>
            </a:r>
            <a:endParaRPr lang="ja-JP" altLang="en-US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9531" y="5279950"/>
            <a:ext cx="3427981" cy="23286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選考から表彰までのスケジュール（予定）</a:t>
            </a:r>
            <a:endParaRPr kumimoji="1" lang="ja-JP" altLang="en-US" sz="11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02870" y="5647013"/>
            <a:ext cx="3162887" cy="110799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 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知事表彰並びに記念品の授与</a:t>
            </a:r>
          </a:p>
          <a:p>
            <a:pPr>
              <a:spcAft>
                <a:spcPts val="0"/>
              </a:spcAft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・ＳＮＳ、各種媒体・イベント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事業等を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通じた情報発信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受賞企業紹介パンフレットの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作成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　　　　　　等々</a:t>
            </a:r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582955" y="5284300"/>
            <a:ext cx="3182802" cy="24845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表彰および受賞企業への支援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63358" y="4956510"/>
            <a:ext cx="2237890" cy="2769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三重のおもてなし経営企業選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54989" y="4956510"/>
            <a:ext cx="492443" cy="2769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/>
              <a:t>検索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4863" y="8236156"/>
            <a:ext cx="6621559" cy="615553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　</a:t>
            </a:r>
            <a:r>
              <a:rPr lang="ja-JP" altLang="en-US" sz="1100" dirty="0" smtClean="0"/>
              <a:t>　　　　　　</a:t>
            </a:r>
            <a:endParaRPr lang="en-US" altLang="ja-JP" sz="1100" dirty="0" smtClean="0"/>
          </a:p>
          <a:p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〒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514-8570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津市広明町１３ 番地　 三重県雇用経済部ものづくり・イノベーション課 （県庁８階）</a:t>
            </a:r>
          </a:p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TEL:059-224-2393  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／  </a:t>
            </a: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FAX:059-224-2480  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／ 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E-mail 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monozu@pref.mie.jp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150093" y="8224915"/>
            <a:ext cx="2126779" cy="1607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～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ご応募・お問い合わせ先～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093" y="8806704"/>
            <a:ext cx="6591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本事業は、平成２６年４月に施行された「三重県中小企業・小規模企業振興条例」に基づき、県内の中小企業・小規模企業の主体的努力を促すとともに、その魅力を周知するために実施するものです。（関係条文：第５条、第２２条）</a:t>
            </a:r>
          </a:p>
        </p:txBody>
      </p:sp>
      <p:sp>
        <p:nvSpPr>
          <p:cNvPr id="3072" name="角丸四角形 3071"/>
          <p:cNvSpPr/>
          <p:nvPr/>
        </p:nvSpPr>
        <p:spPr>
          <a:xfrm>
            <a:off x="18581" y="6866151"/>
            <a:ext cx="2327222" cy="1634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～「おもてなし経営」とは～</a:t>
            </a:r>
            <a:endParaRPr kumimoji="1" lang="ja-JP" altLang="en-US" sz="11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34" name="Picture 2" descr="\\SS140316\monozukuri\【市場開拓G】09 おもてなし企業選\シンボルマーク\三重のおもてなし企業選　ロゴ(out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497" y="863035"/>
            <a:ext cx="880260" cy="91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横巻き 7"/>
          <p:cNvSpPr/>
          <p:nvPr/>
        </p:nvSpPr>
        <p:spPr>
          <a:xfrm>
            <a:off x="79532" y="6843003"/>
            <a:ext cx="6661662" cy="1393154"/>
          </a:xfrm>
          <a:prstGeom prst="horizontalScroll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/>
              <a:t>　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①社員</a:t>
            </a:r>
            <a:r>
              <a:rPr lang="ja-JP" altLang="en-US" sz="1000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意欲と能力を最大限に引き出し、②地域・社会との関わりを大切にしながら、③顧客にとって高付加価値で差別化された製品やサービスを提供している」経営のことで、「社員・地域・顧客」という自社に関わる「人」に対して、より良い機会や環境・サービスを提供し、喜んでもらうために様々な取組を実践している経営のことで、この経営に取り組む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ことにより、</a:t>
            </a:r>
            <a:r>
              <a:rPr lang="ja-JP" altLang="en-US" sz="1000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過度の価格競争に陥ることなく、地域において事業の継続的発展が期待できる経営のモデルです。</a:t>
            </a:r>
          </a:p>
          <a:p>
            <a:r>
              <a:rPr lang="ja-JP" altLang="en-US" sz="1000" dirty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県では、こうした経営を実践している中小企業等を「三重のおもてなし経営企業」として表彰しています。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27974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667" y="384345"/>
            <a:ext cx="6172200" cy="100811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「三重のおもてなし経営企業選」</a:t>
            </a:r>
            <a:r>
              <a:rPr kumimoji="1"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kumimoji="1"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エントリーシート</a:t>
            </a:r>
            <a:endParaRPr kumimoji="1" lang="ja-JP" altLang="en-US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12289"/>
              </p:ext>
            </p:extLst>
          </p:nvPr>
        </p:nvGraphicFramePr>
        <p:xfrm>
          <a:off x="113612" y="1273075"/>
          <a:ext cx="6630767" cy="3039437"/>
        </p:xfrm>
        <a:graphic>
          <a:graphicData uri="http://schemas.openxmlformats.org/drawingml/2006/table">
            <a:tbl>
              <a:tblPr/>
              <a:tblGrid>
                <a:gridCol w="88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5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6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2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59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8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75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21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ﾌﾘｶﾞﾅ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49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企業名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1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ﾌﾘｶﾞﾅ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資本金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6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代表者名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9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所在地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〒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9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従業員数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正社員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パート・アルバイト等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1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ﾌﾘｶﾞﾅ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所属</a:t>
                      </a:r>
                      <a:b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お役職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57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ご担当者名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6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ご連絡先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電話：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メール：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13613" y="4348192"/>
            <a:ext cx="6630767" cy="12234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本エントリーシートご提出だけでは応募を受け付けたことになりません。</a:t>
            </a:r>
            <a:endParaRPr kumimoji="1" lang="en-US" altLang="ja-JP" sz="10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別途応募書類のご提出をもって応募受付となります。</a:t>
            </a:r>
            <a:endParaRPr kumimoji="1" lang="en-US" altLang="ja-JP" sz="10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本エントリーシート受領後、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折り返し、応募要項および応募用紙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記載例をお送りいたします。</a:t>
            </a:r>
            <a:endParaRPr lang="en-US" altLang="ja-JP" sz="10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これ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までの受賞企業様の主な取組事例は以下のとおりです。</a:t>
            </a:r>
            <a:endParaRPr lang="en-US" altLang="ja-JP" sz="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（主な取組事例）</a:t>
            </a:r>
            <a:endParaRPr kumimoji="1" lang="en-US" altLang="ja-JP" sz="10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社員研修・勉強会　   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毎朝の朝礼    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資格取得支援    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育休制度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ジョブローテーション　　　　　　　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社員家族を招いた社内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行事   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地域</a:t>
            </a:r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行事への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参加   </a:t>
            </a:r>
            <a:r>
              <a:rPr lang="en-US" altLang="ja-JP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 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★</a:t>
            </a:r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職場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体験   　</a:t>
            </a:r>
            <a:r>
              <a:rPr lang="ja-JP" altLang="en-US" sz="1050" dirty="0" smtClean="0">
                <a:solidFill>
                  <a:srgbClr val="FFC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★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CS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追求委員会など</a:t>
            </a:r>
            <a:endParaRPr lang="en-US" altLang="ja-JP" sz="10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テキスト ボックス 5"/>
          <p:cNvSpPr txBox="1"/>
          <p:nvPr/>
        </p:nvSpPr>
        <p:spPr>
          <a:xfrm>
            <a:off x="120830" y="7587686"/>
            <a:ext cx="4971571" cy="1495409"/>
          </a:xfrm>
          <a:prstGeom prst="rect">
            <a:avLst/>
          </a:prstGeom>
          <a:solidFill>
            <a:schemeClr val="lt1"/>
          </a:solidFill>
          <a:ln w="15875">
            <a:solidFill>
              <a:srgbClr val="92D050"/>
            </a:solidFill>
            <a:prstDash val="sysDot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200" dirty="0" smtClean="0">
                <a:effectLst/>
                <a:latin typeface="Times New Roman"/>
                <a:ea typeface="HG丸ｺﾞｼｯｸM-PRO"/>
              </a:rPr>
              <a:t>　　　　　　　　　　　</a:t>
            </a:r>
            <a:r>
              <a:rPr lang="ja-JP" sz="1200" dirty="0" smtClean="0">
                <a:effectLst/>
                <a:latin typeface="Times New Roman"/>
                <a:ea typeface="HG丸ｺﾞｼｯｸM-PRO"/>
              </a:rPr>
              <a:t>～</a:t>
            </a:r>
            <a:r>
              <a:rPr lang="ja-JP" sz="1200" dirty="0">
                <a:effectLst/>
                <a:latin typeface="Times New Roman"/>
                <a:ea typeface="HG丸ｺﾞｼｯｸM-PRO"/>
              </a:rPr>
              <a:t>受賞企業の声</a:t>
            </a:r>
            <a:r>
              <a:rPr lang="ja-JP" sz="1200" dirty="0" smtClean="0">
                <a:effectLst/>
                <a:latin typeface="Times New Roman"/>
                <a:ea typeface="HG丸ｺﾞｼｯｸM-PRO"/>
              </a:rPr>
              <a:t>～</a:t>
            </a:r>
            <a:endParaRPr lang="en-US" altLang="ja-JP" sz="1200" dirty="0" smtClean="0">
              <a:effectLst/>
              <a:latin typeface="Times New Roman"/>
              <a:ea typeface="HG丸ｺﾞｼｯｸM-PRO"/>
            </a:endParaRPr>
          </a:p>
          <a:p>
            <a:pPr marL="133350" indent="-133350">
              <a:spcAft>
                <a:spcPts val="0"/>
              </a:spcAft>
            </a:pPr>
            <a:r>
              <a:rPr lang="ja-JP" sz="1050" dirty="0" smtClean="0">
                <a:effectLst/>
                <a:latin typeface="Times New Roman"/>
                <a:ea typeface="HG丸ｺﾞｼｯｸM-PRO"/>
              </a:rPr>
              <a:t>☆</a:t>
            </a:r>
            <a:r>
              <a:rPr lang="ja-JP" sz="1050" dirty="0">
                <a:effectLst/>
                <a:latin typeface="Times New Roman"/>
                <a:ea typeface="HG丸ｺﾞｼｯｸM-PRO"/>
              </a:rPr>
              <a:t>社員のより一層のやる気につながり、賞にふさわしい行動</a:t>
            </a:r>
            <a:r>
              <a:rPr lang="ja-JP" sz="1050" dirty="0" smtClean="0">
                <a:effectLst/>
                <a:latin typeface="Times New Roman"/>
                <a:ea typeface="HG丸ｺﾞｼｯｸM-PRO"/>
              </a:rPr>
              <a:t>をしないと</a:t>
            </a:r>
            <a:endParaRPr lang="en-US" altLang="ja-JP" sz="1050" dirty="0" smtClean="0">
              <a:effectLst/>
              <a:latin typeface="Times New Roman"/>
              <a:ea typeface="HG丸ｺﾞｼｯｸM-PRO"/>
            </a:endParaRPr>
          </a:p>
          <a:p>
            <a:pPr marL="133350" indent="-133350">
              <a:spcAft>
                <a:spcPts val="0"/>
              </a:spcAft>
            </a:pPr>
            <a:r>
              <a:rPr lang="ja-JP" altLang="en-US" sz="1050" dirty="0">
                <a:latin typeface="Times New Roman"/>
                <a:ea typeface="HG丸ｺﾞｼｯｸM-PRO"/>
              </a:rPr>
              <a:t>　</a:t>
            </a:r>
            <a:r>
              <a:rPr lang="ja-JP" sz="1050" dirty="0" smtClean="0">
                <a:effectLst/>
                <a:latin typeface="Times New Roman"/>
                <a:ea typeface="HG丸ｺﾞｼｯｸM-PRO"/>
              </a:rPr>
              <a:t>いけない</a:t>
            </a:r>
            <a:r>
              <a:rPr lang="ja-JP" sz="1050" dirty="0">
                <a:effectLst/>
                <a:latin typeface="Times New Roman"/>
                <a:ea typeface="HG丸ｺﾞｼｯｸM-PRO"/>
              </a:rPr>
              <a:t>という緊張感が得られた</a:t>
            </a:r>
            <a:r>
              <a:rPr lang="ja-JP" sz="1050" dirty="0" smtClean="0">
                <a:effectLst/>
                <a:latin typeface="Times New Roman"/>
                <a:ea typeface="HG丸ｺﾞｼｯｸM-PRO"/>
              </a:rPr>
              <a:t>。</a:t>
            </a:r>
            <a:endParaRPr lang="en-US" altLang="ja-JP" sz="1050" dirty="0" smtClean="0">
              <a:effectLst/>
              <a:latin typeface="Times New Roman"/>
              <a:ea typeface="HG丸ｺﾞｼｯｸM-PRO"/>
            </a:endParaRPr>
          </a:p>
          <a:p>
            <a:pPr marL="133350" indent="-133350">
              <a:spcAft>
                <a:spcPts val="0"/>
              </a:spcAft>
            </a:pPr>
            <a:r>
              <a:rPr lang="ja-JP" sz="1050" dirty="0" smtClean="0">
                <a:effectLst/>
                <a:latin typeface="Times New Roman"/>
                <a:ea typeface="HG丸ｺﾞｼｯｸM-PRO"/>
              </a:rPr>
              <a:t>☆</a:t>
            </a:r>
            <a:r>
              <a:rPr lang="ja-JP" sz="1050" dirty="0">
                <a:effectLst/>
                <a:latin typeface="Times New Roman"/>
                <a:ea typeface="HG丸ｺﾞｼｯｸM-PRO"/>
              </a:rPr>
              <a:t>自社が提供するサービスについて、他社との差別化が図れた</a:t>
            </a:r>
            <a:r>
              <a:rPr lang="ja-JP" sz="1050" dirty="0" smtClean="0">
                <a:effectLst/>
                <a:latin typeface="Times New Roman"/>
                <a:ea typeface="HG丸ｺﾞｼｯｸM-PRO"/>
              </a:rPr>
              <a:t>。</a:t>
            </a:r>
            <a:endParaRPr lang="en-US" altLang="ja-JP" sz="1050" dirty="0" smtClean="0">
              <a:effectLst/>
              <a:latin typeface="Times New Roman"/>
              <a:ea typeface="HG丸ｺﾞｼｯｸM-PRO"/>
            </a:endParaRPr>
          </a:p>
          <a:p>
            <a:pPr marL="133350" indent="-133350">
              <a:spcAft>
                <a:spcPts val="0"/>
              </a:spcAft>
            </a:pPr>
            <a:r>
              <a:rPr lang="ja-JP" altLang="en-US" sz="1050" dirty="0" smtClean="0">
                <a:latin typeface="Times New Roman"/>
                <a:ea typeface="HG丸ｺﾞｼｯｸM-PRO"/>
              </a:rPr>
              <a:t>☆これまで行ってきた取組や経営を、第三者の目から評価して欲しかった。</a:t>
            </a:r>
            <a:endParaRPr lang="en-US" altLang="ja-JP" sz="1050" dirty="0" smtClean="0">
              <a:latin typeface="Times New Roman"/>
              <a:ea typeface="HG丸ｺﾞｼｯｸM-PRO"/>
            </a:endParaRPr>
          </a:p>
          <a:p>
            <a:pPr marL="133350" indent="-133350">
              <a:spcAft>
                <a:spcPts val="0"/>
              </a:spcAft>
            </a:pPr>
            <a:r>
              <a:rPr lang="ja-JP" altLang="en-US" sz="1050" dirty="0" smtClean="0">
                <a:effectLst/>
                <a:latin typeface="Times New Roman"/>
                <a:ea typeface="HG丸ｺﾞｼｯｸM-PRO"/>
              </a:rPr>
              <a:t>☆自分たちの仕事や会社に誇りを持つことが出来た。</a:t>
            </a:r>
            <a:endParaRPr lang="en-US" altLang="ja-JP" sz="1050" dirty="0" smtClean="0">
              <a:effectLst/>
              <a:latin typeface="Times New Roman"/>
              <a:ea typeface="HG丸ｺﾞｼｯｸM-PRO"/>
            </a:endParaRPr>
          </a:p>
          <a:p>
            <a:pPr marL="133350" indent="-133350"/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受賞後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に新聞社などから取材を受ける等の反響があった。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33350" indent="-133350"/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☆会社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説明会で求職者から興味をもってもらえる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ツールになっている。</a:t>
            </a:r>
          </a:p>
          <a:p>
            <a:pPr marL="133350" indent="-133350"/>
            <a:endParaRPr lang="ja-JP" sz="1200" dirty="0">
              <a:effectLst/>
              <a:latin typeface="Times New Roman"/>
              <a:ea typeface="ＭＳ 明朝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083" y="45791"/>
            <a:ext cx="67413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三重県ものづくり・イノベーション課あて　ＦＡＸ   </a:t>
            </a:r>
            <a:r>
              <a:rPr kumimoji="1"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059-224-2480</a:t>
            </a:r>
            <a:endParaRPr kumimoji="1"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613" y="5642963"/>
            <a:ext cx="6629342" cy="184665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過去の受賞企業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２６年度：㈱イセオリ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（松阪市）、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エイベックス㈱（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桑名市）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、㈱佐野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テック（菰野町）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、志摩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環境事業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協業組合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（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志摩市）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、㈱みつわ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ポンプ製作所（東員町）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、㈱山口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工務店（伊勢市）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、㈱山下組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（志摩市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２７年度：㈱尾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鍋組（松阪市）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、㈲ギルドデザイン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（亀山市）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、㈱クラユニコーポレーション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（津市）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㈱みなみ</a:t>
            </a:r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製麺（伊勢市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5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平成２８年度：おぼろタオル㈱（津市）、㈱コムデック（伊勢市）、㈱鹿の湯ホテル（菰野町）、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㈱ﾏｽﾔｸﾞﾙｰﾌﾟ本社（伊勢市）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平成２９年度：株式会社ダイレクトカーズ（津市）、トリックス株式会社（津市）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平成３０年度：㈲ウェルフェア三重（伊勢市）、サンユー技研工業㈱（津市）、辻製油㈱（松阪市）、</a:t>
            </a:r>
            <a:endParaRPr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ノザキ製菓㈱（桑名市）、㈱光機械製作所（津市）</a:t>
            </a:r>
            <a:endParaRPr lang="ja-JP" altLang="en-US" sz="9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01208" y="7587687"/>
            <a:ext cx="1368152" cy="1495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確認欄</a:t>
            </a:r>
            <a:endParaRPr kumimoji="1" lang="en-US" altLang="ja-JP" sz="9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endParaRPr lang="en-US" altLang="ja-JP" sz="900" dirty="0"/>
          </a:p>
          <a:p>
            <a:pPr algn="ctr"/>
            <a:endParaRPr kumimoji="1"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endParaRPr kumimoji="1"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endParaRPr kumimoji="1" lang="en-US" altLang="ja-JP" sz="900" dirty="0" smtClean="0"/>
          </a:p>
          <a:p>
            <a:pPr algn="ctr"/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5915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187</Words>
  <Application>Microsoft Office PowerPoint</Application>
  <PresentationFormat>画面に合わせる (4:3)</PresentationFormat>
  <Paragraphs>112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HGSｺﾞｼｯｸM</vt:lpstr>
      <vt:lpstr>HG丸ｺﾞｼｯｸM-PRO</vt:lpstr>
      <vt:lpstr>ＭＳ Ｐゴシック</vt:lpstr>
      <vt:lpstr>ＭＳ 明朝</vt:lpstr>
      <vt:lpstr>游ゴシック</vt:lpstr>
      <vt:lpstr>游ゴシック Light</vt:lpstr>
      <vt:lpstr>Arial</vt:lpstr>
      <vt:lpstr>Times New Roman</vt:lpstr>
      <vt:lpstr>Office テーマ</vt:lpstr>
      <vt:lpstr>２０１９年度 「三重のおもてなし経営企業選」 募集のお知らせ</vt:lpstr>
      <vt:lpstr>「三重のおもてなし経営企業選」 エントリーシート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pc3</cp:lastModifiedBy>
  <cp:revision>125</cp:revision>
  <cp:lastPrinted>2019-02-13T07:16:36Z</cp:lastPrinted>
  <dcterms:created xsi:type="dcterms:W3CDTF">2015-12-22T05:30:36Z</dcterms:created>
  <dcterms:modified xsi:type="dcterms:W3CDTF">2019-02-13T07:16:40Z</dcterms:modified>
</cp:coreProperties>
</file>