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7" r:id="rId3"/>
  </p:sldIdLst>
  <p:sldSz cx="6858000" cy="9906000" type="A4"/>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CC00"/>
    <a:srgbClr val="CC9900"/>
    <a:srgbClr val="FF9933"/>
    <a:srgbClr val="FFB27D"/>
    <a:srgbClr val="FCF9F2"/>
    <a:srgbClr val="FFEFEF"/>
    <a:srgbClr val="FFDDDD"/>
    <a:srgbClr val="FFD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434" autoAdjust="0"/>
  </p:normalViewPr>
  <p:slideViewPr>
    <p:cSldViewPr>
      <p:cViewPr varScale="1">
        <p:scale>
          <a:sx n="52" d="100"/>
          <a:sy n="52" d="100"/>
        </p:scale>
        <p:origin x="2490"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0156" cy="495300"/>
          </a:xfrm>
          <a:prstGeom prst="rect">
            <a:avLst/>
          </a:prstGeom>
        </p:spPr>
        <p:txBody>
          <a:bodyPr vert="horz" lIns="91903" tIns="45950" rIns="91903" bIns="459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3249" y="0"/>
            <a:ext cx="2940156" cy="495300"/>
          </a:xfrm>
          <a:prstGeom prst="rect">
            <a:avLst/>
          </a:prstGeom>
        </p:spPr>
        <p:txBody>
          <a:bodyPr vert="horz" lIns="91903" tIns="45950" rIns="91903" bIns="45950" rtlCol="0"/>
          <a:lstStyle>
            <a:lvl1pPr algn="r">
              <a:defRPr sz="1200"/>
            </a:lvl1pPr>
          </a:lstStyle>
          <a:p>
            <a:fld id="{38D0B531-F2FF-4396-92B0-F9EAA27DB203}" type="datetimeFigureOut">
              <a:rPr kumimoji="1" lang="ja-JP" altLang="en-US" smtClean="0"/>
              <a:t>2020/6/22</a:t>
            </a:fld>
            <a:endParaRPr kumimoji="1" lang="ja-JP" altLang="en-US"/>
          </a:p>
        </p:txBody>
      </p:sp>
      <p:sp>
        <p:nvSpPr>
          <p:cNvPr id="4" name="スライド イメージ プレースホルダー 3"/>
          <p:cNvSpPr>
            <a:spLocks noGrp="1" noRot="1" noChangeAspect="1"/>
          </p:cNvSpPr>
          <p:nvPr>
            <p:ph type="sldImg" idx="2"/>
          </p:nvPr>
        </p:nvSpPr>
        <p:spPr>
          <a:xfrm>
            <a:off x="2106613" y="742950"/>
            <a:ext cx="2571750" cy="3714750"/>
          </a:xfrm>
          <a:prstGeom prst="rect">
            <a:avLst/>
          </a:prstGeom>
          <a:noFill/>
          <a:ln w="12700">
            <a:solidFill>
              <a:prstClr val="black"/>
            </a:solidFill>
          </a:ln>
        </p:spPr>
        <p:txBody>
          <a:bodyPr vert="horz" lIns="91903" tIns="45950" rIns="91903" bIns="45950" rtlCol="0" anchor="ctr"/>
          <a:lstStyle/>
          <a:p>
            <a:endParaRPr lang="ja-JP" altLang="en-US"/>
          </a:p>
        </p:txBody>
      </p:sp>
      <p:sp>
        <p:nvSpPr>
          <p:cNvPr id="5" name="ノート プレースホルダー 4"/>
          <p:cNvSpPr>
            <a:spLocks noGrp="1"/>
          </p:cNvSpPr>
          <p:nvPr>
            <p:ph type="body" sz="quarter" idx="3"/>
          </p:nvPr>
        </p:nvSpPr>
        <p:spPr>
          <a:xfrm>
            <a:off x="678498" y="4705353"/>
            <a:ext cx="5427980" cy="4457700"/>
          </a:xfrm>
          <a:prstGeom prst="rect">
            <a:avLst/>
          </a:prstGeom>
        </p:spPr>
        <p:txBody>
          <a:bodyPr vert="horz" lIns="91903" tIns="45950" rIns="91903" bIns="459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08981"/>
            <a:ext cx="2940156" cy="495300"/>
          </a:xfrm>
          <a:prstGeom prst="rect">
            <a:avLst/>
          </a:prstGeom>
        </p:spPr>
        <p:txBody>
          <a:bodyPr vert="horz" lIns="91903" tIns="45950" rIns="91903" bIns="459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3249" y="9408981"/>
            <a:ext cx="2940156" cy="495300"/>
          </a:xfrm>
          <a:prstGeom prst="rect">
            <a:avLst/>
          </a:prstGeom>
        </p:spPr>
        <p:txBody>
          <a:bodyPr vert="horz" lIns="91903" tIns="45950" rIns="91903" bIns="45950" rtlCol="0" anchor="b"/>
          <a:lstStyle>
            <a:lvl1pPr algn="r">
              <a:defRPr sz="1200"/>
            </a:lvl1pPr>
          </a:lstStyle>
          <a:p>
            <a:fld id="{8DF9E64D-53FB-420E-9BED-0B78CFF2B880}" type="slidenum">
              <a:rPr kumimoji="1" lang="ja-JP" altLang="en-US" smtClean="0"/>
              <a:t>‹#›</a:t>
            </a:fld>
            <a:endParaRPr kumimoji="1" lang="ja-JP" altLang="en-US"/>
          </a:p>
        </p:txBody>
      </p:sp>
    </p:spTree>
    <p:extLst>
      <p:ext uri="{BB962C8B-B14F-4D97-AF65-F5344CB8AC3E}">
        <p14:creationId xmlns:p14="http://schemas.microsoft.com/office/powerpoint/2010/main" val="3605406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90ED720-0104-4369-84BC-D37694168613}" type="datetimeFigureOut">
              <a:rPr kumimoji="1" lang="ja-JP" altLang="en-US" smtClean="0"/>
              <a:t>2020/6/22</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3340" y="78077"/>
            <a:ext cx="6054011" cy="2123369"/>
          </a:xfrm>
        </p:spPr>
        <p:txBody>
          <a:bodyPr>
            <a:normAutofit fontScale="90000"/>
          </a:bodyPr>
          <a:lstStyle/>
          <a:p>
            <a:pPr algn="r"/>
            <a:r>
              <a:rPr kumimoji="1" lang="ja-JP" altLang="en-US" sz="4800" dirty="0" smtClean="0">
                <a:solidFill>
                  <a:srgbClr val="FF0000"/>
                </a:solidFill>
                <a:effectLst>
                  <a:outerShdw blurRad="38100" dist="38100" dir="2700000" algn="tl">
                    <a:srgbClr val="000000">
                      <a:alpha val="43137"/>
                    </a:srgbClr>
                  </a:outerShdw>
                </a:effectLst>
              </a:rPr>
              <a:t>高齢ドライバーの皆さん</a:t>
            </a:r>
            <a:r>
              <a:rPr lang="en-US" altLang="ja-JP" dirty="0">
                <a:solidFill>
                  <a:srgbClr val="FF0000"/>
                </a:solidFill>
                <a:effectLst>
                  <a:outerShdw blurRad="38100" dist="38100" dir="2700000" algn="tl">
                    <a:srgbClr val="000000">
                      <a:alpha val="43137"/>
                    </a:srgbClr>
                  </a:outerShdw>
                </a:effectLst>
              </a:rPr>
              <a:t/>
            </a:r>
            <a:br>
              <a:rPr lang="en-US" altLang="ja-JP" dirty="0">
                <a:solidFill>
                  <a:srgbClr val="FF0000"/>
                </a:solidFill>
                <a:effectLst>
                  <a:outerShdw blurRad="38100" dist="38100" dir="2700000" algn="tl">
                    <a:srgbClr val="000000">
                      <a:alpha val="43137"/>
                    </a:srgbClr>
                  </a:outerShdw>
                </a:effectLst>
              </a:rPr>
            </a:br>
            <a:r>
              <a:rPr lang="ja-JP" altLang="en-US" sz="2800" dirty="0" smtClean="0">
                <a:solidFill>
                  <a:srgbClr val="FF0000"/>
                </a:solidFill>
                <a:effectLst>
                  <a:outerShdw blurRad="38100" dist="38100" dir="2700000" algn="tl">
                    <a:srgbClr val="000000">
                      <a:alpha val="43137"/>
                    </a:srgbClr>
                  </a:outerShdw>
                </a:effectLst>
              </a:rPr>
              <a:t>運転中にヒヤッとした</a:t>
            </a:r>
            <a:r>
              <a:rPr lang="en-US" altLang="ja-JP" sz="2800" dirty="0" smtClean="0">
                <a:solidFill>
                  <a:srgbClr val="FF0000"/>
                </a:solidFill>
                <a:effectLst>
                  <a:outerShdw blurRad="38100" dist="38100" dir="2700000" algn="tl">
                    <a:srgbClr val="000000">
                      <a:alpha val="43137"/>
                    </a:srgbClr>
                  </a:outerShdw>
                </a:effectLst>
              </a:rPr>
              <a:t/>
            </a:r>
            <a:br>
              <a:rPr lang="en-US" altLang="ja-JP" sz="2800" dirty="0" smtClean="0">
                <a:solidFill>
                  <a:srgbClr val="FF0000"/>
                </a:solidFill>
                <a:effectLst>
                  <a:outerShdw blurRad="38100" dist="38100" dir="2700000" algn="tl">
                    <a:srgbClr val="000000">
                      <a:alpha val="43137"/>
                    </a:srgbClr>
                  </a:outerShdw>
                </a:effectLst>
              </a:rPr>
            </a:br>
            <a:r>
              <a:rPr lang="ja-JP" altLang="en-US" sz="2800" dirty="0" smtClean="0">
                <a:solidFill>
                  <a:srgbClr val="FF0000"/>
                </a:solidFill>
                <a:effectLst>
                  <a:outerShdw blurRad="38100" dist="38100" dir="2700000" algn="tl">
                    <a:srgbClr val="000000">
                      <a:alpha val="43137"/>
                    </a:srgbClr>
                  </a:outerShdw>
                </a:effectLst>
              </a:rPr>
              <a:t>　  経験はありませんか</a:t>
            </a:r>
            <a:r>
              <a:rPr lang="en-US" altLang="ja-JP" sz="2800" dirty="0" smtClean="0">
                <a:solidFill>
                  <a:srgbClr val="FF0000"/>
                </a:solidFill>
                <a:effectLst>
                  <a:outerShdw blurRad="38100" dist="38100" dir="2700000" algn="tl">
                    <a:srgbClr val="000000">
                      <a:alpha val="43137"/>
                    </a:srgbClr>
                  </a:outerShdw>
                </a:effectLst>
              </a:rPr>
              <a:t>?</a:t>
            </a:r>
            <a:endParaRPr kumimoji="1" lang="ja-JP" altLang="en-US" sz="2800" dirty="0">
              <a:solidFill>
                <a:srgbClr val="FF0000"/>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260101" y="6393214"/>
            <a:ext cx="5036857" cy="2920732"/>
          </a:xfrm>
        </p:spPr>
        <p:txBody>
          <a:bodyPr>
            <a:normAutofit/>
          </a:bodyPr>
          <a:lstStyle/>
          <a:p>
            <a:pPr algn="l"/>
            <a:r>
              <a:rPr kumimoji="1" lang="ja-JP" altLang="en-US" b="1" dirty="0" smtClean="0">
                <a:solidFill>
                  <a:schemeClr val="tx1"/>
                </a:solidFill>
                <a:latin typeface="メイリオ" panose="020B0604030504040204" pitchFamily="50" charset="-128"/>
                <a:ea typeface="メイリオ" panose="020B0604030504040204" pitchFamily="50" charset="-128"/>
              </a:rPr>
              <a:t>交通事故を</a:t>
            </a:r>
            <a:endParaRPr lang="en-US" altLang="ja-JP" b="1" dirty="0">
              <a:solidFill>
                <a:schemeClr val="tx1"/>
              </a:solidFill>
              <a:latin typeface="メイリオ" panose="020B0604030504040204" pitchFamily="50" charset="-128"/>
              <a:ea typeface="メイリオ" panose="020B0604030504040204" pitchFamily="50" charset="-128"/>
            </a:endParaRPr>
          </a:p>
          <a:p>
            <a:pPr algn="l"/>
            <a:r>
              <a:rPr lang="ja-JP" altLang="en-US" b="1" dirty="0" smtClean="0">
                <a:solidFill>
                  <a:schemeClr val="tx1"/>
                </a:solidFill>
                <a:latin typeface="メイリオ" panose="020B0604030504040204" pitchFamily="50" charset="-128"/>
                <a:ea typeface="メイリオ" panose="020B0604030504040204" pitchFamily="50" charset="-128"/>
              </a:rPr>
              <a:t>起こしてからでは遅すぎます！</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gn="l"/>
            <a:r>
              <a:rPr lang="ja-JP" altLang="en-US" sz="1500" b="1" dirty="0" smtClean="0">
                <a:solidFill>
                  <a:schemeClr val="tx1"/>
                </a:solidFill>
                <a:latin typeface="メイリオ" panose="020B0604030504040204" pitchFamily="50" charset="-128"/>
                <a:ea typeface="メイリオ" panose="020B0604030504040204" pitchFamily="50" charset="-128"/>
              </a:rPr>
              <a:t>より慎重な運転を心掛けましょう！</a:t>
            </a:r>
            <a:endParaRPr lang="en-US" altLang="ja-JP" sz="1500" b="1"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600" b="1" dirty="0" smtClean="0">
                <a:solidFill>
                  <a:srgbClr val="00B050"/>
                </a:solidFill>
                <a:latin typeface="メイリオ" panose="020B0604030504040204" pitchFamily="50" charset="-128"/>
                <a:ea typeface="メイリオ" panose="020B0604030504040204" pitchFamily="50" charset="-128"/>
              </a:rPr>
              <a:t>　</a:t>
            </a:r>
            <a:endParaRPr kumimoji="1" lang="en-US" altLang="ja-JP" sz="1600" b="1" dirty="0" smtClean="0">
              <a:solidFill>
                <a:srgbClr val="00B050"/>
              </a:solidFill>
              <a:latin typeface="メイリオ" panose="020B0604030504040204" pitchFamily="50" charset="-128"/>
              <a:ea typeface="メイリオ" panose="020B0604030504040204" pitchFamily="50" charset="-128"/>
            </a:endParaRPr>
          </a:p>
          <a:p>
            <a:pPr algn="l"/>
            <a:r>
              <a:rPr kumimoji="1" lang="ja-JP" altLang="en-US" sz="1600" b="1" dirty="0" smtClean="0">
                <a:solidFill>
                  <a:srgbClr val="00B050"/>
                </a:solidFill>
                <a:latin typeface="メイリオ" panose="020B0604030504040204" pitchFamily="50" charset="-128"/>
                <a:ea typeface="メイリオ" panose="020B0604030504040204" pitchFamily="50" charset="-128"/>
              </a:rPr>
              <a:t>○サポカー</a:t>
            </a:r>
            <a:r>
              <a:rPr kumimoji="1" lang="en-US" altLang="ja-JP" sz="1600" b="1" dirty="0" smtClean="0">
                <a:solidFill>
                  <a:srgbClr val="00B050"/>
                </a:solidFill>
                <a:latin typeface="メイリオ" panose="020B0604030504040204" pitchFamily="50" charset="-128"/>
                <a:ea typeface="メイリオ" panose="020B0604030504040204" pitchFamily="50" charset="-128"/>
              </a:rPr>
              <a:t>(</a:t>
            </a:r>
            <a:r>
              <a:rPr kumimoji="1" lang="ja-JP" altLang="en-US" sz="1600" b="1" dirty="0" smtClean="0">
                <a:solidFill>
                  <a:srgbClr val="00B050"/>
                </a:solidFill>
                <a:latin typeface="メイリオ" panose="020B0604030504040204" pitchFamily="50" charset="-128"/>
                <a:ea typeface="メイリオ" panose="020B0604030504040204" pitchFamily="50" charset="-128"/>
              </a:rPr>
              <a:t>安全運転サポート車</a:t>
            </a:r>
            <a:r>
              <a:rPr kumimoji="1" lang="en-US" altLang="ja-JP" sz="1600" b="1" dirty="0" smtClean="0">
                <a:solidFill>
                  <a:srgbClr val="00B050"/>
                </a:solidFill>
                <a:latin typeface="メイリオ" panose="020B0604030504040204" pitchFamily="50" charset="-128"/>
                <a:ea typeface="メイリオ" panose="020B0604030504040204" pitchFamily="50" charset="-128"/>
              </a:rPr>
              <a:t>)</a:t>
            </a:r>
            <a:r>
              <a:rPr kumimoji="1" lang="ja-JP" altLang="en-US" sz="1600" b="1" dirty="0" err="1" smtClean="0">
                <a:solidFill>
                  <a:srgbClr val="00B050"/>
                </a:solidFill>
                <a:latin typeface="メイリオ" panose="020B0604030504040204" pitchFamily="50" charset="-128"/>
                <a:ea typeface="メイリオ" panose="020B0604030504040204" pitchFamily="50" charset="-128"/>
              </a:rPr>
              <a:t>への</a:t>
            </a:r>
            <a:r>
              <a:rPr kumimoji="1" lang="ja-JP" altLang="en-US" sz="1600" b="1" dirty="0" smtClean="0">
                <a:solidFill>
                  <a:srgbClr val="00B050"/>
                </a:solidFill>
                <a:latin typeface="メイリオ" panose="020B0604030504040204" pitchFamily="50" charset="-128"/>
                <a:ea typeface="メイリオ" panose="020B0604030504040204" pitchFamily="50" charset="-128"/>
              </a:rPr>
              <a:t>乗り換えや</a:t>
            </a:r>
            <a:endParaRPr kumimoji="1" lang="en-US" altLang="ja-JP" sz="1600" b="1" dirty="0" smtClean="0">
              <a:solidFill>
                <a:srgbClr val="00B050"/>
              </a:solidFill>
              <a:latin typeface="メイリオ" panose="020B0604030504040204" pitchFamily="50" charset="-128"/>
              <a:ea typeface="メイリオ" panose="020B0604030504040204" pitchFamily="50" charset="-128"/>
            </a:endParaRPr>
          </a:p>
          <a:p>
            <a:pPr algn="l"/>
            <a:r>
              <a:rPr lang="ja-JP" altLang="en-US" sz="1600" b="1" dirty="0" smtClean="0">
                <a:solidFill>
                  <a:srgbClr val="00B050"/>
                </a:solidFill>
                <a:latin typeface="メイリオ" panose="020B0604030504040204" pitchFamily="50" charset="-128"/>
                <a:ea typeface="メイリオ" panose="020B0604030504040204" pitchFamily="50" charset="-128"/>
              </a:rPr>
              <a:t>　お持ちの車に後付けのペダル踏み間違い急発進</a:t>
            </a:r>
            <a:endParaRPr lang="en-US" altLang="ja-JP" sz="1600" b="1" dirty="0" smtClean="0">
              <a:solidFill>
                <a:srgbClr val="00B050"/>
              </a:solidFill>
              <a:latin typeface="メイリオ" panose="020B0604030504040204" pitchFamily="50" charset="-128"/>
              <a:ea typeface="メイリオ" panose="020B0604030504040204" pitchFamily="50" charset="-128"/>
            </a:endParaRPr>
          </a:p>
          <a:p>
            <a:pPr algn="l"/>
            <a:r>
              <a:rPr lang="ja-JP" altLang="en-US" sz="1600" b="1" dirty="0">
                <a:solidFill>
                  <a:srgbClr val="00B050"/>
                </a:solidFill>
                <a:latin typeface="メイリオ" panose="020B0604030504040204" pitchFamily="50" charset="-128"/>
                <a:ea typeface="メイリオ" panose="020B0604030504040204" pitchFamily="50" charset="-128"/>
              </a:rPr>
              <a:t>　</a:t>
            </a:r>
            <a:r>
              <a:rPr lang="ja-JP" altLang="en-US" sz="1600" b="1" dirty="0" smtClean="0">
                <a:solidFill>
                  <a:srgbClr val="00B050"/>
                </a:solidFill>
                <a:latin typeface="メイリオ" panose="020B0604030504040204" pitchFamily="50" charset="-128"/>
                <a:ea typeface="メイリオ" panose="020B0604030504040204" pitchFamily="50" charset="-128"/>
              </a:rPr>
              <a:t>抑制装置の設置を検討しませんか？</a:t>
            </a:r>
            <a:endParaRPr lang="en-US" altLang="ja-JP" sz="1600" b="1" dirty="0" smtClean="0">
              <a:solidFill>
                <a:srgbClr val="00B050"/>
              </a:solidFill>
              <a:latin typeface="メイリオ" panose="020B0604030504040204" pitchFamily="50" charset="-128"/>
              <a:ea typeface="メイリオ" panose="020B0604030504040204" pitchFamily="50" charset="-128"/>
            </a:endParaRPr>
          </a:p>
          <a:p>
            <a:pPr algn="l"/>
            <a:r>
              <a:rPr kumimoji="1" lang="ja-JP" altLang="en-US" sz="1600" b="1" dirty="0" smtClean="0">
                <a:solidFill>
                  <a:srgbClr val="00B050"/>
                </a:solidFill>
                <a:latin typeface="メイリオ" panose="020B0604030504040204" pitchFamily="50" charset="-128"/>
                <a:ea typeface="メイリオ" panose="020B0604030504040204" pitchFamily="50" charset="-128"/>
              </a:rPr>
              <a:t>○運転免許証の自主返納を検討してみませんか？</a:t>
            </a:r>
            <a:endParaRPr kumimoji="1" lang="ja-JP" altLang="en-US" sz="1600" b="1" dirty="0">
              <a:solidFill>
                <a:srgbClr val="00B050"/>
              </a:solidFill>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9619" y="6778203"/>
            <a:ext cx="1868381" cy="2329688"/>
          </a:xfrm>
          <a:prstGeom prst="rect">
            <a:avLst/>
          </a:prstGeom>
        </p:spPr>
      </p:pic>
      <p:sp>
        <p:nvSpPr>
          <p:cNvPr id="6" name="サブタイトル 2"/>
          <p:cNvSpPr txBox="1">
            <a:spLocks/>
          </p:cNvSpPr>
          <p:nvPr/>
        </p:nvSpPr>
        <p:spPr>
          <a:xfrm>
            <a:off x="464272" y="2288195"/>
            <a:ext cx="6255517" cy="432048"/>
          </a:xfrm>
          <a:prstGeom prst="rect">
            <a:avLst/>
          </a:prstGeom>
        </p:spPr>
        <p:txBody>
          <a:bodyPr vert="horz" lIns="91440" tIns="45720" rIns="91440" bIns="45720" rtlCol="0">
            <a:normAutofit lnSpcReduction="10000"/>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b="1" dirty="0" smtClean="0">
                <a:solidFill>
                  <a:schemeClr val="tx1"/>
                </a:solidFill>
                <a:latin typeface="メイリオ" panose="020B0604030504040204" pitchFamily="50" charset="-128"/>
                <a:ea typeface="メイリオ" panose="020B0604030504040204" pitchFamily="50" charset="-128"/>
              </a:rPr>
              <a:t>　高齢ドライバーの交通事故の特性は</a:t>
            </a:r>
            <a:r>
              <a:rPr lang="en-US" altLang="ja-JP" b="1" dirty="0" smtClean="0">
                <a:solidFill>
                  <a:schemeClr val="tx1"/>
                </a:solidFill>
                <a:latin typeface="メイリオ" panose="020B0604030504040204" pitchFamily="50" charset="-128"/>
                <a:ea typeface="メイリオ" panose="020B0604030504040204" pitchFamily="50" charset="-128"/>
              </a:rPr>
              <a:t>…</a:t>
            </a:r>
          </a:p>
          <a:p>
            <a:pPr algn="l"/>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501216" y="3060318"/>
            <a:ext cx="3168352" cy="13681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サブタイトル 2"/>
          <p:cNvSpPr txBox="1">
            <a:spLocks/>
          </p:cNvSpPr>
          <p:nvPr/>
        </p:nvSpPr>
        <p:spPr>
          <a:xfrm>
            <a:off x="792595" y="3613010"/>
            <a:ext cx="2585593" cy="661475"/>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b="1" dirty="0" smtClean="0">
                <a:solidFill>
                  <a:schemeClr val="tx1"/>
                </a:solidFill>
                <a:latin typeface="メイリオ" panose="020B0604030504040204" pitchFamily="50" charset="-128"/>
                <a:ea typeface="メイリオ" panose="020B0604030504040204" pitchFamily="50" charset="-128"/>
              </a:rPr>
              <a:t>　事故イラスト</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gn="l"/>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9" name="サブタイトル 2"/>
          <p:cNvSpPr txBox="1">
            <a:spLocks/>
          </p:cNvSpPr>
          <p:nvPr/>
        </p:nvSpPr>
        <p:spPr>
          <a:xfrm>
            <a:off x="3897240" y="3194080"/>
            <a:ext cx="2799435" cy="1326427"/>
          </a:xfrm>
          <a:prstGeom prst="rect">
            <a:avLst/>
          </a:prstGeom>
        </p:spPr>
        <p:txBody>
          <a:bodyPr vert="horz" lIns="91440" tIns="45720" rIns="91440" bIns="45720" rtlCol="0">
            <a:normAutofit fontScale="85000" lnSpcReduction="20000"/>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r>
              <a:rPr lang="ja-JP" altLang="en-US" b="1" dirty="0" smtClean="0">
                <a:solidFill>
                  <a:schemeClr val="tx1"/>
                </a:solidFill>
                <a:latin typeface="メイリオ" panose="020B0604030504040204" pitchFamily="50" charset="-128"/>
                <a:ea typeface="メイリオ" panose="020B0604030504040204" pitchFamily="50" charset="-128"/>
              </a:rPr>
              <a:t>加齢に伴う</a:t>
            </a:r>
            <a:endParaRPr lang="en-US" altLang="ja-JP" b="1" dirty="0" smtClean="0">
              <a:solidFill>
                <a:schemeClr val="tx1"/>
              </a:solidFill>
              <a:latin typeface="メイリオ" panose="020B0604030504040204" pitchFamily="50" charset="-128"/>
              <a:ea typeface="メイリオ" panose="020B0604030504040204" pitchFamily="50" charset="-128"/>
            </a:endParaRPr>
          </a:p>
          <a:p>
            <a:r>
              <a:rPr lang="ja-JP" altLang="en-US" b="1" dirty="0" smtClean="0">
                <a:solidFill>
                  <a:schemeClr val="tx1"/>
                </a:solidFill>
                <a:latin typeface="メイリオ" panose="020B0604030504040204" pitchFamily="50" charset="-128"/>
                <a:ea typeface="メイリオ" panose="020B0604030504040204" pitchFamily="50" charset="-128"/>
              </a:rPr>
              <a:t>身体機能・認知機能の</a:t>
            </a:r>
            <a:endParaRPr lang="en-US" altLang="ja-JP" b="1" dirty="0" smtClean="0">
              <a:solidFill>
                <a:schemeClr val="tx1"/>
              </a:solidFill>
              <a:latin typeface="メイリオ" panose="020B0604030504040204" pitchFamily="50" charset="-128"/>
              <a:ea typeface="メイリオ" panose="020B0604030504040204" pitchFamily="50" charset="-128"/>
            </a:endParaRPr>
          </a:p>
          <a:p>
            <a:r>
              <a:rPr lang="ja-JP" altLang="en-US" b="1" dirty="0" smtClean="0">
                <a:solidFill>
                  <a:schemeClr val="tx1"/>
                </a:solidFill>
                <a:latin typeface="メイリオ" panose="020B0604030504040204" pitchFamily="50" charset="-128"/>
                <a:ea typeface="メイリオ" panose="020B0604030504040204" pitchFamily="50" charset="-128"/>
              </a:rPr>
              <a:t>低下等による</a:t>
            </a:r>
            <a:endParaRPr lang="en-US" altLang="ja-JP" b="1" dirty="0" smtClean="0">
              <a:solidFill>
                <a:schemeClr val="tx1"/>
              </a:solidFill>
              <a:latin typeface="メイリオ" panose="020B0604030504040204" pitchFamily="50" charset="-128"/>
              <a:ea typeface="メイリオ" panose="020B0604030504040204" pitchFamily="50" charset="-128"/>
            </a:endParaRPr>
          </a:p>
          <a:p>
            <a:r>
              <a:rPr lang="ja-JP" altLang="en-US" b="1" dirty="0" smtClean="0">
                <a:solidFill>
                  <a:schemeClr val="tx1"/>
                </a:solidFill>
                <a:latin typeface="メイリオ" panose="020B0604030504040204" pitchFamily="50" charset="-128"/>
                <a:ea typeface="メイリオ" panose="020B0604030504040204" pitchFamily="50" charset="-128"/>
              </a:rPr>
              <a:t>衝突</a:t>
            </a:r>
            <a:r>
              <a:rPr lang="ja-JP" altLang="en-US" b="1" dirty="0">
                <a:solidFill>
                  <a:schemeClr val="tx1"/>
                </a:solidFill>
                <a:latin typeface="メイリオ" panose="020B0604030504040204" pitchFamily="50" charset="-128"/>
                <a:ea typeface="メイリオ" panose="020B0604030504040204" pitchFamily="50" charset="-128"/>
              </a:rPr>
              <a:t>事故</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gn="l"/>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3539796" y="4737266"/>
            <a:ext cx="3168352" cy="13681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サブタイトル 2"/>
          <p:cNvSpPr txBox="1">
            <a:spLocks/>
          </p:cNvSpPr>
          <p:nvPr/>
        </p:nvSpPr>
        <p:spPr>
          <a:xfrm>
            <a:off x="3937537" y="5244518"/>
            <a:ext cx="2585593" cy="661475"/>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b="1" dirty="0" smtClean="0">
                <a:solidFill>
                  <a:schemeClr val="tx1"/>
                </a:solidFill>
                <a:latin typeface="メイリオ" panose="020B0604030504040204" pitchFamily="50" charset="-128"/>
                <a:ea typeface="メイリオ" panose="020B0604030504040204" pitchFamily="50" charset="-128"/>
              </a:rPr>
              <a:t>　事故イラスト</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gn="l"/>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12" name="サブタイトル 2"/>
          <p:cNvSpPr txBox="1">
            <a:spLocks/>
          </p:cNvSpPr>
          <p:nvPr/>
        </p:nvSpPr>
        <p:spPr>
          <a:xfrm>
            <a:off x="24341" y="4899487"/>
            <a:ext cx="3303189" cy="1351535"/>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r>
              <a:rPr lang="ja-JP" altLang="en-US" b="1" dirty="0" smtClean="0">
                <a:solidFill>
                  <a:schemeClr val="tx1"/>
                </a:solidFill>
                <a:latin typeface="メイリオ" panose="020B0604030504040204" pitchFamily="50" charset="-128"/>
                <a:ea typeface="メイリオ" panose="020B0604030504040204" pitchFamily="50" charset="-128"/>
              </a:rPr>
              <a:t>アクセルとブレーキの踏み間違いに伴う</a:t>
            </a:r>
            <a:endParaRPr lang="en-US" altLang="ja-JP" b="1" dirty="0" smtClean="0">
              <a:solidFill>
                <a:schemeClr val="tx1"/>
              </a:solidFill>
              <a:latin typeface="メイリオ" panose="020B0604030504040204" pitchFamily="50" charset="-128"/>
              <a:ea typeface="メイリオ" panose="020B0604030504040204" pitchFamily="50" charset="-128"/>
            </a:endParaRPr>
          </a:p>
          <a:p>
            <a:r>
              <a:rPr lang="ja-JP" altLang="en-US" b="1" dirty="0" smtClean="0">
                <a:solidFill>
                  <a:schemeClr val="tx1"/>
                </a:solidFill>
                <a:latin typeface="メイリオ" panose="020B0604030504040204" pitchFamily="50" charset="-128"/>
                <a:ea typeface="メイリオ" panose="020B0604030504040204" pitchFamily="50" charset="-128"/>
              </a:rPr>
              <a:t>衝突事故</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gn="l"/>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13996" y="9308509"/>
            <a:ext cx="6844004" cy="597491"/>
          </a:xfrm>
          <a:prstGeom prst="rect">
            <a:avLst/>
          </a:prstGeom>
          <a:solidFill>
            <a:schemeClr val="accent3">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サブタイトル 2"/>
          <p:cNvSpPr txBox="1">
            <a:spLocks/>
          </p:cNvSpPr>
          <p:nvPr/>
        </p:nvSpPr>
        <p:spPr>
          <a:xfrm>
            <a:off x="501216" y="9430104"/>
            <a:ext cx="6255517" cy="432048"/>
          </a:xfrm>
          <a:prstGeom prst="rect">
            <a:avLst/>
          </a:prstGeom>
        </p:spPr>
        <p:txBody>
          <a:bodyPr vert="horz" lIns="91440" tIns="45720" rIns="91440" bIns="45720" rtlCol="0">
            <a:normAutofit lnSpcReduction="10000"/>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r>
              <a:rPr lang="ja-JP" altLang="en-US" b="1" dirty="0" smtClean="0">
                <a:solidFill>
                  <a:schemeClr val="tx1"/>
                </a:solidFill>
                <a:latin typeface="メイリオ" panose="020B0604030504040204" pitchFamily="50" charset="-128"/>
                <a:ea typeface="メイリオ" panose="020B0604030504040204" pitchFamily="50" charset="-128"/>
              </a:rPr>
              <a:t>　三重県　三重県警察</a:t>
            </a:r>
            <a:endParaRPr lang="en-US" altLang="ja-JP" b="1" dirty="0" smtClean="0">
              <a:solidFill>
                <a:schemeClr val="tx1"/>
              </a:solidFill>
              <a:latin typeface="メイリオ" panose="020B0604030504040204" pitchFamily="50" charset="-128"/>
              <a:ea typeface="メイリオ" panose="020B0604030504040204" pitchFamily="50" charset="-128"/>
            </a:endParaRPr>
          </a:p>
        </p:txBody>
      </p:sp>
      <p:sp>
        <p:nvSpPr>
          <p:cNvPr id="21" name="ストライプ矢印 20"/>
          <p:cNvSpPr/>
          <p:nvPr/>
        </p:nvSpPr>
        <p:spPr>
          <a:xfrm>
            <a:off x="332656" y="7562828"/>
            <a:ext cx="1596576" cy="288033"/>
          </a:xfrm>
          <a:prstGeom prst="stripedRightArrow">
            <a:avLst>
              <a:gd name="adj1" fmla="val 70992"/>
              <a:gd name="adj2" fmla="val 11225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さらに！！</a:t>
            </a:r>
            <a:endParaRPr kumimoji="1" lang="ja-JP" altLang="en-US" dirty="0">
              <a:solidFill>
                <a:schemeClr val="tx1"/>
              </a:solidFill>
            </a:endParaRPr>
          </a:p>
        </p:txBody>
      </p:sp>
    </p:spTree>
    <p:extLst>
      <p:ext uri="{BB962C8B-B14F-4D97-AF65-F5344CB8AC3E}">
        <p14:creationId xmlns:p14="http://schemas.microsoft.com/office/powerpoint/2010/main" val="4263440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0324" y="1305435"/>
            <a:ext cx="6727676" cy="1249806"/>
          </a:xfrm>
        </p:spPr>
        <p:txBody>
          <a:bodyPr>
            <a:normAutofit/>
          </a:bodyPr>
          <a:lstStyle/>
          <a:p>
            <a:pPr algn="l"/>
            <a:r>
              <a:rPr kumimoji="1" lang="ja-JP" altLang="en-US" sz="1800" dirty="0" smtClean="0">
                <a:solidFill>
                  <a:srgbClr val="FF0000"/>
                </a:solidFill>
                <a:latin typeface="メイリオ" panose="020B0604030504040204" pitchFamily="50" charset="-128"/>
                <a:ea typeface="メイリオ" panose="020B0604030504040204" pitchFamily="50" charset="-128"/>
              </a:rPr>
              <a:t>サポカー</a:t>
            </a:r>
            <a:r>
              <a:rPr kumimoji="1" lang="en-US" altLang="ja-JP" sz="1800" dirty="0" smtClean="0">
                <a:solidFill>
                  <a:srgbClr val="FF0000"/>
                </a:solidFill>
                <a:latin typeface="メイリオ" panose="020B0604030504040204" pitchFamily="50" charset="-128"/>
                <a:ea typeface="メイリオ" panose="020B0604030504040204" pitchFamily="50" charset="-128"/>
              </a:rPr>
              <a:t>(</a:t>
            </a:r>
            <a:r>
              <a:rPr kumimoji="1" lang="ja-JP" altLang="en-US" sz="1800" dirty="0" smtClean="0">
                <a:solidFill>
                  <a:srgbClr val="FF0000"/>
                </a:solidFill>
                <a:latin typeface="メイリオ" panose="020B0604030504040204" pitchFamily="50" charset="-128"/>
                <a:ea typeface="メイリオ" panose="020B0604030504040204" pitchFamily="50" charset="-128"/>
              </a:rPr>
              <a:t>安全運転サポート車</a:t>
            </a:r>
            <a:r>
              <a:rPr kumimoji="1"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ってなに？</a:t>
            </a:r>
            <a:endParaRPr kumimoji="1" lang="en-US" altLang="ja-JP" sz="1800" dirty="0" smtClean="0">
              <a:solidFill>
                <a:srgbClr val="FF0000"/>
              </a:solidFill>
              <a:latin typeface="メイリオ" panose="020B0604030504040204" pitchFamily="50" charset="-128"/>
              <a:ea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rPr>
              <a:t>○衝突被害軽減ブレーキ</a:t>
            </a:r>
            <a:r>
              <a:rPr lang="en-US" altLang="ja-JP" sz="1400" dirty="0" smtClean="0">
                <a:solidFill>
                  <a:schemeClr val="tx1"/>
                </a:solidFill>
                <a:latin typeface="メイリオ" panose="020B0604030504040204" pitchFamily="50" charset="-128"/>
                <a:ea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rPr>
              <a:t>自動ブレーキ</a:t>
            </a:r>
            <a:r>
              <a:rPr lang="en-US" altLang="ja-JP" sz="1400" dirty="0" smtClean="0">
                <a:solidFill>
                  <a:schemeClr val="tx1"/>
                </a:solidFill>
                <a:latin typeface="メイリオ" panose="020B0604030504040204" pitchFamily="50" charset="-128"/>
                <a:ea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rPr>
              <a:t>等の機能を</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rPr>
              <a:t>　搭載した安全運転を支援する自動車です。</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275207" y="222155"/>
            <a:ext cx="6539036" cy="90863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563189" y="307373"/>
            <a:ext cx="6248266" cy="786843"/>
          </a:xfrm>
        </p:spPr>
        <p:txBody>
          <a:bodyPr>
            <a:normAutofit fontScale="90000"/>
          </a:bodyPr>
          <a:lstStyle/>
          <a:p>
            <a:r>
              <a:rPr lang="ja-JP" altLang="en-US" sz="2400" dirty="0" smtClean="0">
                <a:latin typeface="メイリオ" panose="020B0604030504040204" pitchFamily="50" charset="-128"/>
                <a:ea typeface="メイリオ" panose="020B0604030504040204" pitchFamily="50" charset="-128"/>
              </a:rPr>
              <a:t>サポカー</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安全運転サポート車</a:t>
            </a:r>
            <a:r>
              <a:rPr lang="en-US" altLang="ja-JP" sz="2400" dirty="0" smtClean="0">
                <a:latin typeface="メイリオ" panose="020B0604030504040204" pitchFamily="50" charset="-128"/>
                <a:ea typeface="メイリオ" panose="020B0604030504040204" pitchFamily="50" charset="-128"/>
              </a:rPr>
              <a:t>)</a:t>
            </a:r>
            <a:br>
              <a:rPr lang="en-US" altLang="ja-JP" sz="2400" dirty="0" smtClean="0">
                <a:latin typeface="メイリオ" panose="020B0604030504040204" pitchFamily="50" charset="-128"/>
                <a:ea typeface="メイリオ" panose="020B0604030504040204" pitchFamily="50" charset="-128"/>
              </a:rPr>
            </a:br>
            <a:r>
              <a:rPr lang="ja-JP" altLang="en-US" sz="2400" dirty="0" smtClean="0">
                <a:latin typeface="メイリオ" panose="020B0604030504040204" pitchFamily="50" charset="-128"/>
                <a:ea typeface="メイリオ" panose="020B0604030504040204" pitchFamily="50" charset="-128"/>
              </a:rPr>
              <a:t>　　　　　　へ乗り換えませんか？</a:t>
            </a:r>
            <a:endParaRPr kumimoji="1" lang="ja-JP" altLang="en-US" sz="24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4725144" y="1258950"/>
            <a:ext cx="1995827" cy="94643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169059" y="1570856"/>
            <a:ext cx="1107996" cy="369332"/>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rPr>
              <a:t>イラスト</a:t>
            </a:r>
            <a:endParaRPr lang="en-US" altLang="ja-JP" b="1" dirty="0">
              <a:latin typeface="メイリオ" panose="020B0604030504040204" pitchFamily="50" charset="-128"/>
              <a:ea typeface="メイリオ" panose="020B0604030504040204" pitchFamily="50" charset="-128"/>
            </a:endParaRPr>
          </a:p>
        </p:txBody>
      </p:sp>
      <p:sp>
        <p:nvSpPr>
          <p:cNvPr id="7" name="角丸四角形 6"/>
          <p:cNvSpPr/>
          <p:nvPr/>
        </p:nvSpPr>
        <p:spPr>
          <a:xfrm>
            <a:off x="177620" y="2329394"/>
            <a:ext cx="6539036" cy="81165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2400" dirty="0" smtClean="0">
              <a:solidFill>
                <a:schemeClr val="tx1"/>
              </a:solidFill>
            </a:endParaRPr>
          </a:p>
          <a:p>
            <a:pPr algn="r"/>
            <a:r>
              <a:rPr kumimoji="1" lang="ja-JP" altLang="en-US" sz="2400" dirty="0" smtClean="0">
                <a:solidFill>
                  <a:schemeClr val="tx1"/>
                </a:solidFill>
                <a:latin typeface="メイリオ" panose="020B0604030504040204" pitchFamily="50" charset="-128"/>
                <a:ea typeface="メイリオ" panose="020B0604030504040204" pitchFamily="50" charset="-128"/>
              </a:rPr>
              <a:t>お持ちの車に後付けのペダル踏み間違い</a:t>
            </a:r>
            <a:endParaRPr lang="en-US" altLang="ja-JP" sz="2400" dirty="0">
              <a:solidFill>
                <a:schemeClr val="tx1"/>
              </a:solidFill>
              <a:latin typeface="メイリオ" panose="020B0604030504040204" pitchFamily="50" charset="-128"/>
              <a:ea typeface="メイリオ" panose="020B0604030504040204" pitchFamily="50" charset="-128"/>
            </a:endParaRPr>
          </a:p>
          <a:p>
            <a:pPr algn="r"/>
            <a:r>
              <a:rPr kumimoji="1" lang="ja-JP" altLang="en-US" sz="2400" dirty="0" smtClean="0">
                <a:solidFill>
                  <a:schemeClr val="tx1"/>
                </a:solidFill>
                <a:latin typeface="メイリオ" panose="020B0604030504040204" pitchFamily="50" charset="-128"/>
                <a:ea typeface="メイリオ" panose="020B0604030504040204" pitchFamily="50" charset="-128"/>
              </a:rPr>
              <a:t>急発進抑制装置の設置をしませんか？</a:t>
            </a:r>
            <a:endParaRPr kumimoji="1" lang="en-US" altLang="ja-JP" sz="2400" dirty="0" smtClean="0">
              <a:solidFill>
                <a:schemeClr val="tx1"/>
              </a:solidFill>
              <a:latin typeface="メイリオ" panose="020B0604030504040204" pitchFamily="50" charset="-128"/>
              <a:ea typeface="メイリオ" panose="020B0604030504040204" pitchFamily="50" charset="-128"/>
            </a:endParaRPr>
          </a:p>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8" name="サブタイトル 2"/>
          <p:cNvSpPr txBox="1">
            <a:spLocks/>
          </p:cNvSpPr>
          <p:nvPr/>
        </p:nvSpPr>
        <p:spPr>
          <a:xfrm>
            <a:off x="97829" y="3248151"/>
            <a:ext cx="6727676" cy="1249806"/>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sz="1800" dirty="0" smtClean="0">
                <a:solidFill>
                  <a:srgbClr val="FF0000"/>
                </a:solidFill>
                <a:latin typeface="メイリオ" panose="020B0604030504040204" pitchFamily="50" charset="-128"/>
                <a:ea typeface="メイリオ" panose="020B0604030504040204" pitchFamily="50" charset="-128"/>
              </a:rPr>
              <a:t>後付けのペダル</a:t>
            </a:r>
            <a:r>
              <a:rPr lang="ja-JP" altLang="en-US" sz="1800" dirty="0">
                <a:solidFill>
                  <a:srgbClr val="FF0000"/>
                </a:solidFill>
                <a:latin typeface="メイリオ" panose="020B0604030504040204" pitchFamily="50" charset="-128"/>
                <a:ea typeface="メイリオ" panose="020B0604030504040204" pitchFamily="50" charset="-128"/>
              </a:rPr>
              <a:t>踏み間違い</a:t>
            </a:r>
            <a:r>
              <a:rPr lang="ja-JP" altLang="en-US" sz="1800" dirty="0" smtClean="0">
                <a:solidFill>
                  <a:srgbClr val="FF0000"/>
                </a:solidFill>
                <a:latin typeface="メイリオ" panose="020B0604030504040204" pitchFamily="50" charset="-128"/>
                <a:ea typeface="メイリオ" panose="020B0604030504040204" pitchFamily="50" charset="-128"/>
              </a:rPr>
              <a:t>急発進抑制装置ってなに？</a:t>
            </a:r>
            <a:endParaRPr lang="en-US" altLang="ja-JP" sz="1800" dirty="0" smtClean="0">
              <a:solidFill>
                <a:srgbClr val="FF0000"/>
              </a:solidFill>
              <a:latin typeface="メイリオ" panose="020B0604030504040204" pitchFamily="50" charset="-128"/>
              <a:ea typeface="メイリオ" panose="020B0604030504040204" pitchFamily="50" charset="-128"/>
            </a:endParaRPr>
          </a:p>
          <a:p>
            <a:pPr algn="l"/>
            <a:r>
              <a:rPr lang="ja-JP" altLang="en-US" sz="1500" dirty="0" smtClean="0">
                <a:solidFill>
                  <a:schemeClr val="tx1"/>
                </a:solidFill>
                <a:latin typeface="メイリオ" panose="020B0604030504040204" pitchFamily="50" charset="-128"/>
                <a:ea typeface="メイリオ" panose="020B0604030504040204" pitchFamily="50" charset="-128"/>
              </a:rPr>
              <a:t>○お持ちの自動車へ設置することにより、アクセルと</a:t>
            </a:r>
            <a:endParaRPr lang="en-US" altLang="ja-JP" sz="1500" dirty="0" smtClean="0">
              <a:solidFill>
                <a:schemeClr val="tx1"/>
              </a:solidFill>
              <a:latin typeface="メイリオ" panose="020B0604030504040204" pitchFamily="50" charset="-128"/>
              <a:ea typeface="メイリオ" panose="020B0604030504040204" pitchFamily="50" charset="-128"/>
            </a:endParaRPr>
          </a:p>
          <a:p>
            <a:pPr algn="l"/>
            <a:r>
              <a:rPr lang="ja-JP" altLang="en-US" sz="1500" dirty="0" smtClean="0">
                <a:solidFill>
                  <a:schemeClr val="tx1"/>
                </a:solidFill>
                <a:latin typeface="メイリオ" panose="020B0604030504040204" pitchFamily="50" charset="-128"/>
                <a:ea typeface="メイリオ" panose="020B0604030504040204" pitchFamily="50" charset="-128"/>
              </a:rPr>
              <a:t>　ブレーキを踏み間違えた際に加速を抑制する等して</a:t>
            </a:r>
            <a:endParaRPr lang="en-US" altLang="ja-JP" sz="1500" dirty="0" smtClean="0">
              <a:solidFill>
                <a:schemeClr val="tx1"/>
              </a:solidFill>
              <a:latin typeface="メイリオ" panose="020B0604030504040204" pitchFamily="50" charset="-128"/>
              <a:ea typeface="メイリオ" panose="020B0604030504040204" pitchFamily="50" charset="-128"/>
            </a:endParaRPr>
          </a:p>
          <a:p>
            <a:pPr algn="l"/>
            <a:r>
              <a:rPr lang="ja-JP" altLang="en-US" sz="1500" dirty="0" smtClean="0">
                <a:solidFill>
                  <a:schemeClr val="tx1"/>
                </a:solidFill>
                <a:latin typeface="メイリオ" panose="020B0604030504040204" pitchFamily="50" charset="-128"/>
                <a:ea typeface="メイリオ" panose="020B0604030504040204" pitchFamily="50" charset="-128"/>
              </a:rPr>
              <a:t>　安全運転を支援する装置です。</a:t>
            </a:r>
            <a:endParaRPr lang="en-US" altLang="ja-JP" sz="1500" dirty="0" smtClean="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5097834" y="3555255"/>
            <a:ext cx="1686797" cy="82668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458468" y="3844447"/>
            <a:ext cx="1107996" cy="369332"/>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rPr>
              <a:t>イラスト</a:t>
            </a:r>
            <a:endParaRPr lang="en-US" altLang="ja-JP" b="1" dirty="0">
              <a:latin typeface="メイリオ" panose="020B0604030504040204" pitchFamily="50" charset="-128"/>
              <a:ea typeface="メイリオ" panose="020B0604030504040204" pitchFamily="50" charset="-128"/>
            </a:endParaRPr>
          </a:p>
        </p:txBody>
      </p:sp>
      <p:sp>
        <p:nvSpPr>
          <p:cNvPr id="11" name="角丸四角形 10"/>
          <p:cNvSpPr/>
          <p:nvPr/>
        </p:nvSpPr>
        <p:spPr>
          <a:xfrm>
            <a:off x="96756" y="5680919"/>
            <a:ext cx="6687875" cy="73754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2400" dirty="0">
              <a:solidFill>
                <a:schemeClr val="tx1"/>
              </a:solidFill>
            </a:endParaRPr>
          </a:p>
          <a:p>
            <a:pPr algn="r"/>
            <a:r>
              <a:rPr kumimoji="1" lang="ja-JP" altLang="en-US" sz="2400" dirty="0" smtClean="0">
                <a:solidFill>
                  <a:schemeClr val="tx1"/>
                </a:solidFill>
                <a:latin typeface="メイリオ" panose="020B0604030504040204" pitchFamily="50" charset="-128"/>
                <a:ea typeface="メイリオ" panose="020B0604030504040204" pitchFamily="50" charset="-128"/>
              </a:rPr>
              <a:t>運転免許証の自主返納を検討してみませんか？</a:t>
            </a:r>
            <a:endParaRPr kumimoji="1" lang="en-US" altLang="ja-JP" sz="2400" dirty="0" smtClean="0">
              <a:solidFill>
                <a:schemeClr val="tx1"/>
              </a:solidFill>
              <a:latin typeface="メイリオ" panose="020B0604030504040204" pitchFamily="50" charset="-128"/>
              <a:ea typeface="メイリオ" panose="020B0604030504040204" pitchFamily="50" charset="-128"/>
            </a:endParaRPr>
          </a:p>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12" name="サブタイトル 2"/>
          <p:cNvSpPr txBox="1">
            <a:spLocks/>
          </p:cNvSpPr>
          <p:nvPr/>
        </p:nvSpPr>
        <p:spPr>
          <a:xfrm>
            <a:off x="96756" y="6499455"/>
            <a:ext cx="6727676" cy="1239718"/>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sz="1400" dirty="0" smtClean="0">
                <a:solidFill>
                  <a:srgbClr val="FF0000"/>
                </a:solidFill>
                <a:latin typeface="メイリオ" panose="020B0604030504040204" pitchFamily="50" charset="-128"/>
                <a:ea typeface="メイリオ" panose="020B0604030504040204" pitchFamily="50" charset="-128"/>
              </a:rPr>
              <a:t>運転免許証を返納してしまうと身分証明書がなくなってしまうのでは？</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rPr>
              <a:t>○運転免許証を返納された方は、身分証明書としても使用できる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algn="l"/>
            <a:r>
              <a:rPr lang="ja-JP" altLang="en-US" sz="1400" dirty="0" smtClean="0">
                <a:solidFill>
                  <a:schemeClr val="tx1"/>
                </a:solidFill>
                <a:latin typeface="メイリオ" panose="020B0604030504040204" pitchFamily="50" charset="-128"/>
                <a:ea typeface="メイリオ" panose="020B0604030504040204" pitchFamily="50" charset="-128"/>
              </a:rPr>
              <a:t>　「運転経歴証明書」の交付を申請することができます。</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運転免許センターまたは住所地を管轄する警察署にて、運転免許証を自主返納し、</a:t>
            </a:r>
            <a:endParaRPr lang="en-US" altLang="ja-JP" sz="1100" dirty="0">
              <a:solidFill>
                <a:schemeClr val="tx1"/>
              </a:solidFill>
              <a:latin typeface="メイリオ" panose="020B0604030504040204" pitchFamily="50" charset="-128"/>
              <a:ea typeface="メイリオ" panose="020B0604030504040204" pitchFamily="50" charset="-128"/>
            </a:endParaRPr>
          </a:p>
          <a:p>
            <a:pPr algn="l"/>
            <a:r>
              <a:rPr lang="ja-JP" altLang="en-US" sz="1100" dirty="0" smtClean="0">
                <a:solidFill>
                  <a:schemeClr val="tx1"/>
                </a:solidFill>
                <a:latin typeface="メイリオ" panose="020B0604030504040204" pitchFamily="50" charset="-128"/>
                <a:ea typeface="メイリオ" panose="020B0604030504040204" pitchFamily="50" charset="-128"/>
              </a:rPr>
              <a:t>５年以内に申請することにより取得できます</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別途申請手数料が必要です</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err="1" smtClean="0">
                <a:solidFill>
                  <a:schemeClr val="tx1"/>
                </a:solidFill>
                <a:latin typeface="メイリオ" panose="020B0604030504040204" pitchFamily="50" charset="-128"/>
                <a:ea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13" name="サブタイトル 2"/>
          <p:cNvSpPr txBox="1">
            <a:spLocks/>
          </p:cNvSpPr>
          <p:nvPr/>
        </p:nvSpPr>
        <p:spPr>
          <a:xfrm>
            <a:off x="118823" y="7802567"/>
            <a:ext cx="6727676" cy="1239718"/>
          </a:xfrm>
          <a:prstGeom prst="rect">
            <a:avLst/>
          </a:prstGeom>
        </p:spPr>
        <p:txBody>
          <a:bodyPr vert="horz" lIns="91440" tIns="45720" rIns="91440" bIns="45720" rtlCol="0">
            <a:normAutofit lnSpcReduction="10000"/>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ja-JP" altLang="en-US" sz="1500" dirty="0" smtClean="0">
                <a:solidFill>
                  <a:srgbClr val="FF0000"/>
                </a:solidFill>
                <a:latin typeface="メイリオ" panose="020B0604030504040204" pitchFamily="50" charset="-128"/>
                <a:ea typeface="メイリオ" panose="020B0604030504040204" pitchFamily="50" charset="-128"/>
              </a:rPr>
              <a:t>運転免許証を返納した後にバスを利用しようと思うんだけど？</a:t>
            </a:r>
            <a:endParaRPr lang="en-US" altLang="ja-JP" sz="1500" dirty="0" smtClean="0">
              <a:solidFill>
                <a:srgbClr val="FF0000"/>
              </a:solidFill>
              <a:latin typeface="メイリオ" panose="020B0604030504040204" pitchFamily="50" charset="-128"/>
              <a:ea typeface="メイリオ" panose="020B0604030504040204" pitchFamily="50" charset="-128"/>
            </a:endParaRPr>
          </a:p>
          <a:p>
            <a:pPr algn="l"/>
            <a:r>
              <a:rPr lang="ja-JP" altLang="en-US" sz="1500" dirty="0" smtClean="0">
                <a:solidFill>
                  <a:schemeClr val="tx1"/>
                </a:solidFill>
                <a:latin typeface="メイリオ" panose="020B0604030504040204" pitchFamily="50" charset="-128"/>
                <a:ea typeface="メイリオ" panose="020B0604030504040204" pitchFamily="50" charset="-128"/>
              </a:rPr>
              <a:t>○バス運賃の支払い時に「運転経歴証明書」を提示するだけで</a:t>
            </a:r>
            <a:endParaRPr lang="en-US" altLang="ja-JP" sz="1500" dirty="0" smtClean="0">
              <a:solidFill>
                <a:schemeClr val="tx1"/>
              </a:solidFill>
              <a:latin typeface="メイリオ" panose="020B0604030504040204" pitchFamily="50" charset="-128"/>
              <a:ea typeface="メイリオ" panose="020B0604030504040204" pitchFamily="50" charset="-128"/>
            </a:endParaRPr>
          </a:p>
          <a:p>
            <a:pPr algn="l"/>
            <a:r>
              <a:rPr lang="ja-JP" altLang="en-US" sz="1500" dirty="0" smtClean="0">
                <a:solidFill>
                  <a:schemeClr val="tx1"/>
                </a:solidFill>
                <a:latin typeface="メイリオ" panose="020B0604030504040204" pitchFamily="50" charset="-128"/>
                <a:ea typeface="メイリオ" panose="020B0604030504040204" pitchFamily="50" charset="-128"/>
              </a:rPr>
              <a:t>　バス運賃が</a:t>
            </a:r>
            <a:r>
              <a:rPr lang="ja-JP" altLang="en-US" sz="1500" b="1" dirty="0" smtClean="0">
                <a:solidFill>
                  <a:schemeClr val="tx1"/>
                </a:solidFill>
                <a:latin typeface="メイリオ" panose="020B0604030504040204" pitchFamily="50" charset="-128"/>
                <a:ea typeface="メイリオ" panose="020B0604030504040204" pitchFamily="50" charset="-128"/>
              </a:rPr>
              <a:t>半額になる</a:t>
            </a:r>
            <a:r>
              <a:rPr lang="ja-JP" altLang="en-US" sz="1500" dirty="0" smtClean="0">
                <a:solidFill>
                  <a:schemeClr val="tx1"/>
                </a:solidFill>
                <a:latin typeface="メイリオ" panose="020B0604030504040204" pitchFamily="50" charset="-128"/>
                <a:ea typeface="メイリオ" panose="020B0604030504040204" pitchFamily="50" charset="-128"/>
              </a:rPr>
              <a:t>等のサービスがあります。</a:t>
            </a:r>
            <a:endParaRPr lang="en-US" altLang="ja-JP" sz="1500" dirty="0" smtClean="0">
              <a:solidFill>
                <a:schemeClr val="tx1"/>
              </a:solidFill>
              <a:latin typeface="メイリオ" panose="020B0604030504040204" pitchFamily="50" charset="-128"/>
              <a:ea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対象は三重交通グループおよび三岐バスの乗合バス路線</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一部対象外路線を除く</a:t>
            </a:r>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です。</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市町等の運営するコミュニティバスについては、各市町等にご確認ください。</a:t>
            </a:r>
            <a:endParaRPr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5707246" y="6711229"/>
            <a:ext cx="1046774" cy="94643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707246" y="7804455"/>
            <a:ext cx="1115443" cy="94643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676635" y="7151148"/>
            <a:ext cx="1107996" cy="369332"/>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rPr>
              <a:t>イラスト</a:t>
            </a:r>
            <a:endParaRPr lang="en-US" altLang="ja-JP" b="1" dirty="0">
              <a:latin typeface="メイリオ" panose="020B0604030504040204" pitchFamily="50" charset="-128"/>
              <a:ea typeface="メイリオ" panose="020B0604030504040204" pitchFamily="50" charset="-128"/>
            </a:endParaRPr>
          </a:p>
        </p:txBody>
      </p:sp>
      <p:sp>
        <p:nvSpPr>
          <p:cNvPr id="19" name="正方形/長方形 18"/>
          <p:cNvSpPr/>
          <p:nvPr/>
        </p:nvSpPr>
        <p:spPr>
          <a:xfrm>
            <a:off x="5750408" y="8097586"/>
            <a:ext cx="1107996" cy="369332"/>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rPr>
              <a:t>イラスト</a:t>
            </a:r>
            <a:endParaRPr lang="en-US" altLang="ja-JP" b="1" dirty="0">
              <a:latin typeface="メイリオ" panose="020B0604030504040204" pitchFamily="50" charset="-128"/>
              <a:ea typeface="メイリオ" panose="020B0604030504040204" pitchFamily="50" charset="-128"/>
            </a:endParaRPr>
          </a:p>
        </p:txBody>
      </p:sp>
      <p:sp>
        <p:nvSpPr>
          <p:cNvPr id="20" name="正方形/長方形 19"/>
          <p:cNvSpPr/>
          <p:nvPr/>
        </p:nvSpPr>
        <p:spPr>
          <a:xfrm>
            <a:off x="11623" y="9046098"/>
            <a:ext cx="6844004" cy="859902"/>
          </a:xfrm>
          <a:prstGeom prst="rect">
            <a:avLst/>
          </a:prstGeom>
          <a:solidFill>
            <a:srgbClr val="FFC0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p:cNvSpPr txBox="1">
            <a:spLocks/>
          </p:cNvSpPr>
          <p:nvPr/>
        </p:nvSpPr>
        <p:spPr>
          <a:xfrm>
            <a:off x="-235800" y="9009593"/>
            <a:ext cx="6248266" cy="912035"/>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kumimoji="1" sz="3300" kern="1200">
                <a:solidFill>
                  <a:schemeClr val="tx1"/>
                </a:solidFill>
                <a:latin typeface="+mj-lt"/>
                <a:ea typeface="+mj-ea"/>
                <a:cs typeface="+mj-cs"/>
              </a:defRPr>
            </a:lvl1pPr>
          </a:lstStyle>
          <a:p>
            <a:r>
              <a:rPr lang="ja-JP" altLang="en-US" sz="2000" dirty="0" smtClean="0">
                <a:latin typeface="メイリオ" panose="020B0604030504040204" pitchFamily="50" charset="-128"/>
                <a:ea typeface="メイリオ" panose="020B0604030504040204" pitchFamily="50" charset="-128"/>
              </a:rPr>
              <a:t>その他、三重県内の免許返納者に</a:t>
            </a:r>
            <a:endParaRPr lang="en-US" altLang="ja-JP" sz="2000" dirty="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対するサービスはこちらから！</a:t>
            </a:r>
            <a:endParaRPr lang="ja-JP" altLang="en-US" sz="2000"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5651802" y="9078440"/>
            <a:ext cx="931042" cy="73025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678742" y="9223514"/>
            <a:ext cx="877163" cy="646331"/>
          </a:xfrm>
          <a:prstGeom prst="rect">
            <a:avLst/>
          </a:prstGeom>
        </p:spPr>
        <p:txBody>
          <a:bodyPr wrap="none">
            <a:spAutoFit/>
          </a:bodyPr>
          <a:lstStyle/>
          <a:p>
            <a:pPr algn="ctr"/>
            <a:r>
              <a:rPr lang="ja-JP" altLang="en-US" b="1" dirty="0" smtClean="0">
                <a:latin typeface="メイリオ" panose="020B0604030504040204" pitchFamily="50" charset="-128"/>
                <a:ea typeface="メイリオ" panose="020B0604030504040204" pitchFamily="50" charset="-128"/>
              </a:rPr>
              <a:t>ＱＲ</a:t>
            </a:r>
            <a:endParaRPr lang="en-US" altLang="ja-JP" b="1" dirty="0" smtClean="0">
              <a:latin typeface="メイリオ" panose="020B0604030504040204" pitchFamily="50" charset="-128"/>
              <a:ea typeface="メイリオ" panose="020B0604030504040204" pitchFamily="50" charset="-128"/>
            </a:endParaRPr>
          </a:p>
          <a:p>
            <a:pPr algn="ctr"/>
            <a:r>
              <a:rPr lang="ja-JP" altLang="en-US" b="1" dirty="0" smtClean="0">
                <a:latin typeface="メイリオ" panose="020B0604030504040204" pitchFamily="50" charset="-128"/>
                <a:ea typeface="メイリオ" panose="020B0604030504040204" pitchFamily="50" charset="-128"/>
              </a:rPr>
              <a:t>コード</a:t>
            </a:r>
            <a:endParaRPr lang="en-US" altLang="ja-JP" b="1" dirty="0">
              <a:latin typeface="メイリオ" panose="020B0604030504040204" pitchFamily="50" charset="-128"/>
              <a:ea typeface="メイリオ" panose="020B0604030504040204" pitchFamily="50" charset="-128"/>
            </a:endParaRPr>
          </a:p>
        </p:txBody>
      </p:sp>
      <p:sp>
        <p:nvSpPr>
          <p:cNvPr id="24" name="サブタイトル 2"/>
          <p:cNvSpPr txBox="1">
            <a:spLocks/>
          </p:cNvSpPr>
          <p:nvPr/>
        </p:nvSpPr>
        <p:spPr>
          <a:xfrm>
            <a:off x="130324" y="4492968"/>
            <a:ext cx="6727676" cy="1106445"/>
          </a:xfrm>
          <a:prstGeom prst="rect">
            <a:avLst/>
          </a:prstGeom>
        </p:spPr>
        <p:txBody>
          <a:bodyPr vert="horz" lIns="91440" tIns="45720" rIns="91440" bIns="45720" rtlCol="0">
            <a:normAutofit lnSpcReduction="10000"/>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algn="l"/>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自動車の車種・年式等により設置できない場合がございます。</a:t>
            </a:r>
            <a:r>
              <a:rPr lang="ja-JP" altLang="en-US" sz="1100" smtClean="0">
                <a:solidFill>
                  <a:schemeClr val="tx1"/>
                </a:solidFill>
                <a:latin typeface="メイリオ" panose="020B0604030504040204" pitchFamily="50" charset="-128"/>
                <a:ea typeface="メイリオ" panose="020B0604030504040204" pitchFamily="50" charset="-128"/>
              </a:rPr>
              <a:t>詳しくはお近くの自動車</a:t>
            </a:r>
            <a:r>
              <a:rPr lang="ja-JP" altLang="en-US" sz="1100" dirty="0" smtClean="0">
                <a:solidFill>
                  <a:schemeClr val="tx1"/>
                </a:solidFill>
                <a:latin typeface="メイリオ" panose="020B0604030504040204" pitchFamily="50" charset="-128"/>
                <a:ea typeface="メイリオ" panose="020B0604030504040204" pitchFamily="50" charset="-128"/>
              </a:rPr>
              <a:t>販売店等へお問い合わせください。</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gn="l"/>
            <a:r>
              <a:rPr lang="en-US" altLang="ja-JP" sz="1100" u="sng" dirty="0" smtClean="0">
                <a:solidFill>
                  <a:schemeClr val="tx1"/>
                </a:solidFill>
                <a:latin typeface="メイリオ" panose="020B0604030504040204" pitchFamily="50" charset="-128"/>
                <a:ea typeface="メイリオ" panose="020B0604030504040204" pitchFamily="50" charset="-128"/>
              </a:rPr>
              <a:t>※</a:t>
            </a:r>
            <a:r>
              <a:rPr lang="ja-JP" altLang="en-US" sz="1100" u="sng" dirty="0" smtClean="0">
                <a:solidFill>
                  <a:schemeClr val="tx1"/>
                </a:solidFill>
                <a:latin typeface="メイリオ" panose="020B0604030504040204" pitchFamily="50" charset="-128"/>
                <a:ea typeface="メイリオ" panose="020B0604030504040204" pitchFamily="50" charset="-128"/>
              </a:rPr>
              <a:t>サポカー</a:t>
            </a:r>
            <a:r>
              <a:rPr lang="en-US" altLang="ja-JP" sz="1100" u="sng" dirty="0" smtClean="0">
                <a:solidFill>
                  <a:schemeClr val="tx1"/>
                </a:solidFill>
                <a:latin typeface="メイリオ" panose="020B0604030504040204" pitchFamily="50" charset="-128"/>
                <a:ea typeface="メイリオ" panose="020B0604030504040204" pitchFamily="50" charset="-128"/>
              </a:rPr>
              <a:t>(</a:t>
            </a:r>
            <a:r>
              <a:rPr lang="ja-JP" altLang="en-US" sz="1100" u="sng" dirty="0" smtClean="0">
                <a:solidFill>
                  <a:schemeClr val="tx1"/>
                </a:solidFill>
                <a:latin typeface="メイリオ" panose="020B0604030504040204" pitchFamily="50" charset="-128"/>
                <a:ea typeface="メイリオ" panose="020B0604030504040204" pitchFamily="50" charset="-128"/>
              </a:rPr>
              <a:t>安全運転サポート車</a:t>
            </a:r>
            <a:r>
              <a:rPr lang="en-US" altLang="ja-JP" sz="1100" u="sng" dirty="0" smtClean="0">
                <a:solidFill>
                  <a:schemeClr val="tx1"/>
                </a:solidFill>
                <a:latin typeface="メイリオ" panose="020B0604030504040204" pitchFamily="50" charset="-128"/>
                <a:ea typeface="メイリオ" panose="020B0604030504040204" pitchFamily="50" charset="-128"/>
              </a:rPr>
              <a:t>)</a:t>
            </a:r>
            <a:r>
              <a:rPr lang="ja-JP" altLang="en-US" sz="1100" u="sng" dirty="0" smtClean="0">
                <a:solidFill>
                  <a:schemeClr val="tx1"/>
                </a:solidFill>
                <a:latin typeface="メイリオ" panose="020B0604030504040204" pitchFamily="50" charset="-128"/>
                <a:ea typeface="メイリオ" panose="020B0604030504040204" pitchFamily="50" charset="-128"/>
              </a:rPr>
              <a:t>及び後付けのペダル踏み間違い急発進抑制装置は、安全運転を支援し</a:t>
            </a:r>
            <a:endParaRPr lang="en-US" altLang="ja-JP" sz="1100" u="sng" dirty="0" smtClean="0">
              <a:solidFill>
                <a:schemeClr val="tx1"/>
              </a:solidFill>
              <a:latin typeface="メイリオ" panose="020B0604030504040204" pitchFamily="50" charset="-128"/>
              <a:ea typeface="メイリオ" panose="020B0604030504040204" pitchFamily="50" charset="-128"/>
            </a:endParaRPr>
          </a:p>
          <a:p>
            <a:pPr algn="l"/>
            <a:r>
              <a:rPr lang="ja-JP" altLang="en-US" sz="1100" u="sng" dirty="0" smtClean="0">
                <a:solidFill>
                  <a:schemeClr val="tx1"/>
                </a:solidFill>
                <a:latin typeface="メイリオ" panose="020B0604030504040204" pitchFamily="50" charset="-128"/>
                <a:ea typeface="メイリオ" panose="020B0604030504040204" pitchFamily="50" charset="-128"/>
              </a:rPr>
              <a:t>ますが、事故を完全に防ぐものではありません。</a:t>
            </a:r>
            <a:r>
              <a:rPr lang="ja-JP" altLang="en-US" sz="1100" dirty="0" smtClean="0">
                <a:solidFill>
                  <a:schemeClr val="tx1"/>
                </a:solidFill>
                <a:latin typeface="メイリオ" panose="020B0604030504040204" pitchFamily="50" charset="-128"/>
                <a:ea typeface="メイリオ" panose="020B0604030504040204" pitchFamily="50" charset="-128"/>
              </a:rPr>
              <a:t>交通</a:t>
            </a:r>
            <a:r>
              <a:rPr lang="ja-JP" altLang="en-US" sz="1100" dirty="0">
                <a:solidFill>
                  <a:schemeClr val="tx1"/>
                </a:solidFill>
                <a:latin typeface="メイリオ" panose="020B0604030504040204" pitchFamily="50" charset="-128"/>
                <a:ea typeface="メイリオ" panose="020B0604030504040204" pitchFamily="50" charset="-128"/>
              </a:rPr>
              <a:t>事故</a:t>
            </a:r>
            <a:r>
              <a:rPr lang="ja-JP" altLang="en-US" sz="1100" dirty="0" smtClean="0">
                <a:solidFill>
                  <a:schemeClr val="tx1"/>
                </a:solidFill>
                <a:latin typeface="メイリオ" panose="020B0604030504040204" pitchFamily="50" charset="-128"/>
                <a:ea typeface="メイリオ" panose="020B0604030504040204" pitchFamily="50" charset="-128"/>
              </a:rPr>
              <a:t>の防止や被害の軽減に役立ちますが、これらの</a:t>
            </a:r>
            <a:r>
              <a:rPr lang="ja-JP" altLang="en-US" sz="1100" dirty="0">
                <a:solidFill>
                  <a:schemeClr val="tx1"/>
                </a:solidFill>
                <a:latin typeface="メイリオ" panose="020B0604030504040204" pitchFamily="50" charset="-128"/>
                <a:ea typeface="メイリオ" panose="020B0604030504040204" pitchFamily="50" charset="-128"/>
              </a:rPr>
              <a:t>機能</a:t>
            </a:r>
            <a:r>
              <a:rPr lang="ja-JP" altLang="en-US" sz="1100" dirty="0" smtClean="0">
                <a:solidFill>
                  <a:schemeClr val="tx1"/>
                </a:solidFill>
                <a:latin typeface="メイリオ" panose="020B0604030504040204" pitchFamily="50" charset="-128"/>
                <a:ea typeface="メイリオ" panose="020B0604030504040204" pitchFamily="50" charset="-128"/>
              </a:rPr>
              <a:t>は万能ではなく、</a:t>
            </a:r>
            <a:r>
              <a:rPr lang="ja-JP" altLang="en-US" sz="1100" u="sng" dirty="0" smtClean="0">
                <a:solidFill>
                  <a:schemeClr val="tx1"/>
                </a:solidFill>
                <a:latin typeface="メイリオ" panose="020B0604030504040204" pitchFamily="50" charset="-128"/>
                <a:ea typeface="メイリオ" panose="020B0604030504040204" pitchFamily="50" charset="-128"/>
              </a:rPr>
              <a:t>条件によっては作動しない場合もあります。</a:t>
            </a:r>
            <a:r>
              <a:rPr lang="ja-JP" altLang="en-US" sz="1100" dirty="0" smtClean="0">
                <a:solidFill>
                  <a:schemeClr val="tx1"/>
                </a:solidFill>
                <a:latin typeface="メイリオ" panose="020B0604030504040204" pitchFamily="50" charset="-128"/>
                <a:ea typeface="メイリオ" panose="020B0604030504040204" pitchFamily="50" charset="-128"/>
              </a:rPr>
              <a:t>機能を過信せず、引き続き安全運転を心がけていただきますようお願いします。</a:t>
            </a:r>
            <a:endParaRPr lang="en-US" altLang="ja-JP" sz="11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33279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3281</TotalTime>
  <Words>547</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高齢ドライバーの皆さん 運転中にヒヤッとした 　  経験はありませんか?</vt:lpstr>
      <vt:lpstr>サポカー(安全運転サポート車) 　　　　　　へ乗り換えませんか？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野呂 良喜</dc:creator>
  <cp:lastModifiedBy>mieken</cp:lastModifiedBy>
  <cp:revision>316</cp:revision>
  <cp:lastPrinted>2020-06-22T06:14:48Z</cp:lastPrinted>
  <dcterms:created xsi:type="dcterms:W3CDTF">2018-12-26T07:24:07Z</dcterms:created>
  <dcterms:modified xsi:type="dcterms:W3CDTF">2020-06-22T06:14:51Z</dcterms:modified>
</cp:coreProperties>
</file>