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0" r:id="rId3"/>
    <p:sldId id="287" r:id="rId4"/>
    <p:sldId id="305" r:id="rId5"/>
    <p:sldId id="306" r:id="rId6"/>
    <p:sldId id="307" r:id="rId7"/>
    <p:sldId id="308" r:id="rId8"/>
    <p:sldId id="309" r:id="rId9"/>
    <p:sldId id="310" r:id="rId10"/>
    <p:sldId id="311" r:id="rId11"/>
    <p:sldId id="312" r:id="rId12"/>
    <p:sldId id="271" r:id="rId13"/>
  </p:sldIdLst>
  <p:sldSz cx="6480175" cy="9901238"/>
  <p:notesSz cx="6784975" cy="9906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19">
          <p15:clr>
            <a:srgbClr val="A4A3A4"/>
          </p15:clr>
        </p15:guide>
        <p15:guide id="2" pos="20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0000"/>
    <a:srgbClr val="FFC926"/>
    <a:srgbClr val="008000"/>
    <a:srgbClr val="0033CC"/>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2" autoAdjust="0"/>
    <p:restoredTop sz="94660"/>
  </p:normalViewPr>
  <p:slideViewPr>
    <p:cSldViewPr>
      <p:cViewPr>
        <p:scale>
          <a:sx n="100" d="100"/>
          <a:sy n="100" d="100"/>
        </p:scale>
        <p:origin x="1170" y="-2970"/>
      </p:cViewPr>
      <p:guideLst>
        <p:guide orient="horz" pos="3119"/>
        <p:guide pos="204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3"/>
            <a:ext cx="2940742" cy="495699"/>
          </a:xfrm>
          <a:prstGeom prst="rect">
            <a:avLst/>
          </a:prstGeom>
        </p:spPr>
        <p:txBody>
          <a:bodyPr vert="horz" lIns="91904" tIns="45950" rIns="91904" bIns="4595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2634" y="3"/>
            <a:ext cx="2940741" cy="495699"/>
          </a:xfrm>
          <a:prstGeom prst="rect">
            <a:avLst/>
          </a:prstGeom>
        </p:spPr>
        <p:txBody>
          <a:bodyPr vert="horz" lIns="91904" tIns="45950" rIns="91904" bIns="45950" rtlCol="0"/>
          <a:lstStyle>
            <a:lvl1pPr algn="r">
              <a:defRPr sz="1200"/>
            </a:lvl1pPr>
          </a:lstStyle>
          <a:p>
            <a:fld id="{75490B5B-28F0-4E59-A0D1-0CAC29815B92}" type="datetimeFigureOut">
              <a:rPr kumimoji="1" lang="ja-JP" altLang="en-US" smtClean="0"/>
              <a:t>2023/1/27</a:t>
            </a:fld>
            <a:endParaRPr kumimoji="1" lang="ja-JP" altLang="en-US"/>
          </a:p>
        </p:txBody>
      </p:sp>
      <p:sp>
        <p:nvSpPr>
          <p:cNvPr id="4" name="スライド イメージ プレースホルダー 3"/>
          <p:cNvSpPr>
            <a:spLocks noGrp="1" noRot="1" noChangeAspect="1"/>
          </p:cNvSpPr>
          <p:nvPr>
            <p:ph type="sldImg" idx="2"/>
          </p:nvPr>
        </p:nvSpPr>
        <p:spPr>
          <a:xfrm>
            <a:off x="2176463" y="742950"/>
            <a:ext cx="2432050" cy="3714750"/>
          </a:xfrm>
          <a:prstGeom prst="rect">
            <a:avLst/>
          </a:prstGeom>
          <a:noFill/>
          <a:ln w="12700">
            <a:solidFill>
              <a:prstClr val="black"/>
            </a:solidFill>
          </a:ln>
        </p:spPr>
        <p:txBody>
          <a:bodyPr vert="horz" lIns="91904" tIns="45950" rIns="91904" bIns="45950" rtlCol="0" anchor="ctr"/>
          <a:lstStyle/>
          <a:p>
            <a:endParaRPr lang="ja-JP" altLang="en-US"/>
          </a:p>
        </p:txBody>
      </p:sp>
      <p:sp>
        <p:nvSpPr>
          <p:cNvPr id="5" name="ノート プレースホルダー 4"/>
          <p:cNvSpPr>
            <a:spLocks noGrp="1"/>
          </p:cNvSpPr>
          <p:nvPr>
            <p:ph type="body" sz="quarter" idx="3"/>
          </p:nvPr>
        </p:nvSpPr>
        <p:spPr>
          <a:xfrm>
            <a:off x="678021" y="4705150"/>
            <a:ext cx="5428940" cy="4458099"/>
          </a:xfrm>
          <a:prstGeom prst="rect">
            <a:avLst/>
          </a:prstGeom>
        </p:spPr>
        <p:txBody>
          <a:bodyPr vert="horz" lIns="91904" tIns="45950" rIns="91904" bIns="4595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08708"/>
            <a:ext cx="2940742" cy="495698"/>
          </a:xfrm>
          <a:prstGeom prst="rect">
            <a:avLst/>
          </a:prstGeom>
        </p:spPr>
        <p:txBody>
          <a:bodyPr vert="horz" lIns="91904" tIns="45950" rIns="91904" bIns="4595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2634" y="9408708"/>
            <a:ext cx="2940741" cy="495698"/>
          </a:xfrm>
          <a:prstGeom prst="rect">
            <a:avLst/>
          </a:prstGeom>
        </p:spPr>
        <p:txBody>
          <a:bodyPr vert="horz" lIns="91904" tIns="45950" rIns="91904" bIns="45950" rtlCol="0" anchor="b"/>
          <a:lstStyle>
            <a:lvl1pPr algn="r">
              <a:defRPr sz="1200"/>
            </a:lvl1pPr>
          </a:lstStyle>
          <a:p>
            <a:fld id="{70AD6F86-C4B7-467A-8492-62C8991D830C}" type="slidenum">
              <a:rPr kumimoji="1" lang="ja-JP" altLang="en-US" smtClean="0"/>
              <a:t>‹#›</a:t>
            </a:fld>
            <a:endParaRPr kumimoji="1" lang="ja-JP" altLang="en-US"/>
          </a:p>
        </p:txBody>
      </p:sp>
    </p:spTree>
    <p:extLst>
      <p:ext uri="{BB962C8B-B14F-4D97-AF65-F5344CB8AC3E}">
        <p14:creationId xmlns:p14="http://schemas.microsoft.com/office/powerpoint/2010/main" val="24474930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486014" y="3075804"/>
            <a:ext cx="5508149" cy="2122348"/>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972027" y="5610701"/>
            <a:ext cx="4536123" cy="253031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5DF1829-B757-4089-AEDC-D3E3DEFBE443}" type="datetimeFigureOut">
              <a:rPr kumimoji="1" lang="ja-JP" altLang="en-US" smtClean="0"/>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3221124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DF1829-B757-4089-AEDC-D3E3DEFBE443}" type="datetimeFigureOut">
              <a:rPr kumimoji="1" lang="ja-JP" altLang="en-US" smtClean="0"/>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983043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523595" y="529442"/>
            <a:ext cx="1093530" cy="1126265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43007" y="529442"/>
            <a:ext cx="3172586" cy="1126265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DF1829-B757-4089-AEDC-D3E3DEFBE443}" type="datetimeFigureOut">
              <a:rPr kumimoji="1" lang="ja-JP" altLang="en-US" smtClean="0"/>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2505526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5DF1829-B757-4089-AEDC-D3E3DEFBE443}" type="datetimeFigureOut">
              <a:rPr kumimoji="1" lang="ja-JP" altLang="en-US" smtClean="0"/>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2604231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1890" y="6362462"/>
            <a:ext cx="5508149" cy="196649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11890" y="4196568"/>
            <a:ext cx="5508149" cy="216589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5DF1829-B757-4089-AEDC-D3E3DEFBE443}" type="datetimeFigureOut">
              <a:rPr kumimoji="1" lang="ja-JP" altLang="en-US" smtClean="0"/>
              <a:t>2023/1/27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14357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43007" y="3080386"/>
            <a:ext cx="2133058" cy="87117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484067" y="3080386"/>
            <a:ext cx="2133058" cy="87117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5DF1829-B757-4089-AEDC-D3E3DEFBE443}" type="datetimeFigureOut">
              <a:rPr kumimoji="1" lang="ja-JP" altLang="en-US" smtClean="0"/>
              <a:t>2023/1/27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92614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24009" y="396509"/>
            <a:ext cx="5832158" cy="1650206"/>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24010" y="2216320"/>
            <a:ext cx="2863203" cy="9236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24010" y="3139975"/>
            <a:ext cx="2863203" cy="57046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291841" y="2216320"/>
            <a:ext cx="2864327" cy="9236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291841" y="3139975"/>
            <a:ext cx="2864327" cy="570467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5DF1829-B757-4089-AEDC-D3E3DEFBE443}" type="datetimeFigureOut">
              <a:rPr kumimoji="1" lang="ja-JP" altLang="en-US" smtClean="0"/>
              <a:t>2023/1/27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2580267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5DF1829-B757-4089-AEDC-D3E3DEFBE443}" type="datetimeFigureOut">
              <a:rPr kumimoji="1" lang="ja-JP" altLang="en-US" smtClean="0"/>
              <a:t>2023/1/27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3999712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5DF1829-B757-4089-AEDC-D3E3DEFBE443}" type="datetimeFigureOut">
              <a:rPr kumimoji="1" lang="ja-JP" altLang="en-US" smtClean="0"/>
              <a:t>2023/1/27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1930486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24010" y="394217"/>
            <a:ext cx="2131933" cy="167771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533569" y="394217"/>
            <a:ext cx="3622598" cy="84504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24010" y="2071927"/>
            <a:ext cx="2131933" cy="67727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5DF1829-B757-4089-AEDC-D3E3DEFBE443}" type="datetimeFigureOut">
              <a:rPr kumimoji="1" lang="ja-JP" altLang="en-US" smtClean="0"/>
              <a:t>2023/1/27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379605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270161" y="6930867"/>
            <a:ext cx="3888105" cy="81822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270161" y="884694"/>
            <a:ext cx="3888105" cy="594074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270161" y="7749096"/>
            <a:ext cx="3888105" cy="11620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5DF1829-B757-4089-AEDC-D3E3DEFBE443}" type="datetimeFigureOut">
              <a:rPr kumimoji="1" lang="ja-JP" altLang="en-US" smtClean="0"/>
              <a:t>2023/1/27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117889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24009" y="396509"/>
            <a:ext cx="5832158" cy="1650206"/>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24009" y="2310291"/>
            <a:ext cx="5832158" cy="6534359"/>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24010" y="9176982"/>
            <a:ext cx="1512041" cy="527149"/>
          </a:xfrm>
          <a:prstGeom prst="rect">
            <a:avLst/>
          </a:prstGeom>
        </p:spPr>
        <p:txBody>
          <a:bodyPr vert="horz" lIns="91440" tIns="45720" rIns="91440" bIns="45720" rtlCol="0" anchor="ctr"/>
          <a:lstStyle>
            <a:lvl1pPr algn="l">
              <a:defRPr sz="1200">
                <a:solidFill>
                  <a:schemeClr val="tx1">
                    <a:tint val="75000"/>
                  </a:schemeClr>
                </a:solidFill>
              </a:defRPr>
            </a:lvl1pPr>
          </a:lstStyle>
          <a:p>
            <a:fld id="{F5DF1829-B757-4089-AEDC-D3E3DEFBE443}" type="datetimeFigureOut">
              <a:rPr kumimoji="1" lang="ja-JP" altLang="en-US" smtClean="0"/>
              <a:t>2023/1/27</a:t>
            </a:fld>
            <a:endParaRPr kumimoji="1" lang="ja-JP" altLang="en-US"/>
          </a:p>
        </p:txBody>
      </p:sp>
      <p:sp>
        <p:nvSpPr>
          <p:cNvPr id="5" name="フッター プレースホルダー 4"/>
          <p:cNvSpPr>
            <a:spLocks noGrp="1"/>
          </p:cNvSpPr>
          <p:nvPr>
            <p:ph type="ftr" sz="quarter" idx="3"/>
          </p:nvPr>
        </p:nvSpPr>
        <p:spPr>
          <a:xfrm>
            <a:off x="2214061" y="9176982"/>
            <a:ext cx="2052055" cy="52714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644126" y="9176982"/>
            <a:ext cx="1512041" cy="527149"/>
          </a:xfrm>
          <a:prstGeom prst="rect">
            <a:avLst/>
          </a:prstGeom>
        </p:spPr>
        <p:txBody>
          <a:bodyPr vert="horz" lIns="91440" tIns="45720" rIns="91440" bIns="45720" rtlCol="0" anchor="ctr"/>
          <a:lstStyle>
            <a:lvl1pPr algn="r">
              <a:defRPr sz="1200">
                <a:solidFill>
                  <a:schemeClr val="tx1">
                    <a:tint val="75000"/>
                  </a:schemeClr>
                </a:solidFill>
              </a:defRPr>
            </a:lvl1pPr>
          </a:lstStyle>
          <a:p>
            <a:fld id="{073AED80-470C-4EED-858A-88157BB8E5E3}" type="slidenum">
              <a:rPr kumimoji="1" lang="ja-JP" altLang="en-US" smtClean="0"/>
              <a:t>‹#›</a:t>
            </a:fld>
            <a:endParaRPr kumimoji="1" lang="ja-JP" altLang="en-US"/>
          </a:p>
        </p:txBody>
      </p:sp>
    </p:spTree>
    <p:extLst>
      <p:ext uri="{BB962C8B-B14F-4D97-AF65-F5344CB8AC3E}">
        <p14:creationId xmlns:p14="http://schemas.microsoft.com/office/powerpoint/2010/main" val="251562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386473" y="342107"/>
            <a:ext cx="5760640" cy="307777"/>
          </a:xfrm>
          <a:prstGeom prst="rect">
            <a:avLst/>
          </a:prstGeom>
          <a:noFill/>
        </p:spPr>
        <p:txBody>
          <a:bodyPr wrap="square" lIns="91440" tIns="45720" rIns="91440" bIns="45720">
            <a:spAutoFit/>
          </a:bodyPr>
          <a:lstStyle/>
          <a:p>
            <a:pPr algn="ctr"/>
            <a:r>
              <a:rPr lang="ja-JP" altLang="en-US" sz="1400" b="1" cap="none" spc="0" dirty="0" smtClean="0">
                <a:ln w="1905"/>
                <a:solidFill>
                  <a:srgbClr val="002060"/>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rPr>
              <a:t>持続可能性の高い経営に取り組む企業の表彰制度</a:t>
            </a:r>
            <a:endParaRPr lang="ja-JP" altLang="en-US" sz="1400" b="1" cap="none" spc="0" dirty="0">
              <a:ln w="1905"/>
              <a:solidFill>
                <a:srgbClr val="002060"/>
              </a:solidFill>
              <a:effectLst>
                <a:innerShdw blurRad="69850" dist="43180" dir="5400000">
                  <a:srgbClr val="000000">
                    <a:alpha val="65000"/>
                  </a:srgbClr>
                </a:innerShdw>
              </a:effectLst>
              <a:latin typeface="メイリオ" panose="020B0604030504040204" pitchFamily="50" charset="-128"/>
              <a:ea typeface="メイリオ" panose="020B0604030504040204" pitchFamily="50" charset="-128"/>
            </a:endParaRPr>
          </a:p>
        </p:txBody>
      </p:sp>
      <p:sp>
        <p:nvSpPr>
          <p:cNvPr id="41" name="角丸四角形 40"/>
          <p:cNvSpPr/>
          <p:nvPr/>
        </p:nvSpPr>
        <p:spPr>
          <a:xfrm>
            <a:off x="104943" y="2339467"/>
            <a:ext cx="6260930" cy="7386576"/>
          </a:xfrm>
          <a:prstGeom prst="roundRect">
            <a:avLst/>
          </a:prstGeom>
          <a:noFill/>
          <a:ln w="349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2310060" y="9356710"/>
            <a:ext cx="1913466" cy="369332"/>
          </a:xfrm>
          <a:prstGeom prst="rect">
            <a:avLst/>
          </a:prstGeom>
          <a:noFill/>
        </p:spPr>
        <p:txBody>
          <a:bodyPr wrap="square" rtlCol="0">
            <a:spAutoFit/>
          </a:bodyPr>
          <a:lstStyle/>
          <a:p>
            <a:pPr algn="ctr"/>
            <a:r>
              <a:rPr kumimoji="1" lang="ja-JP" altLang="en-US" dirty="0" smtClean="0"/>
              <a:t>三　重　県</a:t>
            </a:r>
            <a:endParaRPr kumimoji="1" lang="ja-JP" altLang="en-US" dirty="0"/>
          </a:p>
        </p:txBody>
      </p:sp>
      <p:sp>
        <p:nvSpPr>
          <p:cNvPr id="15" name="テキスト ボックス 14"/>
          <p:cNvSpPr txBox="1"/>
          <p:nvPr/>
        </p:nvSpPr>
        <p:spPr>
          <a:xfrm>
            <a:off x="1322459" y="1782267"/>
            <a:ext cx="3773949" cy="369332"/>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rPr>
              <a:t>～</a:t>
            </a:r>
            <a:r>
              <a:rPr lang="ja-JP" altLang="en-US" b="1" dirty="0" smtClean="0">
                <a:latin typeface="メイリオ" panose="020B0604030504040204" pitchFamily="50" charset="-128"/>
                <a:ea typeface="メイリオ" panose="020B0604030504040204" pitchFamily="50" charset="-128"/>
              </a:rPr>
              <a:t>令和４年</a:t>
            </a:r>
            <a:r>
              <a:rPr kumimoji="1" lang="ja-JP" altLang="en-US" b="1" dirty="0" smtClean="0">
                <a:latin typeface="メイリオ" panose="020B0604030504040204" pitchFamily="50" charset="-128"/>
                <a:ea typeface="メイリオ" panose="020B0604030504040204" pitchFamily="50" charset="-128"/>
              </a:rPr>
              <a:t>度受賞企業のご紹介～</a:t>
            </a:r>
            <a:endParaRPr kumimoji="1" lang="ja-JP" altLang="en-US" b="1"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08695" y="1206203"/>
            <a:ext cx="6340197" cy="584775"/>
          </a:xfrm>
          <a:prstGeom prst="rect">
            <a:avLst/>
          </a:prstGeom>
          <a:noFill/>
        </p:spPr>
        <p:txBody>
          <a:bodyPr wrap="none" rtlCol="0">
            <a:spAutoFit/>
          </a:bodyPr>
          <a:lstStyle/>
          <a:p>
            <a:r>
              <a:rPr kumimoji="1" lang="ja-JP" altLang="en-US" sz="3200" dirty="0" smtClean="0">
                <a:solidFill>
                  <a:schemeClr val="tx2">
                    <a:lumMod val="60000"/>
                    <a:lumOff val="40000"/>
                  </a:schemeClr>
                </a:solidFill>
                <a:latin typeface="メイリオ" panose="020B0604030504040204" pitchFamily="50" charset="-128"/>
                <a:ea typeface="メイリオ" panose="020B0604030504040204" pitchFamily="50" charset="-128"/>
              </a:rPr>
              <a:t>三重のサステナブル経営アワード</a:t>
            </a:r>
            <a:endParaRPr kumimoji="1" lang="ja-JP" altLang="en-US" sz="3200"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2720453" y="774155"/>
            <a:ext cx="1029910" cy="430887"/>
          </a:xfrm>
          <a:prstGeom prst="rect">
            <a:avLst/>
          </a:prstGeom>
          <a:noFill/>
        </p:spPr>
        <p:txBody>
          <a:bodyPr wrap="square" rtlCol="0">
            <a:spAutoFit/>
          </a:bodyPr>
          <a:lstStyle/>
          <a:p>
            <a:r>
              <a:rPr kumimoji="1" lang="ja-JP" altLang="en-US" sz="2200" dirty="0" smtClean="0">
                <a:solidFill>
                  <a:schemeClr val="tx2">
                    <a:lumMod val="60000"/>
                    <a:lumOff val="40000"/>
                  </a:schemeClr>
                </a:solidFill>
                <a:latin typeface="メイリオ" panose="020B0604030504040204" pitchFamily="50" charset="-128"/>
                <a:ea typeface="メイリオ" panose="020B0604030504040204" pitchFamily="50" charset="-128"/>
              </a:rPr>
              <a:t>第</a:t>
            </a:r>
            <a:r>
              <a:rPr lang="ja-JP" altLang="en-US" sz="2200" dirty="0">
                <a:solidFill>
                  <a:schemeClr val="tx2">
                    <a:lumMod val="60000"/>
                    <a:lumOff val="40000"/>
                  </a:schemeClr>
                </a:solidFill>
                <a:latin typeface="メイリオ" panose="020B0604030504040204" pitchFamily="50" charset="-128"/>
                <a:ea typeface="メイリオ" panose="020B0604030504040204" pitchFamily="50" charset="-128"/>
              </a:rPr>
              <a:t>１</a:t>
            </a:r>
            <a:r>
              <a:rPr kumimoji="1" lang="ja-JP" altLang="en-US" sz="2200" dirty="0" smtClean="0">
                <a:solidFill>
                  <a:schemeClr val="tx2">
                    <a:lumMod val="60000"/>
                    <a:lumOff val="40000"/>
                  </a:schemeClr>
                </a:solidFill>
                <a:latin typeface="メイリオ" panose="020B0604030504040204" pitchFamily="50" charset="-128"/>
                <a:ea typeface="メイリオ" panose="020B0604030504040204" pitchFamily="50" charset="-128"/>
              </a:rPr>
              <a:t>回</a:t>
            </a:r>
            <a:endParaRPr kumimoji="1" lang="ja-JP" altLang="en-US" sz="2200"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12" name="正方形/長方形 11"/>
          <p:cNvSpPr/>
          <p:nvPr/>
        </p:nvSpPr>
        <p:spPr>
          <a:xfrm>
            <a:off x="1035136" y="2502347"/>
            <a:ext cx="1656184" cy="100811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写真</a:t>
            </a:r>
            <a:endParaRPr kumimoji="1" lang="ja-JP" altLang="en-US" dirty="0">
              <a:solidFill>
                <a:schemeClr val="tx1"/>
              </a:solidFill>
            </a:endParaRPr>
          </a:p>
        </p:txBody>
      </p:sp>
      <p:sp>
        <p:nvSpPr>
          <p:cNvPr id="18" name="正方形/長方形 17"/>
          <p:cNvSpPr/>
          <p:nvPr/>
        </p:nvSpPr>
        <p:spPr>
          <a:xfrm>
            <a:off x="9845534" y="6462787"/>
            <a:ext cx="2630866"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1" name="正方形/長方形 20"/>
          <p:cNvSpPr/>
          <p:nvPr/>
        </p:nvSpPr>
        <p:spPr>
          <a:xfrm>
            <a:off x="558284" y="3294435"/>
            <a:ext cx="2532704"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エイベックス株式会社</a:t>
            </a:r>
            <a:endParaRPr lang="en-US" altLang="ja-JP" dirty="0" smtClean="0">
              <a:solidFill>
                <a:schemeClr val="tx1"/>
              </a:solidFill>
            </a:endParaRPr>
          </a:p>
        </p:txBody>
      </p:sp>
      <p:sp>
        <p:nvSpPr>
          <p:cNvPr id="22" name="正方形/長方形 21"/>
          <p:cNvSpPr/>
          <p:nvPr/>
        </p:nvSpPr>
        <p:spPr>
          <a:xfrm>
            <a:off x="3739978" y="2502347"/>
            <a:ext cx="1656184" cy="100811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写真</a:t>
            </a:r>
            <a:endParaRPr kumimoji="1" lang="ja-JP" altLang="en-US" dirty="0">
              <a:solidFill>
                <a:schemeClr val="tx1"/>
              </a:solidFill>
            </a:endParaRPr>
          </a:p>
        </p:txBody>
      </p:sp>
      <p:sp>
        <p:nvSpPr>
          <p:cNvPr id="24" name="正方形/長方形 23"/>
          <p:cNvSpPr/>
          <p:nvPr/>
        </p:nvSpPr>
        <p:spPr>
          <a:xfrm>
            <a:off x="3781217" y="7614915"/>
            <a:ext cx="1656184" cy="100811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写真</a:t>
            </a:r>
            <a:endParaRPr kumimoji="1" lang="ja-JP" altLang="en-US" dirty="0">
              <a:solidFill>
                <a:schemeClr val="tx1"/>
              </a:solidFill>
            </a:endParaRPr>
          </a:p>
        </p:txBody>
      </p:sp>
      <p:sp>
        <p:nvSpPr>
          <p:cNvPr id="16" name="正方形/長方形 15"/>
          <p:cNvSpPr/>
          <p:nvPr/>
        </p:nvSpPr>
        <p:spPr>
          <a:xfrm>
            <a:off x="4456339" y="4158531"/>
            <a:ext cx="1656184" cy="100811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写真</a:t>
            </a:r>
            <a:endParaRPr kumimoji="1" lang="ja-JP" altLang="en-US" dirty="0">
              <a:solidFill>
                <a:schemeClr val="tx1"/>
              </a:solidFill>
            </a:endParaRPr>
          </a:p>
        </p:txBody>
      </p:sp>
      <p:sp>
        <p:nvSpPr>
          <p:cNvPr id="23" name="正方形/長方形 22"/>
          <p:cNvSpPr/>
          <p:nvPr/>
        </p:nvSpPr>
        <p:spPr>
          <a:xfrm>
            <a:off x="1035136" y="7614915"/>
            <a:ext cx="1656184" cy="100811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写真</a:t>
            </a:r>
            <a:endParaRPr kumimoji="1" lang="ja-JP" altLang="en-US" dirty="0">
              <a:solidFill>
                <a:schemeClr val="tx1"/>
              </a:solidFill>
            </a:endParaRPr>
          </a:p>
        </p:txBody>
      </p:sp>
      <p:sp>
        <p:nvSpPr>
          <p:cNvPr id="25" name="正方形/長方形 24"/>
          <p:cNvSpPr/>
          <p:nvPr/>
        </p:nvSpPr>
        <p:spPr>
          <a:xfrm>
            <a:off x="4449746" y="5958731"/>
            <a:ext cx="1656184" cy="100811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写真</a:t>
            </a:r>
            <a:endParaRPr kumimoji="1" lang="ja-JP" altLang="en-US" dirty="0">
              <a:solidFill>
                <a:schemeClr val="tx1"/>
              </a:solidFill>
            </a:endParaRPr>
          </a:p>
        </p:txBody>
      </p:sp>
      <p:sp>
        <p:nvSpPr>
          <p:cNvPr id="26" name="正方形/長方形 25"/>
          <p:cNvSpPr/>
          <p:nvPr/>
        </p:nvSpPr>
        <p:spPr>
          <a:xfrm>
            <a:off x="347597" y="4158531"/>
            <a:ext cx="1656184" cy="100811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写真</a:t>
            </a:r>
            <a:endParaRPr kumimoji="1" lang="ja-JP" altLang="en-US" dirty="0">
              <a:solidFill>
                <a:schemeClr val="tx1"/>
              </a:solidFill>
            </a:endParaRPr>
          </a:p>
        </p:txBody>
      </p:sp>
      <p:sp>
        <p:nvSpPr>
          <p:cNvPr id="27" name="正方形/長方形 26"/>
          <p:cNvSpPr/>
          <p:nvPr/>
        </p:nvSpPr>
        <p:spPr>
          <a:xfrm>
            <a:off x="347597" y="5958731"/>
            <a:ext cx="1656184" cy="1008112"/>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写真</a:t>
            </a:r>
            <a:endParaRPr kumimoji="1" lang="ja-JP" altLang="en-US" dirty="0">
              <a:solidFill>
                <a:schemeClr val="tx1"/>
              </a:solidFill>
            </a:endParaRPr>
          </a:p>
        </p:txBody>
      </p:sp>
      <p:sp>
        <p:nvSpPr>
          <p:cNvPr id="28" name="正方形/長方形 27"/>
          <p:cNvSpPr/>
          <p:nvPr/>
        </p:nvSpPr>
        <p:spPr>
          <a:xfrm>
            <a:off x="3209434" y="8479011"/>
            <a:ext cx="2789406"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三重執鬼株式会社</a:t>
            </a:r>
            <a:endParaRPr kumimoji="1" lang="ja-JP" altLang="en-US" dirty="0">
              <a:solidFill>
                <a:schemeClr val="tx1"/>
              </a:solidFill>
            </a:endParaRPr>
          </a:p>
        </p:txBody>
      </p:sp>
      <p:sp>
        <p:nvSpPr>
          <p:cNvPr id="29" name="正方形/長方形 28"/>
          <p:cNvSpPr/>
          <p:nvPr/>
        </p:nvSpPr>
        <p:spPr>
          <a:xfrm>
            <a:off x="436683" y="8551019"/>
            <a:ext cx="2789406"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特定非営利活動</a:t>
            </a:r>
            <a:r>
              <a:rPr lang="ja-JP" altLang="en-US" dirty="0" smtClean="0">
                <a:solidFill>
                  <a:schemeClr val="tx1"/>
                </a:solidFill>
              </a:rPr>
              <a:t>法人</a:t>
            </a:r>
            <a:endParaRPr lang="en-US" altLang="ja-JP" dirty="0" smtClean="0">
              <a:solidFill>
                <a:schemeClr val="tx1"/>
              </a:solidFill>
            </a:endParaRPr>
          </a:p>
          <a:p>
            <a:pPr algn="ctr"/>
            <a:r>
              <a:rPr kumimoji="1" lang="ja-JP" altLang="en-US" dirty="0">
                <a:solidFill>
                  <a:schemeClr val="tx1"/>
                </a:solidFill>
              </a:rPr>
              <a:t>三重県生涯スポーツ協会</a:t>
            </a:r>
          </a:p>
        </p:txBody>
      </p:sp>
      <p:sp>
        <p:nvSpPr>
          <p:cNvPr id="31" name="正方形/長方形 30"/>
          <p:cNvSpPr/>
          <p:nvPr/>
        </p:nvSpPr>
        <p:spPr>
          <a:xfrm>
            <a:off x="-240176" y="6750819"/>
            <a:ext cx="2789406"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株式</a:t>
            </a:r>
            <a:r>
              <a:rPr lang="ja-JP" altLang="en-US" dirty="0" smtClean="0">
                <a:solidFill>
                  <a:schemeClr val="tx1"/>
                </a:solidFill>
              </a:rPr>
              <a:t>会社</a:t>
            </a:r>
            <a:r>
              <a:rPr lang="ja-JP" altLang="en-US" dirty="0">
                <a:solidFill>
                  <a:schemeClr val="tx1"/>
                </a:solidFill>
              </a:rPr>
              <a:t>フジ技研</a:t>
            </a:r>
            <a:endParaRPr kumimoji="1" lang="ja-JP" altLang="en-US" dirty="0">
              <a:solidFill>
                <a:schemeClr val="tx1"/>
              </a:solidFill>
            </a:endParaRPr>
          </a:p>
        </p:txBody>
      </p:sp>
      <p:sp>
        <p:nvSpPr>
          <p:cNvPr id="32" name="正方形/長方形 31"/>
          <p:cNvSpPr/>
          <p:nvPr/>
        </p:nvSpPr>
        <p:spPr>
          <a:xfrm>
            <a:off x="3819121" y="6750819"/>
            <a:ext cx="2789406"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株式会社宝輪</a:t>
            </a:r>
            <a:endParaRPr kumimoji="1" lang="ja-JP" altLang="en-US" dirty="0">
              <a:solidFill>
                <a:schemeClr val="tx1"/>
              </a:solidFill>
            </a:endParaRPr>
          </a:p>
        </p:txBody>
      </p:sp>
      <p:sp>
        <p:nvSpPr>
          <p:cNvPr id="33" name="正方形/長方形 32"/>
          <p:cNvSpPr/>
          <p:nvPr/>
        </p:nvSpPr>
        <p:spPr>
          <a:xfrm>
            <a:off x="76280" y="4950619"/>
            <a:ext cx="2198818"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河村産業</a:t>
            </a:r>
            <a:r>
              <a:rPr lang="ja-JP" altLang="en-US" dirty="0" smtClean="0">
                <a:solidFill>
                  <a:schemeClr val="tx1"/>
                </a:solidFill>
              </a:rPr>
              <a:t>株式会社</a:t>
            </a:r>
            <a:endParaRPr lang="en-US" altLang="ja-JP" dirty="0" smtClean="0">
              <a:solidFill>
                <a:schemeClr val="tx1"/>
              </a:solidFill>
            </a:endParaRPr>
          </a:p>
        </p:txBody>
      </p:sp>
      <p:sp>
        <p:nvSpPr>
          <p:cNvPr id="34" name="正方形/長方形 33"/>
          <p:cNvSpPr/>
          <p:nvPr/>
        </p:nvSpPr>
        <p:spPr>
          <a:xfrm>
            <a:off x="4223526" y="4950619"/>
            <a:ext cx="2198818"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株式会社北村組</a:t>
            </a:r>
            <a:endParaRPr lang="en-US" altLang="ja-JP" dirty="0" smtClean="0">
              <a:solidFill>
                <a:schemeClr val="tx1"/>
              </a:solidFill>
            </a:endParaRPr>
          </a:p>
        </p:txBody>
      </p:sp>
      <p:sp>
        <p:nvSpPr>
          <p:cNvPr id="35" name="正方形/長方形 34"/>
          <p:cNvSpPr/>
          <p:nvPr/>
        </p:nvSpPr>
        <p:spPr>
          <a:xfrm>
            <a:off x="3528571" y="3294435"/>
            <a:ext cx="2313059" cy="864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株式会社オオコーチ</a:t>
            </a:r>
            <a:endParaRPr lang="en-US" altLang="ja-JP" dirty="0" smtClean="0">
              <a:solidFill>
                <a:schemeClr val="tx1"/>
              </a:solidFill>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2284" y="4346399"/>
            <a:ext cx="2141163" cy="2478559"/>
          </a:xfrm>
          <a:prstGeom prst="rect">
            <a:avLst/>
          </a:prstGeom>
        </p:spPr>
      </p:pic>
    </p:spTree>
    <p:extLst>
      <p:ext uri="{BB962C8B-B14F-4D97-AF65-F5344CB8AC3E}">
        <p14:creationId xmlns:p14="http://schemas.microsoft.com/office/powerpoint/2010/main" val="1915341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08477"/>
            <a:ext cx="6480175" cy="521662"/>
          </a:xfrm>
        </p:spPr>
        <p:txBody>
          <a:bodyPr>
            <a:normAutofit fontScale="90000"/>
          </a:bodyPr>
          <a:lstStyle/>
          <a:p>
            <a:pPr algn="l"/>
            <a:r>
              <a:rPr lang="ja-JP" altLang="en-US" sz="2400" dirty="0">
                <a:solidFill>
                  <a:srgbClr val="0070C0"/>
                </a:solidFill>
              </a:rPr>
              <a:t>特定非営利</a:t>
            </a:r>
            <a:r>
              <a:rPr lang="ja-JP" altLang="en-US" sz="2400" dirty="0" smtClean="0">
                <a:solidFill>
                  <a:srgbClr val="0070C0"/>
                </a:solidFill>
              </a:rPr>
              <a:t>活動法人三重県生涯スポーツ協会　</a:t>
            </a:r>
            <a:r>
              <a:rPr kumimoji="1" lang="ja-JP" altLang="en-US" sz="1600" dirty="0" smtClean="0">
                <a:solidFill>
                  <a:srgbClr val="0070C0"/>
                </a:solidFill>
              </a:rPr>
              <a:t>（</a:t>
            </a:r>
            <a:r>
              <a:rPr lang="ja-JP" altLang="en-US" sz="1600" dirty="0" smtClean="0">
                <a:solidFill>
                  <a:srgbClr val="0070C0"/>
                </a:solidFill>
              </a:rPr>
              <a:t>津市</a:t>
            </a:r>
            <a:r>
              <a:rPr kumimoji="1" lang="ja-JP" altLang="en-US" sz="1600" dirty="0" smtClean="0">
                <a:solidFill>
                  <a:srgbClr val="0070C0"/>
                </a:solidFill>
              </a:rPr>
              <a:t>）</a:t>
            </a:r>
            <a:endParaRPr kumimoji="1" lang="ja-JP" altLang="en-US" sz="1600" dirty="0">
              <a:solidFill>
                <a:srgbClr val="0070C0"/>
              </a:solidFill>
            </a:endParaRPr>
          </a:p>
        </p:txBody>
      </p:sp>
      <p:sp>
        <p:nvSpPr>
          <p:cNvPr id="5" name="テキスト ボックス 4"/>
          <p:cNvSpPr txBox="1"/>
          <p:nvPr/>
        </p:nvSpPr>
        <p:spPr>
          <a:xfrm>
            <a:off x="321104" y="630139"/>
            <a:ext cx="5655287" cy="36933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70C0"/>
                </a:solidFill>
                <a:effectLst/>
                <a:uLnTx/>
                <a:uFillTx/>
                <a:latin typeface="HGｺﾞｼｯｸM" panose="020B0609000000000000" pitchFamily="49" charset="-128"/>
                <a:ea typeface="HGｺﾞｼｯｸM" panose="020B0609000000000000" pitchFamily="49" charset="-128"/>
                <a:cs typeface="+mn-cs"/>
              </a:rPr>
              <a:t>タイトル</a:t>
            </a:r>
            <a:endParaRPr kumimoji="1" lang="en-US" altLang="ja-JP" sz="18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p:txBody>
      </p:sp>
      <p:sp>
        <p:nvSpPr>
          <p:cNvPr id="6" name="テキスト ボックス 5"/>
          <p:cNvSpPr txBox="1"/>
          <p:nvPr/>
        </p:nvSpPr>
        <p:spPr>
          <a:xfrm>
            <a:off x="344827" y="1062187"/>
            <a:ext cx="4047388" cy="1546577"/>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　会社概要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7" name="テキスト ボックス 6"/>
          <p:cNvSpPr txBox="1"/>
          <p:nvPr/>
        </p:nvSpPr>
        <p:spPr>
          <a:xfrm>
            <a:off x="2446583" y="5059789"/>
            <a:ext cx="3891264" cy="233910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rPr>
              <a:t>タイトル</a:t>
            </a: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0" name="テキスト ボックス 9"/>
          <p:cNvSpPr txBox="1"/>
          <p:nvPr/>
        </p:nvSpPr>
        <p:spPr>
          <a:xfrm>
            <a:off x="304565" y="2940199"/>
            <a:ext cx="3948107" cy="200054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rPr>
              <a:t>タイトル</a:t>
            </a:r>
            <a:endParaRPr kumimoji="1" lang="en-US" altLang="ja-JP"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本文</a:t>
            </a: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2" name="テキスト ボックス 11"/>
          <p:cNvSpPr txBox="1"/>
          <p:nvPr/>
        </p:nvSpPr>
        <p:spPr>
          <a:xfrm>
            <a:off x="4473961" y="1163232"/>
            <a:ext cx="1682206" cy="147732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3" name="テキスト ボックス 12"/>
          <p:cNvSpPr txBox="1"/>
          <p:nvPr/>
        </p:nvSpPr>
        <p:spPr>
          <a:xfrm>
            <a:off x="4378348" y="3185259"/>
            <a:ext cx="1742059" cy="1200329"/>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4" name="テキスト ボックス 13"/>
          <p:cNvSpPr txBox="1"/>
          <p:nvPr/>
        </p:nvSpPr>
        <p:spPr>
          <a:xfrm>
            <a:off x="344827" y="5526683"/>
            <a:ext cx="1921835" cy="147732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5" name="テキスト ボックス 14"/>
          <p:cNvSpPr txBox="1"/>
          <p:nvPr/>
        </p:nvSpPr>
        <p:spPr>
          <a:xfrm>
            <a:off x="328480" y="7543195"/>
            <a:ext cx="3924192" cy="2015936"/>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70C0"/>
                </a:solidFill>
                <a:effectLst/>
                <a:uLnTx/>
                <a:uFillTx/>
                <a:latin typeface="HGｺﾞｼｯｸM" panose="020B0609000000000000" pitchFamily="49" charset="-128"/>
                <a:ea typeface="HGｺﾞｼｯｸM" panose="020B0609000000000000" pitchFamily="49" charset="-128"/>
                <a:cs typeface="+mn-cs"/>
              </a:rPr>
              <a:t>タイトル</a:t>
            </a:r>
            <a:endParaRPr kumimoji="1" lang="en-US" altLang="ja-JP"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本文</a:t>
            </a: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cxnSp>
        <p:nvCxnSpPr>
          <p:cNvPr id="8" name="直線コネクタ 7"/>
          <p:cNvCxnSpPr/>
          <p:nvPr/>
        </p:nvCxnSpPr>
        <p:spPr>
          <a:xfrm>
            <a:off x="215751" y="2790379"/>
            <a:ext cx="60486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392215" y="7916307"/>
            <a:ext cx="1742059" cy="1200329"/>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Tree>
    <p:extLst>
      <p:ext uri="{BB962C8B-B14F-4D97-AF65-F5344CB8AC3E}">
        <p14:creationId xmlns:p14="http://schemas.microsoft.com/office/powerpoint/2010/main" val="1775027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009" y="126083"/>
            <a:ext cx="5832158" cy="521662"/>
          </a:xfrm>
        </p:spPr>
        <p:txBody>
          <a:bodyPr>
            <a:normAutofit/>
          </a:bodyPr>
          <a:lstStyle/>
          <a:p>
            <a:pPr algn="l"/>
            <a:r>
              <a:rPr lang="ja-JP" altLang="en-US" sz="2400" dirty="0">
                <a:solidFill>
                  <a:srgbClr val="0070C0"/>
                </a:solidFill>
              </a:rPr>
              <a:t>三重執鬼株式会社</a:t>
            </a:r>
            <a:r>
              <a:rPr kumimoji="1" lang="ja-JP" altLang="en-US" sz="2400" dirty="0" smtClean="0">
                <a:solidFill>
                  <a:srgbClr val="0070C0"/>
                </a:solidFill>
              </a:rPr>
              <a:t>　</a:t>
            </a:r>
            <a:r>
              <a:rPr kumimoji="1" lang="ja-JP" altLang="en-US" sz="1600" dirty="0" smtClean="0">
                <a:solidFill>
                  <a:srgbClr val="0070C0"/>
                </a:solidFill>
              </a:rPr>
              <a:t>（</a:t>
            </a:r>
            <a:r>
              <a:rPr lang="ja-JP" altLang="en-US" sz="1600" dirty="0">
                <a:solidFill>
                  <a:srgbClr val="0070C0"/>
                </a:solidFill>
              </a:rPr>
              <a:t>鈴鹿市</a:t>
            </a:r>
            <a:r>
              <a:rPr kumimoji="1" lang="ja-JP" altLang="en-US" sz="1600" dirty="0" smtClean="0">
                <a:solidFill>
                  <a:srgbClr val="0070C0"/>
                </a:solidFill>
              </a:rPr>
              <a:t>）</a:t>
            </a:r>
            <a:endParaRPr kumimoji="1" lang="ja-JP" altLang="en-US" sz="1600" dirty="0">
              <a:solidFill>
                <a:srgbClr val="0070C0"/>
              </a:solidFill>
            </a:endParaRPr>
          </a:p>
        </p:txBody>
      </p:sp>
      <p:sp>
        <p:nvSpPr>
          <p:cNvPr id="5" name="テキスト ボックス 4"/>
          <p:cNvSpPr txBox="1"/>
          <p:nvPr/>
        </p:nvSpPr>
        <p:spPr>
          <a:xfrm>
            <a:off x="321104" y="630139"/>
            <a:ext cx="5655287" cy="36933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70C0"/>
                </a:solidFill>
                <a:effectLst/>
                <a:uLnTx/>
                <a:uFillTx/>
                <a:latin typeface="HGｺﾞｼｯｸM" panose="020B0609000000000000" pitchFamily="49" charset="-128"/>
                <a:ea typeface="HGｺﾞｼｯｸM" panose="020B0609000000000000" pitchFamily="49" charset="-128"/>
                <a:cs typeface="+mn-cs"/>
              </a:rPr>
              <a:t>タイトル</a:t>
            </a:r>
            <a:endParaRPr kumimoji="1" lang="en-US" altLang="ja-JP" sz="18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p:txBody>
      </p:sp>
      <p:sp>
        <p:nvSpPr>
          <p:cNvPr id="6" name="テキスト ボックス 5"/>
          <p:cNvSpPr txBox="1"/>
          <p:nvPr/>
        </p:nvSpPr>
        <p:spPr>
          <a:xfrm>
            <a:off x="344827" y="1062187"/>
            <a:ext cx="4047388" cy="1546577"/>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　会社概要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7" name="テキスト ボックス 6"/>
          <p:cNvSpPr txBox="1"/>
          <p:nvPr/>
        </p:nvSpPr>
        <p:spPr>
          <a:xfrm>
            <a:off x="2446583" y="5059789"/>
            <a:ext cx="3891264" cy="2154436"/>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0" name="テキスト ボックス 9"/>
          <p:cNvSpPr txBox="1"/>
          <p:nvPr/>
        </p:nvSpPr>
        <p:spPr>
          <a:xfrm>
            <a:off x="304565" y="2940199"/>
            <a:ext cx="3948107" cy="1969770"/>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smtClean="0">
                <a:solidFill>
                  <a:srgbClr val="0070C0"/>
                </a:solidFill>
                <a:latin typeface="HGｺﾞｼｯｸM" panose="020B0609000000000000" pitchFamily="49" charset="-128"/>
                <a:ea typeface="HGｺﾞｼｯｸM" panose="020B0609000000000000" pitchFamily="49" charset="-128"/>
              </a:rPr>
              <a:t>タイトル</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rPr>
              <a:t>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HGｺﾞｼｯｸM" panose="020B0609000000000000" pitchFamily="49" charset="-128"/>
              <a:ea typeface="HGｺﾞｼｯｸM" panose="020B0609000000000000" pitchFamily="49" charset="-128"/>
            </a:endParaRPr>
          </a:p>
        </p:txBody>
      </p:sp>
      <p:sp>
        <p:nvSpPr>
          <p:cNvPr id="12" name="テキスト ボックス 11"/>
          <p:cNvSpPr txBox="1"/>
          <p:nvPr/>
        </p:nvSpPr>
        <p:spPr>
          <a:xfrm>
            <a:off x="4473961" y="1163232"/>
            <a:ext cx="1682206" cy="147732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3" name="テキスト ボックス 12"/>
          <p:cNvSpPr txBox="1"/>
          <p:nvPr/>
        </p:nvSpPr>
        <p:spPr>
          <a:xfrm>
            <a:off x="4378348" y="3185259"/>
            <a:ext cx="1742059" cy="1200329"/>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4" name="テキスト ボックス 13"/>
          <p:cNvSpPr txBox="1"/>
          <p:nvPr/>
        </p:nvSpPr>
        <p:spPr>
          <a:xfrm>
            <a:off x="344827" y="5526683"/>
            <a:ext cx="1921835" cy="147732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5" name="テキスト ボックス 14"/>
          <p:cNvSpPr txBox="1"/>
          <p:nvPr/>
        </p:nvSpPr>
        <p:spPr>
          <a:xfrm>
            <a:off x="328480" y="7543195"/>
            <a:ext cx="3924192" cy="1969770"/>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solidFill>
                <a:prstClr val="black"/>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prstClr val="black"/>
                </a:solidFill>
                <a:latin typeface="HGｺﾞｼｯｸM" panose="020B0609000000000000" pitchFamily="49" charset="-128"/>
                <a:ea typeface="HGｺﾞｼｯｸM" panose="020B0609000000000000" pitchFamily="49" charset="-128"/>
              </a:rPr>
              <a:t>　</a:t>
            </a: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cxnSp>
        <p:nvCxnSpPr>
          <p:cNvPr id="8" name="直線コネクタ 7"/>
          <p:cNvCxnSpPr/>
          <p:nvPr/>
        </p:nvCxnSpPr>
        <p:spPr>
          <a:xfrm>
            <a:off x="215751" y="2790379"/>
            <a:ext cx="60486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392215" y="7916307"/>
            <a:ext cx="1742059" cy="1200329"/>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Tree>
    <p:extLst>
      <p:ext uri="{BB962C8B-B14F-4D97-AF65-F5344CB8AC3E}">
        <p14:creationId xmlns:p14="http://schemas.microsoft.com/office/powerpoint/2010/main" val="9969848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正方形/長方形 23"/>
          <p:cNvSpPr/>
          <p:nvPr/>
        </p:nvSpPr>
        <p:spPr>
          <a:xfrm>
            <a:off x="172022" y="447619"/>
            <a:ext cx="6156241" cy="361538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05006" y="8741201"/>
            <a:ext cx="5486807" cy="646331"/>
          </a:xfrm>
          <a:prstGeom prst="rect">
            <a:avLst/>
          </a:prstGeom>
          <a:noFill/>
          <a:ln>
            <a:solidFill>
              <a:schemeClr val="accent1">
                <a:shade val="50000"/>
              </a:schemeClr>
            </a:solidFill>
          </a:ln>
        </p:spPr>
        <p:txBody>
          <a:bodyPr wrap="square" rtlCol="0">
            <a:spAutoFit/>
          </a:bodyPr>
          <a:lstStyle/>
          <a:p>
            <a:r>
              <a:rPr kumimoji="1" lang="ja-JP" altLang="en-US" sz="1200" dirty="0" smtClean="0">
                <a:latin typeface="HGｺﾞｼｯｸM" panose="020B0609000000000000" pitchFamily="49" charset="-128"/>
                <a:ea typeface="HGｺﾞｼｯｸM" panose="020B0609000000000000" pitchFamily="49" charset="-128"/>
              </a:rPr>
              <a:t>お問合せ先：三重県雇用経済部</a:t>
            </a:r>
            <a:r>
              <a:rPr lang="ja-JP" altLang="en-US" sz="1200" dirty="0">
                <a:latin typeface="HGｺﾞｼｯｸM" panose="020B0609000000000000" pitchFamily="49" charset="-128"/>
                <a:ea typeface="HGｺﾞｼｯｸM" panose="020B0609000000000000" pitchFamily="49" charset="-128"/>
              </a:rPr>
              <a:t>中小企業・サービス産業振興課</a:t>
            </a:r>
            <a:endParaRPr kumimoji="1" lang="en-US" altLang="ja-JP" sz="1200" dirty="0" smtClean="0">
              <a:latin typeface="HGｺﾞｼｯｸM" panose="020B0609000000000000" pitchFamily="49" charset="-128"/>
              <a:ea typeface="HGｺﾞｼｯｸM" panose="020B0609000000000000" pitchFamily="49" charset="-128"/>
            </a:endParaRPr>
          </a:p>
          <a:p>
            <a:r>
              <a:rPr kumimoji="1" lang="ja-JP" altLang="en-US" sz="1200" dirty="0" smtClean="0">
                <a:latin typeface="HGｺﾞｼｯｸM" panose="020B0609000000000000" pitchFamily="49" charset="-128"/>
                <a:ea typeface="HGｺﾞｼｯｸM" panose="020B0609000000000000" pitchFamily="49" charset="-128"/>
              </a:rPr>
              <a:t>〒</a:t>
            </a:r>
            <a:r>
              <a:rPr kumimoji="1" lang="en-US" altLang="ja-JP" sz="1200" dirty="0" smtClean="0">
                <a:latin typeface="HGｺﾞｼｯｸM" panose="020B0609000000000000" pitchFamily="49" charset="-128"/>
                <a:ea typeface="HGｺﾞｼｯｸM" panose="020B0609000000000000" pitchFamily="49" charset="-128"/>
              </a:rPr>
              <a:t>514-8570</a:t>
            </a:r>
            <a:r>
              <a:rPr kumimoji="1" lang="ja-JP" altLang="en-US" sz="1200" dirty="0" smtClean="0">
                <a:latin typeface="HGｺﾞｼｯｸM" panose="020B0609000000000000" pitchFamily="49" charset="-128"/>
                <a:ea typeface="HGｺﾞｼｯｸM" panose="020B0609000000000000" pitchFamily="49" charset="-128"/>
              </a:rPr>
              <a:t>三重県津市広明町１３</a:t>
            </a:r>
            <a:endParaRPr kumimoji="1" lang="en-US" altLang="ja-JP" sz="1200" dirty="0" smtClean="0">
              <a:latin typeface="HGｺﾞｼｯｸM" panose="020B0609000000000000" pitchFamily="49" charset="-128"/>
              <a:ea typeface="HGｺﾞｼｯｸM" panose="020B0609000000000000" pitchFamily="49" charset="-128"/>
            </a:endParaRPr>
          </a:p>
          <a:p>
            <a:r>
              <a:rPr kumimoji="1" lang="en-US" altLang="ja-JP" sz="1200" dirty="0" smtClean="0">
                <a:latin typeface="HGｺﾞｼｯｸM" panose="020B0609000000000000" pitchFamily="49" charset="-128"/>
                <a:ea typeface="HGｺﾞｼｯｸM" panose="020B0609000000000000" pitchFamily="49" charset="-128"/>
              </a:rPr>
              <a:t>TEL 059-224-2393  FAX 059-224-2078  </a:t>
            </a:r>
            <a:r>
              <a:rPr lang="en-US" altLang="ja-JP" sz="1200" dirty="0" err="1" smtClean="0">
                <a:latin typeface="HGｺﾞｼｯｸM" panose="020B0609000000000000" pitchFamily="49" charset="-128"/>
                <a:ea typeface="HGｺﾞｼｯｸM" panose="020B0609000000000000" pitchFamily="49" charset="-128"/>
              </a:rPr>
              <a:t>E-</a:t>
            </a:r>
            <a:r>
              <a:rPr kumimoji="1" lang="en-US" altLang="ja-JP" sz="1200" dirty="0" err="1" smtClean="0">
                <a:latin typeface="HGｺﾞｼｯｸM" panose="020B0609000000000000" pitchFamily="49" charset="-128"/>
                <a:ea typeface="HGｺﾞｼｯｸM" panose="020B0609000000000000" pitchFamily="49" charset="-128"/>
              </a:rPr>
              <a:t>mail:chusho@pref.mie.lg.jp</a:t>
            </a:r>
            <a:endParaRPr kumimoji="1" lang="ja-JP" altLang="en-US" sz="1200" dirty="0">
              <a:latin typeface="HGｺﾞｼｯｸM" panose="020B0609000000000000" pitchFamily="49" charset="-128"/>
              <a:ea typeface="HGｺﾞｼｯｸM" panose="020B0609000000000000" pitchFamily="49" charset="-128"/>
            </a:endParaRPr>
          </a:p>
        </p:txBody>
      </p:sp>
      <p:sp>
        <p:nvSpPr>
          <p:cNvPr id="17" name="テキスト ボックス 16"/>
          <p:cNvSpPr txBox="1"/>
          <p:nvPr/>
        </p:nvSpPr>
        <p:spPr>
          <a:xfrm>
            <a:off x="408173" y="8017982"/>
            <a:ext cx="5716278" cy="584775"/>
          </a:xfrm>
          <a:prstGeom prst="rect">
            <a:avLst/>
          </a:prstGeom>
          <a:noFill/>
        </p:spPr>
        <p:txBody>
          <a:bodyPr wrap="square" rtlCol="0">
            <a:spAutoFit/>
          </a:bodyPr>
          <a:lstStyle/>
          <a:p>
            <a:pPr algn="ctr"/>
            <a:r>
              <a:rPr kumimoji="1" lang="ja-JP" altLang="en-US" sz="1600" dirty="0" smtClean="0">
                <a:latin typeface="HGｺﾞｼｯｸM" panose="020B0609000000000000" pitchFamily="49" charset="-128"/>
                <a:ea typeface="HGｺﾞｼｯｸM" panose="020B0609000000000000" pitchFamily="49" charset="-128"/>
              </a:rPr>
              <a:t>多数のご応募をお待ちしています。</a:t>
            </a:r>
            <a:endParaRPr kumimoji="1" lang="en-US" altLang="ja-JP" sz="1600" dirty="0" smtClean="0">
              <a:latin typeface="HGｺﾞｼｯｸM" panose="020B0609000000000000" pitchFamily="49" charset="-128"/>
              <a:ea typeface="HGｺﾞｼｯｸM" panose="020B0609000000000000" pitchFamily="49" charset="-128"/>
            </a:endParaRPr>
          </a:p>
          <a:p>
            <a:r>
              <a:rPr kumimoji="1" lang="ja-JP" altLang="en-US" sz="1600" dirty="0" smtClean="0">
                <a:latin typeface="HGｺﾞｼｯｸM" panose="020B0609000000000000" pitchFamily="49" charset="-128"/>
                <a:ea typeface="HGｺﾞｼｯｸM" panose="020B0609000000000000" pitchFamily="49" charset="-128"/>
              </a:rPr>
              <a:t>☆詳しくは、「三重の</a:t>
            </a:r>
            <a:r>
              <a:rPr lang="ja-JP" altLang="en-US" sz="1600" dirty="0">
                <a:latin typeface="HGｺﾞｼｯｸM" panose="020B0609000000000000" pitchFamily="49" charset="-128"/>
                <a:ea typeface="HGｺﾞｼｯｸM" panose="020B0609000000000000" pitchFamily="49" charset="-128"/>
              </a:rPr>
              <a:t>サステナブル経営アワード</a:t>
            </a:r>
            <a:r>
              <a:rPr kumimoji="1" lang="ja-JP" altLang="en-US" sz="1600" dirty="0" smtClean="0">
                <a:latin typeface="HGｺﾞｼｯｸM" panose="020B0609000000000000" pitchFamily="49" charset="-128"/>
                <a:ea typeface="HGｺﾞｼｯｸM" panose="020B0609000000000000" pitchFamily="49" charset="-128"/>
              </a:rPr>
              <a:t>」で検索！</a:t>
            </a:r>
            <a:endParaRPr kumimoji="1" lang="en-US" altLang="ja-JP" sz="1600" dirty="0" smtClean="0">
              <a:latin typeface="HGｺﾞｼｯｸM" panose="020B0609000000000000" pitchFamily="49" charset="-128"/>
              <a:ea typeface="HGｺﾞｼｯｸM" panose="020B0609000000000000" pitchFamily="49" charset="-128"/>
            </a:endParaRPr>
          </a:p>
        </p:txBody>
      </p:sp>
      <p:sp>
        <p:nvSpPr>
          <p:cNvPr id="6" name="テキスト ボックス 5"/>
          <p:cNvSpPr txBox="1"/>
          <p:nvPr/>
        </p:nvSpPr>
        <p:spPr>
          <a:xfrm>
            <a:off x="2556012" y="9415115"/>
            <a:ext cx="1368152" cy="276999"/>
          </a:xfrm>
          <a:prstGeom prst="rect">
            <a:avLst/>
          </a:prstGeom>
          <a:noFill/>
        </p:spPr>
        <p:txBody>
          <a:bodyPr wrap="square" rtlCol="0">
            <a:spAutoFit/>
          </a:bodyPr>
          <a:lstStyle/>
          <a:p>
            <a:r>
              <a:rPr lang="ja-JP" altLang="en-US" sz="1200" dirty="0" smtClean="0">
                <a:latin typeface="HGｺﾞｼｯｸM" panose="020B0609000000000000" pitchFamily="49" charset="-128"/>
                <a:ea typeface="HGｺﾞｼｯｸM" panose="020B0609000000000000" pitchFamily="49" charset="-128"/>
              </a:rPr>
              <a:t>発行：三重県</a:t>
            </a:r>
            <a:endParaRPr kumimoji="1" lang="ja-JP" altLang="en-US" sz="1200" dirty="0">
              <a:latin typeface="HGｺﾞｼｯｸM" panose="020B0609000000000000" pitchFamily="49" charset="-128"/>
              <a:ea typeface="HGｺﾞｼｯｸM" panose="020B0609000000000000" pitchFamily="49" charset="-128"/>
            </a:endParaRPr>
          </a:p>
        </p:txBody>
      </p:sp>
      <p:sp>
        <p:nvSpPr>
          <p:cNvPr id="5" name="タイトル 1"/>
          <p:cNvSpPr txBox="1">
            <a:spLocks/>
          </p:cNvSpPr>
          <p:nvPr/>
        </p:nvSpPr>
        <p:spPr>
          <a:xfrm>
            <a:off x="110982" y="4439623"/>
            <a:ext cx="6274854" cy="79744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8900000" scaled="1"/>
            <a:tileRect/>
          </a:gradFill>
          <a:ln>
            <a:solidFill>
              <a:srgbClr val="006600"/>
            </a:solidFill>
          </a:ln>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2500"/>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smtClean="0">
                <a:latin typeface="HGｺﾞｼｯｸM" panose="020B0609000000000000" pitchFamily="49" charset="-128"/>
                <a:ea typeface="HGｺﾞｼｯｸM" panose="020B0609000000000000" pitchFamily="49" charset="-128"/>
              </a:rPr>
              <a:t>「三重の</a:t>
            </a:r>
            <a:r>
              <a:rPr lang="ja-JP" altLang="en-US" sz="1800" dirty="0">
                <a:latin typeface="HGｺﾞｼｯｸM" panose="020B0609000000000000" pitchFamily="49" charset="-128"/>
                <a:ea typeface="HGｺﾞｼｯｸM" panose="020B0609000000000000" pitchFamily="49" charset="-128"/>
              </a:rPr>
              <a:t>サステナブル経営アワード</a:t>
            </a:r>
            <a:r>
              <a:rPr lang="ja-JP" altLang="en-US" sz="1800" dirty="0" smtClean="0">
                <a:latin typeface="HGｺﾞｼｯｸM" panose="020B0609000000000000" pitchFamily="49" charset="-128"/>
                <a:ea typeface="HGｺﾞｼｯｸM" panose="020B0609000000000000" pitchFamily="49" charset="-128"/>
              </a:rPr>
              <a:t>」に応募してみませんか？</a:t>
            </a:r>
            <a:r>
              <a:rPr lang="en-US" altLang="ja-JP" sz="1800" dirty="0" smtClean="0">
                <a:latin typeface="HGｺﾞｼｯｸM" panose="020B0609000000000000" pitchFamily="49" charset="-128"/>
                <a:ea typeface="HGｺﾞｼｯｸM" panose="020B0609000000000000" pitchFamily="49" charset="-128"/>
              </a:rPr>
              <a:t/>
            </a:r>
            <a:br>
              <a:rPr lang="en-US" altLang="ja-JP" sz="1800" dirty="0" smtClean="0">
                <a:latin typeface="HGｺﾞｼｯｸM" panose="020B0609000000000000" pitchFamily="49" charset="-128"/>
                <a:ea typeface="HGｺﾞｼｯｸM" panose="020B0609000000000000" pitchFamily="49" charset="-128"/>
              </a:rPr>
            </a:br>
            <a:r>
              <a:rPr lang="ja-JP" altLang="en-US" sz="1600" dirty="0" smtClean="0">
                <a:latin typeface="HGｺﾞｼｯｸM" panose="020B0609000000000000" pitchFamily="49" charset="-128"/>
                <a:ea typeface="HGｺﾞｼｯｸM" panose="020B0609000000000000" pitchFamily="49" charset="-128"/>
              </a:rPr>
              <a:t>～令和</a:t>
            </a:r>
            <a:r>
              <a:rPr lang="ja-JP" altLang="en-US" sz="1600" dirty="0">
                <a:latin typeface="HGｺﾞｼｯｸM" panose="020B0609000000000000" pitchFamily="49" charset="-128"/>
                <a:ea typeface="HGｺﾞｼｯｸM" panose="020B0609000000000000" pitchFamily="49" charset="-128"/>
              </a:rPr>
              <a:t>５</a:t>
            </a:r>
            <a:r>
              <a:rPr lang="ja-JP" altLang="en-US" sz="1600" dirty="0" smtClean="0">
                <a:latin typeface="HGｺﾞｼｯｸM" panose="020B0609000000000000" pitchFamily="49" charset="-128"/>
                <a:ea typeface="HGｺﾞｼｯｸM" panose="020B0609000000000000" pitchFamily="49" charset="-128"/>
              </a:rPr>
              <a:t>年度表彰に向けた募集のご案内～</a:t>
            </a:r>
            <a:endParaRPr lang="ja-JP" altLang="en-US" sz="1600" dirty="0">
              <a:latin typeface="HGｺﾞｼｯｸM" panose="020B0609000000000000" pitchFamily="49" charset="-128"/>
              <a:ea typeface="HGｺﾞｼｯｸM" panose="020B0609000000000000" pitchFamily="49" charset="-128"/>
            </a:endParaRPr>
          </a:p>
        </p:txBody>
      </p:sp>
      <p:grpSp>
        <p:nvGrpSpPr>
          <p:cNvPr id="8" name="グループ化 7"/>
          <p:cNvGrpSpPr/>
          <p:nvPr/>
        </p:nvGrpSpPr>
        <p:grpSpPr>
          <a:xfrm>
            <a:off x="139684" y="6357480"/>
            <a:ext cx="6363600" cy="1579953"/>
            <a:chOff x="349751" y="3789358"/>
            <a:chExt cx="5984815" cy="1695972"/>
          </a:xfrm>
        </p:grpSpPr>
        <p:sp>
          <p:nvSpPr>
            <p:cNvPr id="9" name="正方形/長方形 8"/>
            <p:cNvSpPr/>
            <p:nvPr/>
          </p:nvSpPr>
          <p:spPr>
            <a:xfrm>
              <a:off x="349751" y="3899013"/>
              <a:ext cx="5820212" cy="15863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ローチャート : 代替処理 13"/>
            <p:cNvSpPr/>
            <p:nvPr/>
          </p:nvSpPr>
          <p:spPr>
            <a:xfrm>
              <a:off x="403955" y="4149969"/>
              <a:ext cx="1871449" cy="257006"/>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latin typeface="HGｺﾞｼｯｸM" panose="020B0609000000000000" pitchFamily="49" charset="-128"/>
                  <a:ea typeface="HGｺﾞｼｯｸM" panose="020B0609000000000000" pitchFamily="49" charset="-128"/>
                </a:rPr>
                <a:t>一次審査（書面審査）</a:t>
              </a:r>
              <a:endParaRPr kumimoji="1" lang="en-US" altLang="ja-JP" sz="1000" dirty="0" smtClean="0">
                <a:latin typeface="HGｺﾞｼｯｸM" panose="020B0609000000000000" pitchFamily="49" charset="-128"/>
                <a:ea typeface="HGｺﾞｼｯｸM" panose="020B0609000000000000" pitchFamily="49" charset="-128"/>
              </a:endParaRPr>
            </a:p>
          </p:txBody>
        </p:sp>
        <p:sp>
          <p:nvSpPr>
            <p:cNvPr id="11" name="フローチャート : 代替処理 14"/>
            <p:cNvSpPr/>
            <p:nvPr/>
          </p:nvSpPr>
          <p:spPr>
            <a:xfrm>
              <a:off x="417818" y="4479784"/>
              <a:ext cx="1864043" cy="28823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latin typeface="HGｺﾞｼｯｸM" panose="020B0609000000000000" pitchFamily="49" charset="-128"/>
                  <a:ea typeface="HGｺﾞｼｯｸM" panose="020B0609000000000000" pitchFamily="49" charset="-128"/>
                </a:rPr>
                <a:t>二次</a:t>
              </a:r>
              <a:r>
                <a:rPr kumimoji="1" lang="ja-JP" altLang="en-US" sz="1000" dirty="0" smtClean="0">
                  <a:latin typeface="HGｺﾞｼｯｸM" panose="020B0609000000000000" pitchFamily="49" charset="-128"/>
                  <a:ea typeface="HGｺﾞｼｯｸM" panose="020B0609000000000000" pitchFamily="49" charset="-128"/>
                </a:rPr>
                <a:t>審査</a:t>
              </a:r>
              <a:r>
                <a:rPr kumimoji="1" lang="ja-JP" altLang="en-US" sz="700" dirty="0" smtClean="0">
                  <a:latin typeface="HGｺﾞｼｯｸM" panose="020B0609000000000000" pitchFamily="49" charset="-128"/>
                  <a:ea typeface="HGｺﾞｼｯｸM" panose="020B0609000000000000" pitchFamily="49" charset="-128"/>
                </a:rPr>
                <a:t>（</a:t>
              </a:r>
              <a:r>
                <a:rPr lang="ja-JP" altLang="en-US" sz="700" dirty="0" smtClean="0">
                  <a:latin typeface="HGｺﾞｼｯｸM" panose="020B0609000000000000" pitchFamily="49" charset="-128"/>
                  <a:ea typeface="HGｺﾞｼｯｸM" panose="020B0609000000000000" pitchFamily="49" charset="-128"/>
                </a:rPr>
                <a:t>経営者プレゼンテーション</a:t>
              </a:r>
              <a:r>
                <a:rPr kumimoji="1" lang="ja-JP" altLang="en-US" sz="700" dirty="0" smtClean="0">
                  <a:latin typeface="HGｺﾞｼｯｸM" panose="020B0609000000000000" pitchFamily="49" charset="-128"/>
                  <a:ea typeface="HGｺﾞｼｯｸM" panose="020B0609000000000000" pitchFamily="49" charset="-128"/>
                </a:rPr>
                <a:t>）</a:t>
              </a:r>
              <a:endParaRPr kumimoji="1" lang="ja-JP" altLang="en-US" sz="1000" dirty="0">
                <a:latin typeface="HGｺﾞｼｯｸM" panose="020B0609000000000000" pitchFamily="49" charset="-128"/>
                <a:ea typeface="HGｺﾞｼｯｸM" panose="020B0609000000000000" pitchFamily="49" charset="-128"/>
              </a:endParaRPr>
            </a:p>
          </p:txBody>
        </p:sp>
        <p:sp>
          <p:nvSpPr>
            <p:cNvPr id="12" name="フローチャート : 代替処理 15"/>
            <p:cNvSpPr/>
            <p:nvPr/>
          </p:nvSpPr>
          <p:spPr>
            <a:xfrm>
              <a:off x="417818" y="4811250"/>
              <a:ext cx="1864043" cy="29401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latin typeface="HGｺﾞｼｯｸM" panose="020B0609000000000000" pitchFamily="49" charset="-128"/>
                  <a:ea typeface="HGｺﾞｼｯｸM" panose="020B0609000000000000" pitchFamily="49" charset="-128"/>
                </a:rPr>
                <a:t>三次</a:t>
              </a:r>
              <a:r>
                <a:rPr kumimoji="1" lang="ja-JP" altLang="en-US" sz="1000" dirty="0" smtClean="0">
                  <a:latin typeface="HGｺﾞｼｯｸM" panose="020B0609000000000000" pitchFamily="49" charset="-128"/>
                  <a:ea typeface="HGｺﾞｼｯｸM" panose="020B0609000000000000" pitchFamily="49" charset="-128"/>
                </a:rPr>
                <a:t>審査（現地訪問）</a:t>
              </a:r>
              <a:endParaRPr kumimoji="1" lang="ja-JP" altLang="en-US" sz="1000" dirty="0">
                <a:latin typeface="HGｺﾞｼｯｸM" panose="020B0609000000000000" pitchFamily="49" charset="-128"/>
                <a:ea typeface="HGｺﾞｼｯｸM" panose="020B0609000000000000" pitchFamily="49" charset="-128"/>
              </a:endParaRPr>
            </a:p>
          </p:txBody>
        </p:sp>
        <p:sp>
          <p:nvSpPr>
            <p:cNvPr id="13" name="フローチャート : 代替処理 17"/>
            <p:cNvSpPr/>
            <p:nvPr/>
          </p:nvSpPr>
          <p:spPr>
            <a:xfrm>
              <a:off x="419224" y="5155121"/>
              <a:ext cx="1862637" cy="26348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latin typeface="HGｺﾞｼｯｸM" panose="020B0609000000000000" pitchFamily="49" charset="-128"/>
                  <a:ea typeface="HGｺﾞｼｯｸM" panose="020B0609000000000000" pitchFamily="49" charset="-128"/>
                </a:rPr>
                <a:t>選考会議、報道発表、表彰式</a:t>
              </a:r>
              <a:r>
                <a:rPr lang="ja-JP" altLang="en-US" sz="1200" dirty="0" smtClean="0"/>
                <a:t>　</a:t>
              </a:r>
              <a:endParaRPr kumimoji="1" lang="ja-JP" altLang="en-US" sz="1200" dirty="0"/>
            </a:p>
          </p:txBody>
        </p:sp>
        <p:sp>
          <p:nvSpPr>
            <p:cNvPr id="14" name="テキスト ボックス 13"/>
            <p:cNvSpPr txBox="1"/>
            <p:nvPr/>
          </p:nvSpPr>
          <p:spPr>
            <a:xfrm>
              <a:off x="2281861" y="4167678"/>
              <a:ext cx="3015240" cy="246221"/>
            </a:xfrm>
            <a:prstGeom prst="rect">
              <a:avLst/>
            </a:prstGeom>
            <a:noFill/>
          </p:spPr>
          <p:txBody>
            <a:bodyPr wrap="square" rtlCol="0">
              <a:spAutoFit/>
            </a:bodyPr>
            <a:lstStyle/>
            <a:p>
              <a:r>
                <a:rPr lang="ja-JP" altLang="en-US" sz="1000" dirty="0">
                  <a:latin typeface="HGｺﾞｼｯｸM" panose="020B0609000000000000" pitchFamily="49" charset="-128"/>
                  <a:ea typeface="HGｺﾞｼｯｸM" panose="020B0609000000000000" pitchFamily="49" charset="-128"/>
                </a:rPr>
                <a:t>ご提出いただいた書類をもとに審査します。</a:t>
              </a:r>
              <a:endParaRPr lang="en-US" altLang="ja-JP" sz="1000" dirty="0">
                <a:latin typeface="HGｺﾞｼｯｸM" panose="020B0609000000000000" pitchFamily="49" charset="-128"/>
                <a:ea typeface="HGｺﾞｼｯｸM" panose="020B0609000000000000" pitchFamily="49" charset="-128"/>
              </a:endParaRPr>
            </a:p>
          </p:txBody>
        </p:sp>
        <p:sp>
          <p:nvSpPr>
            <p:cNvPr id="15" name="テキスト ボックス 14"/>
            <p:cNvSpPr txBox="1"/>
            <p:nvPr/>
          </p:nvSpPr>
          <p:spPr>
            <a:xfrm>
              <a:off x="2273539" y="4486708"/>
              <a:ext cx="3527328" cy="400110"/>
            </a:xfrm>
            <a:prstGeom prst="rect">
              <a:avLst/>
            </a:prstGeom>
            <a:noFill/>
          </p:spPr>
          <p:txBody>
            <a:bodyPr wrap="square" rtlCol="0">
              <a:spAutoFit/>
            </a:bodyPr>
            <a:lstStyle/>
            <a:p>
              <a:r>
                <a:rPr lang="ja-JP" altLang="en-US" sz="1000" dirty="0">
                  <a:latin typeface="HGｺﾞｼｯｸM" panose="020B0609000000000000" pitchFamily="49" charset="-128"/>
                  <a:ea typeface="HGｺﾞｼｯｸM" panose="020B0609000000000000" pitchFamily="49" charset="-128"/>
                </a:rPr>
                <a:t>原則として経営者から、取組等について</a:t>
              </a:r>
              <a:r>
                <a:rPr lang="ja-JP" altLang="en-US" sz="1000" dirty="0" smtClean="0">
                  <a:latin typeface="HGｺﾞｼｯｸM" panose="020B0609000000000000" pitchFamily="49" charset="-128"/>
                  <a:ea typeface="HGｺﾞｼｯｸM" panose="020B0609000000000000" pitchFamily="49" charset="-128"/>
                </a:rPr>
                <a:t>ヒアリング</a:t>
              </a:r>
              <a:r>
                <a:rPr lang="ja-JP" altLang="en-US" sz="1000" dirty="0">
                  <a:latin typeface="HGｺﾞｼｯｸM" panose="020B0609000000000000" pitchFamily="49" charset="-128"/>
                  <a:ea typeface="HGｺﾞｼｯｸM" panose="020B0609000000000000" pitchFamily="49" charset="-128"/>
                </a:rPr>
                <a:t>を行います。</a:t>
              </a:r>
            </a:p>
          </p:txBody>
        </p:sp>
        <p:sp>
          <p:nvSpPr>
            <p:cNvPr id="16" name="テキスト ボックス 15"/>
            <p:cNvSpPr txBox="1"/>
            <p:nvPr/>
          </p:nvSpPr>
          <p:spPr>
            <a:xfrm>
              <a:off x="2281861" y="4813224"/>
              <a:ext cx="2736577" cy="246221"/>
            </a:xfrm>
            <a:prstGeom prst="rect">
              <a:avLst/>
            </a:prstGeom>
            <a:noFill/>
          </p:spPr>
          <p:txBody>
            <a:bodyPr wrap="square" rtlCol="0">
              <a:spAutoFit/>
            </a:bodyPr>
            <a:lstStyle/>
            <a:p>
              <a:r>
                <a:rPr lang="ja-JP" altLang="en-US" sz="1000" dirty="0">
                  <a:latin typeface="HGｺﾞｼｯｸM" panose="020B0609000000000000" pitchFamily="49" charset="-128"/>
                  <a:ea typeface="HGｺﾞｼｯｸM" panose="020B0609000000000000" pitchFamily="49" charset="-128"/>
                </a:rPr>
                <a:t>現地訪問し、現場の様子を拝見します。 </a:t>
              </a:r>
              <a:endParaRPr kumimoji="1" lang="ja-JP" altLang="en-US" sz="1000" dirty="0">
                <a:latin typeface="HGｺﾞｼｯｸM" panose="020B0609000000000000" pitchFamily="49" charset="-128"/>
                <a:ea typeface="HGｺﾞｼｯｸM" panose="020B0609000000000000" pitchFamily="49" charset="-128"/>
              </a:endParaRPr>
            </a:p>
          </p:txBody>
        </p:sp>
        <p:sp>
          <p:nvSpPr>
            <p:cNvPr id="18" name="テキスト ボックス 17"/>
            <p:cNvSpPr txBox="1"/>
            <p:nvPr/>
          </p:nvSpPr>
          <p:spPr>
            <a:xfrm>
              <a:off x="2273539" y="5151092"/>
              <a:ext cx="4061027" cy="264301"/>
            </a:xfrm>
            <a:prstGeom prst="rect">
              <a:avLst/>
            </a:prstGeom>
            <a:noFill/>
          </p:spPr>
          <p:txBody>
            <a:bodyPr wrap="square" rtlCol="0">
              <a:spAutoFit/>
            </a:bodyPr>
            <a:lstStyle/>
            <a:p>
              <a:r>
                <a:rPr lang="ja-JP" altLang="en-US" sz="1000" dirty="0">
                  <a:latin typeface="HGｺﾞｼｯｸM" panose="020B0609000000000000" pitchFamily="49" charset="-128"/>
                  <a:ea typeface="HGｺﾞｼｯｸM" panose="020B0609000000000000" pitchFamily="49" charset="-128"/>
                </a:rPr>
                <a:t>表彰</a:t>
              </a:r>
              <a:r>
                <a:rPr lang="ja-JP" altLang="en-US" sz="1000" dirty="0" smtClean="0">
                  <a:latin typeface="HGｺﾞｼｯｸM" panose="020B0609000000000000" pitchFamily="49" charset="-128"/>
                  <a:ea typeface="HGｺﾞｼｯｸM" panose="020B0609000000000000" pitchFamily="49" charset="-128"/>
                </a:rPr>
                <a:t>企業</a:t>
              </a:r>
              <a:r>
                <a:rPr lang="ja-JP" altLang="en-US" sz="1000" dirty="0">
                  <a:latin typeface="HGｺﾞｼｯｸM" panose="020B0609000000000000" pitchFamily="49" charset="-128"/>
                  <a:ea typeface="HGｺﾞｼｯｸM" panose="020B0609000000000000" pitchFamily="49" charset="-128"/>
                </a:rPr>
                <a:t>を</a:t>
              </a:r>
              <a:r>
                <a:rPr lang="ja-JP" altLang="en-US" sz="1000" dirty="0" smtClean="0">
                  <a:latin typeface="HGｺﾞｼｯｸM" panose="020B0609000000000000" pitchFamily="49" charset="-128"/>
                  <a:ea typeface="HGｺﾞｼｯｸM" panose="020B0609000000000000" pitchFamily="49" charset="-128"/>
                </a:rPr>
                <a:t>決定</a:t>
              </a:r>
              <a:r>
                <a:rPr lang="ja-JP" altLang="en-US" sz="1000" dirty="0">
                  <a:latin typeface="HGｺﾞｼｯｸM" panose="020B0609000000000000" pitchFamily="49" charset="-128"/>
                  <a:ea typeface="HGｺﾞｼｯｸM" panose="020B0609000000000000" pitchFamily="49" charset="-128"/>
                </a:rPr>
                <a:t>の後</a:t>
              </a:r>
              <a:r>
                <a:rPr lang="ja-JP" altLang="en-US" sz="1000" dirty="0" smtClean="0">
                  <a:latin typeface="HGｺﾞｼｯｸM" panose="020B0609000000000000" pitchFamily="49" charset="-128"/>
                  <a:ea typeface="HGｺﾞｼｯｸM" panose="020B0609000000000000" pitchFamily="49" charset="-128"/>
                </a:rPr>
                <a:t>、ホームページ等で発表し、表彰式を行います。</a:t>
              </a:r>
              <a:endParaRPr lang="ja-JP" altLang="en-US" sz="1000" dirty="0">
                <a:latin typeface="HGｺﾞｼｯｸM" panose="020B0609000000000000" pitchFamily="49" charset="-128"/>
                <a:ea typeface="HGｺﾞｼｯｸM" panose="020B0609000000000000" pitchFamily="49" charset="-128"/>
              </a:endParaRPr>
            </a:p>
          </p:txBody>
        </p:sp>
        <p:sp>
          <p:nvSpPr>
            <p:cNvPr id="19" name="正方形/長方形 18"/>
            <p:cNvSpPr/>
            <p:nvPr/>
          </p:nvSpPr>
          <p:spPr>
            <a:xfrm>
              <a:off x="1454912" y="3789358"/>
              <a:ext cx="3478312" cy="253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HGｺﾞｼｯｸM" panose="020B0609000000000000" pitchFamily="49" charset="-128"/>
                  <a:ea typeface="HGｺﾞｼｯｸM" panose="020B0609000000000000" pitchFamily="49" charset="-128"/>
                </a:rPr>
                <a:t>審査・表彰企業決定までの流れ</a:t>
              </a:r>
              <a:endParaRPr kumimoji="1" lang="ja-JP" altLang="en-US" sz="1400" dirty="0">
                <a:latin typeface="HGｺﾞｼｯｸM" panose="020B0609000000000000" pitchFamily="49" charset="-128"/>
                <a:ea typeface="HGｺﾞｼｯｸM" panose="020B0609000000000000" pitchFamily="49" charset="-128"/>
              </a:endParaRPr>
            </a:p>
          </p:txBody>
        </p:sp>
      </p:grpSp>
      <p:sp>
        <p:nvSpPr>
          <p:cNvPr id="20" name="テキスト ボックス 19"/>
          <p:cNvSpPr txBox="1"/>
          <p:nvPr/>
        </p:nvSpPr>
        <p:spPr>
          <a:xfrm>
            <a:off x="297138" y="5322441"/>
            <a:ext cx="5827313" cy="95410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400" dirty="0">
                <a:latin typeface="HGｺﾞｼｯｸM" panose="020B0609000000000000" pitchFamily="49" charset="-128"/>
                <a:ea typeface="HGｺﾞｼｯｸM" panose="020B0609000000000000" pitchFamily="49" charset="-128"/>
              </a:rPr>
              <a:t>県内に主な事業所がある中小企業・小規模企業が対象</a:t>
            </a:r>
            <a:r>
              <a:rPr lang="ja-JP" altLang="en-US" sz="1400" dirty="0" smtClean="0">
                <a:latin typeface="HGｺﾞｼｯｸM" panose="020B0609000000000000" pitchFamily="49" charset="-128"/>
                <a:ea typeface="HGｺﾞｼｯｸM" panose="020B0609000000000000" pitchFamily="49" charset="-128"/>
              </a:rPr>
              <a:t>です（</a:t>
            </a:r>
            <a:r>
              <a:rPr lang="en-US" altLang="ja-JP" sz="1400" dirty="0" smtClean="0">
                <a:latin typeface="HGｺﾞｼｯｸM" panose="020B0609000000000000" pitchFamily="49" charset="-128"/>
                <a:ea typeface="HGｺﾞｼｯｸM" panose="020B0609000000000000" pitchFamily="49" charset="-128"/>
              </a:rPr>
              <a:t>NPO</a:t>
            </a:r>
            <a:r>
              <a:rPr lang="ja-JP" altLang="en-US" sz="1400" dirty="0" err="1" smtClean="0">
                <a:latin typeface="HGｺﾞｼｯｸM" panose="020B0609000000000000" pitchFamily="49" charset="-128"/>
                <a:ea typeface="HGｺﾞｼｯｸM" panose="020B0609000000000000" pitchFamily="49" charset="-128"/>
              </a:rPr>
              <a:t>、</a:t>
            </a:r>
            <a:r>
              <a:rPr lang="ja-JP" altLang="en-US" sz="1400" dirty="0" smtClean="0">
                <a:latin typeface="HGｺﾞｼｯｸM" panose="020B0609000000000000" pitchFamily="49" charset="-128"/>
                <a:ea typeface="HGｺﾞｼｯｸM" panose="020B0609000000000000" pitchFamily="49" charset="-128"/>
              </a:rPr>
              <a:t>各種団体等を含む）。</a:t>
            </a:r>
            <a:endParaRPr lang="ja-JP" altLang="en-US" sz="1400" dirty="0">
              <a:latin typeface="HGｺﾞｼｯｸM" panose="020B0609000000000000" pitchFamily="49" charset="-128"/>
              <a:ea typeface="HGｺﾞｼｯｸM" panose="020B0609000000000000" pitchFamily="49" charset="-128"/>
            </a:endParaRPr>
          </a:p>
          <a:p>
            <a:pPr marL="285750" indent="-285750">
              <a:buFont typeface="Wingdings" panose="05000000000000000000" pitchFamily="2" charset="2"/>
              <a:buChar char="Ø"/>
            </a:pPr>
            <a:r>
              <a:rPr kumimoji="1" lang="ja-JP" altLang="en-US" sz="1400" dirty="0" smtClean="0">
                <a:latin typeface="HGｺﾞｼｯｸM" panose="020B0609000000000000" pitchFamily="49" charset="-128"/>
                <a:ea typeface="HGｺﾞｼｯｸM" panose="020B0609000000000000" pitchFamily="49" charset="-128"/>
              </a:rPr>
              <a:t>業種は問いません。</a:t>
            </a:r>
            <a:endParaRPr kumimoji="1" lang="en-US" altLang="ja-JP" sz="1400" dirty="0" smtClean="0">
              <a:latin typeface="HGｺﾞｼｯｸM" panose="020B0609000000000000" pitchFamily="49" charset="-128"/>
              <a:ea typeface="HGｺﾞｼｯｸM" panose="020B0609000000000000" pitchFamily="49" charset="-128"/>
            </a:endParaRPr>
          </a:p>
          <a:p>
            <a:pPr marL="285750" indent="-285750">
              <a:buFont typeface="Wingdings" panose="05000000000000000000" pitchFamily="2" charset="2"/>
              <a:buChar char="Ø"/>
            </a:pPr>
            <a:r>
              <a:rPr lang="ja-JP" altLang="en-US" sz="1400" dirty="0">
                <a:latin typeface="HGｺﾞｼｯｸM" panose="020B0609000000000000" pitchFamily="49" charset="-128"/>
                <a:ea typeface="HGｺﾞｼｯｸM" panose="020B0609000000000000" pitchFamily="49" charset="-128"/>
              </a:rPr>
              <a:t>３決算期</a:t>
            </a:r>
            <a:r>
              <a:rPr lang="ja-JP" altLang="en-US" sz="1400" dirty="0" smtClean="0">
                <a:latin typeface="HGｺﾞｼｯｸM" panose="020B0609000000000000" pitchFamily="49" charset="-128"/>
                <a:ea typeface="HGｺﾞｼｯｸM" panose="020B0609000000000000" pitchFamily="49" charset="-128"/>
              </a:rPr>
              <a:t>以上事業が継続している必要があります。</a:t>
            </a:r>
            <a:endParaRPr kumimoji="1" lang="en-US" altLang="ja-JP" sz="1400" dirty="0" smtClean="0">
              <a:latin typeface="HGｺﾞｼｯｸM" panose="020B0609000000000000" pitchFamily="49" charset="-128"/>
              <a:ea typeface="HGｺﾞｼｯｸM" panose="020B0609000000000000" pitchFamily="49" charset="-128"/>
            </a:endParaRPr>
          </a:p>
        </p:txBody>
      </p:sp>
      <p:sp>
        <p:nvSpPr>
          <p:cNvPr id="4" name="テキスト ボックス 3"/>
          <p:cNvSpPr txBox="1"/>
          <p:nvPr/>
        </p:nvSpPr>
        <p:spPr>
          <a:xfrm>
            <a:off x="408173" y="784601"/>
            <a:ext cx="2930094" cy="1384995"/>
          </a:xfrm>
          <a:prstGeom prst="rect">
            <a:avLst/>
          </a:prstGeom>
          <a:noFill/>
        </p:spPr>
        <p:txBody>
          <a:bodyPr wrap="square" rtlCol="0">
            <a:spAutoFit/>
          </a:bodyPr>
          <a:lstStyle/>
          <a:p>
            <a:r>
              <a:rPr lang="ja-JP" altLang="en-US" sz="1200" dirty="0">
                <a:latin typeface="HGｺﾞｼｯｸM" panose="020B0609000000000000" pitchFamily="49" charset="-128"/>
                <a:ea typeface="HGｺﾞｼｯｸM" panose="020B0609000000000000" pitchFamily="49" charset="-128"/>
              </a:rPr>
              <a:t>　三重県立飯野高等学校応用デザイン科、三重県立松阪工業高等学校繊維デザイン科の皆様にご協力いただき、アワードのシンボルマークを作成しました。</a:t>
            </a:r>
          </a:p>
          <a:p>
            <a:r>
              <a:rPr lang="ja-JP" altLang="en-US" sz="1200" dirty="0">
                <a:latin typeface="HGｺﾞｼｯｸM" panose="020B0609000000000000" pitchFamily="49" charset="-128"/>
                <a:ea typeface="HGｺﾞｼｯｸM" panose="020B0609000000000000" pitchFamily="49" charset="-128"/>
              </a:rPr>
              <a:t>　応募のあった４９作品の中から</a:t>
            </a:r>
            <a:r>
              <a:rPr lang="ja-JP" altLang="en-US" sz="1200" dirty="0" smtClean="0">
                <a:latin typeface="HGｺﾞｼｯｸM" panose="020B0609000000000000" pitchFamily="49" charset="-128"/>
                <a:ea typeface="HGｺﾞｼｯｸM" panose="020B0609000000000000" pitchFamily="49" charset="-128"/>
              </a:rPr>
              <a:t>、右の</a:t>
            </a:r>
            <a:r>
              <a:rPr lang="ja-JP" altLang="en-US" sz="1200" dirty="0">
                <a:latin typeface="HGｺﾞｼｯｸM" panose="020B0609000000000000" pitchFamily="49" charset="-128"/>
                <a:ea typeface="HGｺﾞｼｯｸM" panose="020B0609000000000000" pitchFamily="49" charset="-128"/>
              </a:rPr>
              <a:t>デザインをシンボルマークに採用することといたしました。</a:t>
            </a:r>
            <a:endParaRPr kumimoji="1" lang="ja-JP" altLang="en-US" sz="1200" dirty="0">
              <a:latin typeface="HGｺﾞｼｯｸM" panose="020B0609000000000000" pitchFamily="49" charset="-128"/>
              <a:ea typeface="HGｺﾞｼｯｸM" panose="020B0609000000000000" pitchFamily="49" charset="-128"/>
            </a:endParaRPr>
          </a:p>
        </p:txBody>
      </p:sp>
      <p:sp>
        <p:nvSpPr>
          <p:cNvPr id="21" name="正方形/長方形 20"/>
          <p:cNvSpPr/>
          <p:nvPr/>
        </p:nvSpPr>
        <p:spPr>
          <a:xfrm>
            <a:off x="361077" y="2373894"/>
            <a:ext cx="3024286" cy="1384995"/>
          </a:xfrm>
          <a:prstGeom prst="rect">
            <a:avLst/>
          </a:prstGeom>
        </p:spPr>
        <p:txBody>
          <a:bodyPr wrap="square">
            <a:spAutoFit/>
          </a:bodyPr>
          <a:lstStyle/>
          <a:p>
            <a:r>
              <a:rPr lang="ja-JP" altLang="en-US" sz="1200" dirty="0">
                <a:latin typeface="HGｺﾞｼｯｸM" panose="020B0609000000000000" pitchFamily="49" charset="-128"/>
                <a:ea typeface="HGｺﾞｼｯｸM" panose="020B0609000000000000" pitchFamily="49" charset="-128"/>
              </a:rPr>
              <a:t>＜シンボルマークのコンセプト＞</a:t>
            </a:r>
          </a:p>
          <a:p>
            <a:r>
              <a:rPr lang="ja-JP" altLang="en-US" sz="1200" dirty="0">
                <a:latin typeface="HGｺﾞｼｯｸM" panose="020B0609000000000000" pitchFamily="49" charset="-128"/>
                <a:ea typeface="HGｺﾞｼｯｸM" panose="020B0609000000000000" pitchFamily="49" charset="-128"/>
              </a:rPr>
              <a:t>　アワードの４つの要素</a:t>
            </a:r>
            <a:r>
              <a:rPr lang="en-US" altLang="ja-JP" sz="1200" dirty="0">
                <a:latin typeface="HGｺﾞｼｯｸM" panose="020B0609000000000000" pitchFamily="49" charset="-128"/>
                <a:ea typeface="HGｺﾞｼｯｸM" panose="020B0609000000000000" pitchFamily="49" charset="-128"/>
              </a:rPr>
              <a:t>(</a:t>
            </a:r>
            <a:r>
              <a:rPr lang="ja-JP" altLang="en-US" sz="1200" dirty="0">
                <a:latin typeface="HGｺﾞｼｯｸM" panose="020B0609000000000000" pitchFamily="49" charset="-128"/>
                <a:ea typeface="HGｺﾞｼｯｸM" panose="020B0609000000000000" pitchFamily="49" charset="-128"/>
              </a:rPr>
              <a:t>環境への配慮・脱炭素、次世代育成の推進、地域社会への貢献、従業員満足度の向上）をイメージした４つの山が組み合わさってひとつになる過程を、サステナブルの頭文字である「</a:t>
            </a:r>
            <a:r>
              <a:rPr lang="en-US" altLang="ja-JP" sz="1200" dirty="0">
                <a:latin typeface="HGｺﾞｼｯｸM" panose="020B0609000000000000" pitchFamily="49" charset="-128"/>
                <a:ea typeface="HGｺﾞｼｯｸM" panose="020B0609000000000000" pitchFamily="49" charset="-128"/>
              </a:rPr>
              <a:t>S</a:t>
            </a:r>
            <a:r>
              <a:rPr lang="ja-JP" altLang="en-US" sz="1200" dirty="0">
                <a:latin typeface="HGｺﾞｼｯｸM" panose="020B0609000000000000" pitchFamily="49" charset="-128"/>
                <a:ea typeface="HGｺﾞｼｯｸM" panose="020B0609000000000000" pitchFamily="49" charset="-128"/>
              </a:rPr>
              <a:t>」の形で表現しています。</a:t>
            </a:r>
          </a:p>
        </p:txBody>
      </p:sp>
      <p:pic>
        <p:nvPicPr>
          <p:cNvPr id="22" name="図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66312" y="41611"/>
            <a:ext cx="3127936" cy="4388431"/>
          </a:xfrm>
          <a:prstGeom prst="rect">
            <a:avLst/>
          </a:prstGeom>
        </p:spPr>
      </p:pic>
      <p:sp>
        <p:nvSpPr>
          <p:cNvPr id="23" name="角丸四角形 22"/>
          <p:cNvSpPr/>
          <p:nvPr/>
        </p:nvSpPr>
        <p:spPr>
          <a:xfrm>
            <a:off x="1592040" y="260538"/>
            <a:ext cx="3143962" cy="360040"/>
          </a:xfrm>
          <a:prstGeom prst="roundRect">
            <a:avLst/>
          </a:prstGeom>
          <a:solidFill>
            <a:schemeClr val="tx2">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latin typeface="HGｺﾞｼｯｸM" panose="020B0609000000000000" pitchFamily="49" charset="-128"/>
                <a:ea typeface="HGｺﾞｼｯｸM" panose="020B0609000000000000" pitchFamily="49" charset="-128"/>
              </a:rPr>
              <a:t>シンボルマークについて</a:t>
            </a:r>
            <a:endParaRPr kumimoji="1" lang="ja-JP" altLang="en-US" b="1" dirty="0">
              <a:latin typeface="HGｺﾞｼｯｸM" panose="020B0609000000000000" pitchFamily="49" charset="-128"/>
              <a:ea typeface="HGｺﾞｼｯｸM" panose="020B0609000000000000" pitchFamily="49" charset="-128"/>
            </a:endParaRPr>
          </a:p>
        </p:txBody>
      </p:sp>
    </p:spTree>
    <p:extLst>
      <p:ext uri="{BB962C8B-B14F-4D97-AF65-F5344CB8AC3E}">
        <p14:creationId xmlns:p14="http://schemas.microsoft.com/office/powerpoint/2010/main" val="4241426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76552" y="80061"/>
            <a:ext cx="5977919" cy="4321533"/>
          </a:xfrm>
        </p:spPr>
        <p:txBody>
          <a:bodyPr>
            <a:noAutofit/>
          </a:bodyPr>
          <a:lstStyle/>
          <a:p>
            <a:pPr marL="0" indent="0">
              <a:buNone/>
            </a:pPr>
            <a:r>
              <a:rPr lang="ja-JP" altLang="ja-JP" sz="1300" dirty="0" smtClean="0"/>
              <a:t>●</a:t>
            </a:r>
            <a:r>
              <a:rPr lang="ja-JP" altLang="ja-JP" sz="1300" dirty="0"/>
              <a:t>三重</a:t>
            </a:r>
            <a:r>
              <a:rPr lang="ja-JP" altLang="ja-JP" sz="1300" dirty="0" smtClean="0"/>
              <a:t>の</a:t>
            </a:r>
            <a:r>
              <a:rPr lang="ja-JP" altLang="en-US" sz="1300" dirty="0"/>
              <a:t>サステナブル経営アワード</a:t>
            </a:r>
            <a:r>
              <a:rPr lang="ja-JP" altLang="ja-JP" sz="1300" dirty="0" smtClean="0"/>
              <a:t>へ</a:t>
            </a:r>
            <a:r>
              <a:rPr lang="ja-JP" altLang="ja-JP" sz="1300" dirty="0"/>
              <a:t>の期待 </a:t>
            </a:r>
            <a:endParaRPr lang="en-US" altLang="ja-JP" sz="1300" dirty="0" smtClean="0"/>
          </a:p>
          <a:p>
            <a:pPr marL="0" indent="0">
              <a:buNone/>
            </a:pPr>
            <a:r>
              <a:rPr lang="ja-JP" altLang="en-US" sz="1200" dirty="0" smtClean="0"/>
              <a:t>　　　　　○○○○○○○○○○○○・・・・・・・</a:t>
            </a:r>
            <a:endParaRPr lang="en-US" altLang="ja-JP" sz="1200" dirty="0" smtClean="0"/>
          </a:p>
          <a:p>
            <a:pPr marL="0" indent="0">
              <a:buNone/>
            </a:pPr>
            <a:r>
              <a:rPr lang="ja-JP" altLang="en-US" sz="1200" dirty="0" smtClean="0"/>
              <a:t>　　　　　　　　　　　　　　・</a:t>
            </a:r>
            <a:endParaRPr lang="en-US" altLang="ja-JP" sz="1200" dirty="0" smtClean="0"/>
          </a:p>
          <a:p>
            <a:pPr marL="0" indent="0">
              <a:buNone/>
            </a:pPr>
            <a:r>
              <a:rPr lang="ja-JP" altLang="en-US" sz="1200" dirty="0" smtClean="0"/>
              <a:t>　　　　　　　　　　　　　　・　　　　　　　　　　　　　　　　　　　　　　　　　　　　　　　　　　　　　　　　　　　　　　　　　　　　　</a:t>
            </a:r>
            <a:endParaRPr lang="en-US" altLang="ja-JP" sz="1200" dirty="0" smtClean="0"/>
          </a:p>
          <a:p>
            <a:pPr marL="0" indent="0">
              <a:buNone/>
            </a:pPr>
            <a:r>
              <a:rPr lang="ja-JP" altLang="en-US" sz="1200" dirty="0" smtClean="0"/>
              <a:t>　　　　　　　　　　　　　　・</a:t>
            </a:r>
            <a:endParaRPr lang="en-US" altLang="ja-JP" sz="1200" dirty="0" smtClean="0"/>
          </a:p>
          <a:p>
            <a:pPr marL="0" indent="0">
              <a:buNone/>
            </a:pPr>
            <a:r>
              <a:rPr lang="ja-JP" altLang="en-US" sz="1200" dirty="0"/>
              <a:t>　</a:t>
            </a:r>
            <a:r>
              <a:rPr lang="ja-JP" altLang="en-US" sz="1200" dirty="0" smtClean="0"/>
              <a:t>　　　　　　　　　　　　　・</a:t>
            </a:r>
            <a:endParaRPr lang="en-US" altLang="ja-JP" sz="1200" dirty="0"/>
          </a:p>
          <a:p>
            <a:pPr marL="0" indent="0">
              <a:buNone/>
            </a:pPr>
            <a:r>
              <a:rPr lang="ja-JP" altLang="en-US" sz="1200" dirty="0" smtClean="0"/>
              <a:t>　　　　　　　　　　　　　　・</a:t>
            </a:r>
            <a:endParaRPr lang="en-US" altLang="ja-JP" sz="1200" dirty="0" smtClean="0"/>
          </a:p>
          <a:p>
            <a:pPr marL="0" indent="0">
              <a:buNone/>
            </a:pPr>
            <a:r>
              <a:rPr lang="ja-JP" altLang="en-US" sz="1200" dirty="0" smtClean="0"/>
              <a:t>　　　　　　　　　　　　　　・</a:t>
            </a:r>
            <a:endParaRPr lang="en-US" altLang="ja-JP" sz="1200" dirty="0"/>
          </a:p>
          <a:p>
            <a:pPr marL="0" indent="0">
              <a:buNone/>
            </a:pPr>
            <a:r>
              <a:rPr lang="ja-JP" altLang="en-US" sz="1200" dirty="0" smtClean="0"/>
              <a:t>　　　　　　　　　　　　　　・</a:t>
            </a:r>
            <a:endParaRPr lang="en-US" altLang="ja-JP" sz="1200" dirty="0" smtClean="0"/>
          </a:p>
          <a:p>
            <a:pPr marL="0" indent="0">
              <a:buNone/>
            </a:pPr>
            <a:r>
              <a:rPr lang="ja-JP" altLang="en-US" sz="1200" dirty="0" smtClean="0"/>
              <a:t>　　　　　　　　　　　　　　・</a:t>
            </a:r>
            <a:endParaRPr lang="en-US" altLang="ja-JP" sz="1200" dirty="0"/>
          </a:p>
          <a:p>
            <a:pPr marL="0" indent="0">
              <a:buNone/>
            </a:pPr>
            <a:r>
              <a:rPr lang="ja-JP" altLang="en-US" sz="1200" dirty="0" smtClean="0"/>
              <a:t>　　　　　　　　　　　　　　・</a:t>
            </a:r>
            <a:endParaRPr lang="en-US" altLang="ja-JP" sz="1200" dirty="0" smtClean="0"/>
          </a:p>
          <a:p>
            <a:pPr marL="0" indent="0">
              <a:buNone/>
            </a:pPr>
            <a:r>
              <a:rPr lang="ja-JP" altLang="en-US" sz="1200" dirty="0" smtClean="0"/>
              <a:t>　　　　　　　　　　　　　　・</a:t>
            </a:r>
            <a:endParaRPr lang="en-US" altLang="ja-JP" sz="1200" dirty="0"/>
          </a:p>
          <a:p>
            <a:pPr marL="0" indent="0">
              <a:buNone/>
            </a:pPr>
            <a:r>
              <a:rPr lang="ja-JP" altLang="en-US" sz="1200" dirty="0" smtClean="0"/>
              <a:t>　　　　　　　　　　　　　　・</a:t>
            </a:r>
            <a:endParaRPr lang="en-US" altLang="ja-JP" sz="1200" dirty="0" smtClean="0"/>
          </a:p>
          <a:p>
            <a:pPr marL="0" indent="0">
              <a:buNone/>
            </a:pPr>
            <a:r>
              <a:rPr lang="ja-JP" altLang="en-US" sz="1200" dirty="0" smtClean="0"/>
              <a:t>　　　　　　　　　　　　　　・</a:t>
            </a:r>
            <a:endParaRPr lang="en-US" altLang="ja-JP" sz="1200" dirty="0" smtClean="0"/>
          </a:p>
          <a:p>
            <a:pPr marL="0" indent="0">
              <a:buNone/>
            </a:pPr>
            <a:r>
              <a:rPr lang="ja-JP" altLang="en-US" sz="1200" dirty="0" smtClean="0"/>
              <a:t>　　　　　　　　　　　　　　・</a:t>
            </a:r>
            <a:endParaRPr lang="en-US" altLang="ja-JP" sz="1200" dirty="0"/>
          </a:p>
          <a:p>
            <a:pPr marL="0" indent="0">
              <a:buNone/>
            </a:pPr>
            <a:r>
              <a:rPr lang="ja-JP" altLang="en-US" sz="1200" dirty="0" smtClean="0"/>
              <a:t>　　　　　・・・・・・・○○○○○○○○○○○○○○（字数：</a:t>
            </a:r>
            <a:r>
              <a:rPr lang="en-US" altLang="ja-JP" sz="1200" dirty="0" smtClean="0"/>
              <a:t>650</a:t>
            </a:r>
            <a:r>
              <a:rPr lang="ja-JP" altLang="en-US" sz="1200" dirty="0" smtClean="0"/>
              <a:t>字程度）</a:t>
            </a:r>
            <a:endParaRPr lang="ja-JP" altLang="ja-JP" sz="1200" dirty="0"/>
          </a:p>
        </p:txBody>
      </p:sp>
      <p:sp>
        <p:nvSpPr>
          <p:cNvPr id="5" name="テキスト ボックス 4"/>
          <p:cNvSpPr txBox="1"/>
          <p:nvPr/>
        </p:nvSpPr>
        <p:spPr>
          <a:xfrm>
            <a:off x="382371" y="4516943"/>
            <a:ext cx="5746465" cy="2252924"/>
          </a:xfrm>
          <a:prstGeom prst="rect">
            <a:avLst/>
          </a:prstGeom>
          <a:noFill/>
        </p:spPr>
        <p:txBody>
          <a:bodyPr wrap="square" rtlCol="0">
            <a:spAutoFit/>
          </a:bodyPr>
          <a:lstStyle/>
          <a:p>
            <a:pPr>
              <a:lnSpc>
                <a:spcPct val="120000"/>
              </a:lnSpc>
            </a:pPr>
            <a:r>
              <a:rPr lang="ja-JP" altLang="ja-JP" sz="1300" dirty="0"/>
              <a:t>●「三重</a:t>
            </a:r>
            <a:r>
              <a:rPr lang="ja-JP" altLang="ja-JP" sz="1300" dirty="0" smtClean="0"/>
              <a:t>の</a:t>
            </a:r>
            <a:r>
              <a:rPr lang="ja-JP" altLang="en-US" sz="1300" dirty="0"/>
              <a:t>サステナブル</a:t>
            </a:r>
            <a:r>
              <a:rPr lang="ja-JP" altLang="en-US" sz="1300" dirty="0" smtClean="0"/>
              <a:t>経営</a:t>
            </a:r>
            <a:r>
              <a:rPr lang="ja-JP" altLang="ja-JP" sz="1300" dirty="0" smtClean="0"/>
              <a:t>」</a:t>
            </a:r>
            <a:r>
              <a:rPr lang="ja-JP" altLang="ja-JP" sz="1300" dirty="0"/>
              <a:t>とは</a:t>
            </a:r>
          </a:p>
          <a:p>
            <a:pPr>
              <a:lnSpc>
                <a:spcPct val="120000"/>
              </a:lnSpc>
            </a:pPr>
            <a:r>
              <a:rPr lang="ja-JP" altLang="en-US" sz="1300" dirty="0" smtClean="0"/>
              <a:t>　環境</a:t>
            </a:r>
            <a:r>
              <a:rPr lang="ja-JP" altLang="en-US" sz="1300" dirty="0"/>
              <a:t>や社会の持続可能性に配慮しながら、長期的に良好な経済活動</a:t>
            </a:r>
            <a:r>
              <a:rPr lang="ja-JP" altLang="en-US" sz="1300" dirty="0" smtClean="0"/>
              <a:t>を行う経営のことです。</a:t>
            </a:r>
            <a:endParaRPr lang="en-US" altLang="ja-JP" sz="1300" dirty="0" smtClean="0"/>
          </a:p>
          <a:p>
            <a:pPr>
              <a:lnSpc>
                <a:spcPct val="120000"/>
              </a:lnSpc>
            </a:pPr>
            <a:r>
              <a:rPr lang="ja-JP" altLang="en-US" sz="1300" dirty="0" smtClean="0"/>
              <a:t>　「三重のサステナブル経営アワード」では、　「環境</a:t>
            </a:r>
            <a:r>
              <a:rPr lang="ja-JP" altLang="en-US" sz="1300" dirty="0"/>
              <a:t>への配慮・</a:t>
            </a:r>
            <a:r>
              <a:rPr lang="ja-JP" altLang="en-US" sz="1300" dirty="0" smtClean="0"/>
              <a:t>脱炭素」、「次</a:t>
            </a:r>
            <a:r>
              <a:rPr lang="ja-JP" altLang="en-US" sz="1300" dirty="0"/>
              <a:t>世代育成の</a:t>
            </a:r>
            <a:r>
              <a:rPr lang="ja-JP" altLang="en-US" sz="1300" dirty="0" smtClean="0"/>
              <a:t>推進」、「地域</a:t>
            </a:r>
            <a:r>
              <a:rPr lang="ja-JP" altLang="en-US" sz="1300" dirty="0"/>
              <a:t>社会への貢献」、「従業員</a:t>
            </a:r>
            <a:r>
              <a:rPr lang="ja-JP" altLang="en-US" sz="1300" dirty="0" smtClean="0"/>
              <a:t>満足度の</a:t>
            </a:r>
            <a:r>
              <a:rPr lang="ja-JP" altLang="en-US" sz="1300" dirty="0"/>
              <a:t>向上」</a:t>
            </a:r>
            <a:r>
              <a:rPr lang="ja-JP" altLang="en-US" sz="1300" dirty="0" smtClean="0"/>
              <a:t>の４つの取組</a:t>
            </a:r>
            <a:r>
              <a:rPr lang="ja-JP" altLang="en-US" sz="1300" dirty="0"/>
              <a:t>を実践する</a:t>
            </a:r>
            <a:r>
              <a:rPr lang="ja-JP" altLang="en-US" sz="1300" dirty="0" smtClean="0"/>
              <a:t>こと</a:t>
            </a:r>
            <a:r>
              <a:rPr lang="ja-JP" altLang="en-US" sz="1300" dirty="0"/>
              <a:t>で</a:t>
            </a:r>
            <a:r>
              <a:rPr lang="ja-JP" altLang="en-US" sz="1300" dirty="0" smtClean="0"/>
              <a:t>、自社の付加価値の向上と経営基盤の改善を推進する、他</a:t>
            </a:r>
            <a:r>
              <a:rPr lang="ja-JP" altLang="en-US" sz="1300" dirty="0"/>
              <a:t>の県内企業のモデルと</a:t>
            </a:r>
            <a:r>
              <a:rPr lang="ja-JP" altLang="en-US" sz="1300" dirty="0" smtClean="0"/>
              <a:t>なるような持続</a:t>
            </a:r>
            <a:r>
              <a:rPr lang="ja-JP" altLang="en-US" sz="1300" dirty="0"/>
              <a:t>可能性の高い企業を</a:t>
            </a:r>
            <a:r>
              <a:rPr lang="ja-JP" altLang="en-US" sz="1300" dirty="0" smtClean="0"/>
              <a:t>表彰します。優れた取組を広く情報発信するとともに、それによって持続可能性の高い経営に取り組む企業の裾野を拡大することを目的とします。</a:t>
            </a:r>
            <a:endParaRPr lang="ja-JP" altLang="ja-JP" sz="1300" dirty="0"/>
          </a:p>
        </p:txBody>
      </p:sp>
      <p:sp>
        <p:nvSpPr>
          <p:cNvPr id="79" name="テキスト ボックス 78"/>
          <p:cNvSpPr txBox="1"/>
          <p:nvPr/>
        </p:nvSpPr>
        <p:spPr>
          <a:xfrm>
            <a:off x="3041354" y="3870747"/>
            <a:ext cx="1740557" cy="415498"/>
          </a:xfrm>
          <a:prstGeom prst="rect">
            <a:avLst/>
          </a:prstGeom>
          <a:noFill/>
        </p:spPr>
        <p:txBody>
          <a:bodyPr wrap="square" rtlCol="0">
            <a:spAutoFit/>
          </a:bodyPr>
          <a:lstStyle/>
          <a:p>
            <a:pPr algn="r"/>
            <a:r>
              <a:rPr lang="ja-JP" altLang="en-US" sz="1050" dirty="0" smtClean="0"/>
              <a:t>令和５</a:t>
            </a:r>
            <a:r>
              <a:rPr kumimoji="1" lang="ja-JP" altLang="en-US" sz="1050" dirty="0" smtClean="0"/>
              <a:t>年</a:t>
            </a:r>
            <a:r>
              <a:rPr lang="ja-JP" altLang="en-US" sz="1050" dirty="0"/>
              <a:t>３</a:t>
            </a:r>
            <a:r>
              <a:rPr kumimoji="1" lang="ja-JP" altLang="en-US" sz="1050" dirty="0" smtClean="0"/>
              <a:t>月</a:t>
            </a:r>
            <a:endParaRPr kumimoji="1" lang="en-US" altLang="ja-JP" sz="1050" dirty="0" smtClean="0"/>
          </a:p>
          <a:p>
            <a:pPr algn="r"/>
            <a:r>
              <a:rPr kumimoji="1" lang="ja-JP" altLang="en-US" sz="1050" dirty="0" smtClean="0"/>
              <a:t>三重県知事　　　</a:t>
            </a:r>
            <a:r>
              <a:rPr lang="ja-JP" altLang="en-US" sz="1050" dirty="0"/>
              <a:t>一見</a:t>
            </a:r>
            <a:r>
              <a:rPr kumimoji="1" lang="ja-JP" altLang="en-US" sz="1050" dirty="0" smtClean="0"/>
              <a:t>　勝之</a:t>
            </a:r>
            <a:endParaRPr kumimoji="1" lang="ja-JP" altLang="en-US" sz="1050" dirty="0"/>
          </a:p>
        </p:txBody>
      </p:sp>
      <p:sp>
        <p:nvSpPr>
          <p:cNvPr id="8" name="正方形/長方形 7"/>
          <p:cNvSpPr/>
          <p:nvPr/>
        </p:nvSpPr>
        <p:spPr>
          <a:xfrm>
            <a:off x="4781911" y="2790379"/>
            <a:ext cx="1346856" cy="148990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写真</a:t>
            </a:r>
            <a:endParaRPr kumimoji="1" lang="en-US" altLang="ja-JP" dirty="0" smtClean="0">
              <a:solidFill>
                <a:schemeClr val="tx1"/>
              </a:solidFill>
            </a:endParaRPr>
          </a:p>
        </p:txBody>
      </p:sp>
      <p:grpSp>
        <p:nvGrpSpPr>
          <p:cNvPr id="10" name="グループ化 9"/>
          <p:cNvGrpSpPr/>
          <p:nvPr/>
        </p:nvGrpSpPr>
        <p:grpSpPr>
          <a:xfrm>
            <a:off x="176552" y="7092314"/>
            <a:ext cx="2991526" cy="1212244"/>
            <a:chOff x="73241" y="7040945"/>
            <a:chExt cx="1589585" cy="1074708"/>
          </a:xfrm>
        </p:grpSpPr>
        <p:sp>
          <p:nvSpPr>
            <p:cNvPr id="11" name="正方形/長方形 10"/>
            <p:cNvSpPr/>
            <p:nvPr/>
          </p:nvSpPr>
          <p:spPr>
            <a:xfrm>
              <a:off x="73241" y="7040945"/>
              <a:ext cx="1589585" cy="1074708"/>
            </a:xfrm>
            <a:prstGeom prst="rect">
              <a:avLst/>
            </a:prstGeom>
            <a:solidFill>
              <a:srgbClr val="70AD47">
                <a:lumMod val="20000"/>
                <a:lumOff val="80000"/>
              </a:srgbClr>
            </a:solid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例えば</a:t>
              </a: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・ペーパーレスの推進</a:t>
              </a:r>
              <a:endParaRPr kumimoji="0" lang="en-US" altLang="ja-JP" sz="9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・グリーン電力の活用</a:t>
              </a:r>
              <a:endParaRPr kumimoji="0" lang="en-US" altLang="ja-JP" sz="9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900" kern="0" dirty="0" smtClean="0">
                  <a:solidFill>
                    <a:prstClr val="black"/>
                  </a:solidFill>
                  <a:latin typeface="Calibri" panose="020F0502020204030204"/>
                  <a:ea typeface="游ゴシック" panose="020B0400000000000000" pitchFamily="50" charset="-128"/>
                </a:rPr>
                <a:t>・フードロスの削減</a:t>
              </a:r>
              <a:r>
                <a:rPr kumimoji="0" lang="ja-JP" altLang="en-US" sz="9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など</a:t>
              </a:r>
              <a:endParaRPr kumimoji="0" lang="en-US" altLang="ja-JP" sz="9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9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00" b="1" kern="0" dirty="0">
                  <a:solidFill>
                    <a:srgbClr val="006600"/>
                  </a:solidFill>
                  <a:latin typeface="Calibri" panose="020F0502020204030204"/>
                  <a:ea typeface="游ゴシック" panose="020B0400000000000000" pitchFamily="50" charset="-128"/>
                </a:rPr>
                <a:t>環境に</a:t>
              </a:r>
              <a:r>
                <a:rPr kumimoji="0" lang="ja-JP" altLang="en-US" sz="1000" b="1" kern="0" dirty="0" smtClean="0">
                  <a:solidFill>
                    <a:srgbClr val="006600"/>
                  </a:solidFill>
                  <a:latin typeface="Calibri" panose="020F0502020204030204"/>
                  <a:ea typeface="游ゴシック" panose="020B0400000000000000" pitchFamily="50" charset="-128"/>
                </a:rPr>
                <a:t>優しい企業としてのイメージ向上</a:t>
              </a:r>
              <a:endParaRPr kumimoji="0" lang="ja-JP" altLang="en-US" sz="1000" b="1" i="0" u="none" strike="noStrike" kern="0" cap="none" spc="0" normalizeH="0" baseline="0" noProof="0" dirty="0" smtClean="0">
                <a:ln>
                  <a:noFill/>
                </a:ln>
                <a:solidFill>
                  <a:srgbClr val="006600"/>
                </a:solidFill>
                <a:effectLst/>
                <a:uLnTx/>
                <a:uFillTx/>
                <a:latin typeface="Calibri" panose="020F0502020204030204"/>
                <a:ea typeface="游ゴシック" panose="020B0400000000000000" pitchFamily="50" charset="-128"/>
              </a:endParaRPr>
            </a:p>
          </p:txBody>
        </p:sp>
        <p:sp>
          <p:nvSpPr>
            <p:cNvPr id="12" name="角丸四角形 11"/>
            <p:cNvSpPr/>
            <p:nvPr/>
          </p:nvSpPr>
          <p:spPr>
            <a:xfrm>
              <a:off x="85781" y="7050821"/>
              <a:ext cx="1564503" cy="237138"/>
            </a:xfrm>
            <a:prstGeom prst="roundRect">
              <a:avLst/>
            </a:prstGeom>
            <a:solidFill>
              <a:sysClr val="window" lastClr="FFFFFF"/>
            </a:solidFill>
            <a:ln w="25400" cap="flat" cmpd="dbl" algn="ctr">
              <a:solidFill>
                <a:srgbClr val="0066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50" b="1" i="0" u="none" strike="noStrike" kern="0" cap="none" spc="0" normalizeH="0" baseline="0" noProof="0" dirty="0" smtClean="0">
                  <a:ln>
                    <a:noFill/>
                  </a:ln>
                  <a:solidFill>
                    <a:srgbClr val="006600"/>
                  </a:solidFill>
                  <a:effectLst/>
                  <a:uLnTx/>
                  <a:uFillTx/>
                  <a:latin typeface="Calibri" panose="020F0502020204030204"/>
                  <a:ea typeface="游ゴシック" panose="020B0400000000000000" pitchFamily="50" charset="-128"/>
                  <a:cs typeface="+mn-cs"/>
                </a:rPr>
                <a:t>環境への配慮・脱炭素</a:t>
              </a:r>
            </a:p>
          </p:txBody>
        </p:sp>
      </p:grpSp>
      <p:grpSp>
        <p:nvGrpSpPr>
          <p:cNvPr id="13" name="グループ化 12"/>
          <p:cNvGrpSpPr/>
          <p:nvPr/>
        </p:nvGrpSpPr>
        <p:grpSpPr>
          <a:xfrm>
            <a:off x="3356203" y="7077167"/>
            <a:ext cx="2955728" cy="1219608"/>
            <a:chOff x="1729498" y="7040946"/>
            <a:chExt cx="1589268" cy="1050898"/>
          </a:xfrm>
        </p:grpSpPr>
        <p:sp>
          <p:nvSpPr>
            <p:cNvPr id="14" name="正方形/長方形 13"/>
            <p:cNvSpPr/>
            <p:nvPr/>
          </p:nvSpPr>
          <p:spPr>
            <a:xfrm>
              <a:off x="1729498" y="7040946"/>
              <a:ext cx="1589268" cy="105089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例えば</a:t>
              </a: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・社会見学の受け入れ</a:t>
              </a: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lvl="0" defTabSz="457200">
                <a:defRPr/>
              </a:pPr>
              <a:r>
                <a:rPr kumimoji="0" lang="ja-JP" altLang="en-US" sz="1000" kern="0" dirty="0">
                  <a:solidFill>
                    <a:prstClr val="black"/>
                  </a:solidFill>
                  <a:ea typeface="游ゴシック" panose="020B0400000000000000" pitchFamily="50" charset="-128"/>
                </a:rPr>
                <a:t>・地元小学校へ教材や図書の</a:t>
              </a:r>
              <a:r>
                <a:rPr kumimoji="0" lang="ja-JP" altLang="en-US" sz="1000" kern="0" dirty="0" smtClean="0">
                  <a:solidFill>
                    <a:prstClr val="black"/>
                  </a:solidFill>
                  <a:ea typeface="游ゴシック" panose="020B0400000000000000" pitchFamily="50" charset="-128"/>
                </a:rPr>
                <a:t>寄付</a:t>
              </a:r>
              <a:endParaRPr kumimoji="0" lang="en-US" altLang="ja-JP" sz="1000" kern="0" dirty="0" smtClean="0">
                <a:solidFill>
                  <a:prstClr val="black"/>
                </a:solidFill>
                <a:ea typeface="游ゴシック" panose="020B0400000000000000" pitchFamily="50" charset="-128"/>
              </a:endParaRPr>
            </a:p>
            <a:p>
              <a:pPr lvl="0" defTabSz="457200">
                <a:defRPr/>
              </a:pPr>
              <a:r>
                <a:rPr kumimoji="0" lang="ja-JP" altLang="en-US"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・育児支援制度の充実　　など</a:t>
              </a: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kern="0" dirty="0">
                <a:solidFill>
                  <a:prstClr val="black"/>
                </a:solidFill>
                <a:latin typeface="Calibri" panose="020F0502020204030204"/>
                <a:ea typeface="游ゴシック" panose="020B0400000000000000" pitchFamily="50" charset="-128"/>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smtClean="0">
                  <a:ln>
                    <a:noFill/>
                  </a:ln>
                  <a:solidFill>
                    <a:srgbClr val="FFC926"/>
                  </a:solidFill>
                  <a:effectLst/>
                  <a:uLnTx/>
                  <a:uFillTx/>
                  <a:latin typeface="Calibri" panose="020F0502020204030204"/>
                  <a:ea typeface="游ゴシック" panose="020B0400000000000000" pitchFamily="50" charset="-128"/>
                  <a:cs typeface="+mn-cs"/>
                </a:rPr>
                <a:t>次世代育成に取り組む企業姿勢の明確化</a:t>
              </a:r>
              <a:endParaRPr kumimoji="0" lang="en-US" altLang="ja-JP" sz="1000" b="1" i="0" u="none" strike="noStrike" kern="0" cap="none" spc="0" normalizeH="0" baseline="0" noProof="0" dirty="0" smtClean="0">
                <a:ln>
                  <a:noFill/>
                </a:ln>
                <a:solidFill>
                  <a:srgbClr val="FFC926"/>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748689" y="7050545"/>
              <a:ext cx="1533091" cy="237138"/>
            </a:xfrm>
            <a:prstGeom prst="roundRect">
              <a:avLst/>
            </a:prstGeom>
            <a:solidFill>
              <a:sysClr val="window" lastClr="FFFFFF"/>
            </a:solidFill>
            <a:ln w="25400" cap="flat" cmpd="dbl" algn="ctr">
              <a:solidFill>
                <a:srgbClr val="FFC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smtClean="0">
                  <a:ln>
                    <a:noFill/>
                  </a:ln>
                  <a:solidFill>
                    <a:srgbClr val="FFC000"/>
                  </a:solidFill>
                  <a:effectLst/>
                  <a:uLnTx/>
                  <a:uFillTx/>
                  <a:latin typeface="Calibri" panose="020F0502020204030204"/>
                  <a:ea typeface="游ゴシック" panose="020B0400000000000000" pitchFamily="50" charset="-128"/>
                  <a:cs typeface="+mn-cs"/>
                </a:rPr>
                <a:t>次世代育成の推</a:t>
              </a:r>
              <a:r>
                <a:rPr kumimoji="0" lang="ja-JP" altLang="en-US" sz="1100" b="1" i="0" u="none" strike="noStrike" kern="0" cap="none" spc="0" normalizeH="0" baseline="0" noProof="0" dirty="0" smtClean="0">
                  <a:ln>
                    <a:noFill/>
                  </a:ln>
                  <a:solidFill>
                    <a:srgbClr val="FFC926"/>
                  </a:solidFill>
                  <a:effectLst/>
                  <a:uLnTx/>
                  <a:uFillTx/>
                  <a:latin typeface="Calibri" panose="020F0502020204030204"/>
                  <a:ea typeface="游ゴシック" panose="020B0400000000000000" pitchFamily="50" charset="-128"/>
                  <a:cs typeface="+mn-cs"/>
                </a:rPr>
                <a:t>進</a:t>
              </a:r>
            </a:p>
          </p:txBody>
        </p:sp>
      </p:grpSp>
      <p:grpSp>
        <p:nvGrpSpPr>
          <p:cNvPr id="16" name="グループ化 15"/>
          <p:cNvGrpSpPr/>
          <p:nvPr/>
        </p:nvGrpSpPr>
        <p:grpSpPr>
          <a:xfrm>
            <a:off x="165352" y="8305887"/>
            <a:ext cx="2991527" cy="1364983"/>
            <a:chOff x="3408748" y="7040945"/>
            <a:chExt cx="1601890" cy="1079052"/>
          </a:xfrm>
        </p:grpSpPr>
        <p:sp>
          <p:nvSpPr>
            <p:cNvPr id="17" name="正方形/長方形 16"/>
            <p:cNvSpPr/>
            <p:nvPr/>
          </p:nvSpPr>
          <p:spPr>
            <a:xfrm>
              <a:off x="3408748" y="7040945"/>
              <a:ext cx="1601890" cy="1079052"/>
            </a:xfrm>
            <a:prstGeom prst="rect">
              <a:avLst/>
            </a:prstGeom>
            <a:solidFill>
              <a:srgbClr val="4472C4">
                <a:lumMod val="20000"/>
                <a:lumOff val="80000"/>
              </a:srgbClr>
            </a:solid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例えば</a:t>
              </a: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0" lang="ja-JP" altLang="en-US" sz="9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ボランティア活動への積極参加</a:t>
              </a:r>
              <a:endParaRPr kumimoji="0" lang="en-US" altLang="ja-JP" sz="9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・地域への寄付</a:t>
              </a:r>
              <a:endParaRPr kumimoji="0" lang="en-US" altLang="ja-JP" sz="9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900" kern="0" dirty="0" smtClean="0">
                  <a:solidFill>
                    <a:prstClr val="black"/>
                  </a:solidFill>
                  <a:latin typeface="Calibri" panose="020F0502020204030204"/>
                  <a:ea typeface="游ゴシック" panose="020B0400000000000000" pitchFamily="50" charset="-128"/>
                </a:rPr>
                <a:t>・地元からの積極的な採用</a:t>
              </a:r>
              <a:r>
                <a:rPr kumimoji="0" lang="ja-JP" altLang="en-US" sz="9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など</a:t>
              </a:r>
              <a:endParaRPr kumimoji="0" lang="en-US" altLang="ja-JP" sz="9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900" kern="0" dirty="0">
                <a:solidFill>
                  <a:prstClr val="black"/>
                </a:solidFill>
                <a:latin typeface="Calibri" panose="020F0502020204030204"/>
                <a:ea typeface="游ゴシック" panose="020B0400000000000000" pitchFamily="50" charset="-128"/>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smtClean="0">
                  <a:ln>
                    <a:noFill/>
                  </a:ln>
                  <a:solidFill>
                    <a:srgbClr val="0033CC"/>
                  </a:solidFill>
                  <a:effectLst/>
                  <a:uLnTx/>
                  <a:uFillTx/>
                  <a:latin typeface="Calibri" panose="020F0502020204030204"/>
                  <a:ea typeface="游ゴシック" panose="020B0400000000000000" pitchFamily="50" charset="-128"/>
                  <a:cs typeface="+mn-cs"/>
                </a:rPr>
                <a:t>地域に信頼され長く愛される存在</a:t>
              </a:r>
            </a:p>
          </p:txBody>
        </p:sp>
        <p:sp>
          <p:nvSpPr>
            <p:cNvPr id="18" name="角丸四角形 17"/>
            <p:cNvSpPr/>
            <p:nvPr/>
          </p:nvSpPr>
          <p:spPr>
            <a:xfrm>
              <a:off x="3426355" y="7062879"/>
              <a:ext cx="1546469" cy="239504"/>
            </a:xfrm>
            <a:prstGeom prst="roundRect">
              <a:avLst/>
            </a:prstGeom>
            <a:solidFill>
              <a:sysClr val="window" lastClr="FFFFFF"/>
            </a:solidFill>
            <a:ln w="25400" cap="flat" cmpd="dbl" algn="ctr">
              <a:solidFill>
                <a:srgbClr val="0033CC"/>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smtClean="0">
                  <a:ln>
                    <a:noFill/>
                  </a:ln>
                  <a:solidFill>
                    <a:srgbClr val="0033CC"/>
                  </a:solidFill>
                  <a:effectLst/>
                  <a:uLnTx/>
                  <a:uFillTx/>
                  <a:latin typeface="Calibri" panose="020F0502020204030204"/>
                  <a:ea typeface="游ゴシック" panose="020B0400000000000000" pitchFamily="50" charset="-128"/>
                  <a:cs typeface="+mn-cs"/>
                </a:rPr>
                <a:t>地域社会への貢献</a:t>
              </a:r>
            </a:p>
          </p:txBody>
        </p:sp>
      </p:grpSp>
      <p:grpSp>
        <p:nvGrpSpPr>
          <p:cNvPr id="2" name="グループ化 1"/>
          <p:cNvGrpSpPr/>
          <p:nvPr/>
        </p:nvGrpSpPr>
        <p:grpSpPr>
          <a:xfrm>
            <a:off x="3374166" y="8321182"/>
            <a:ext cx="2955728" cy="1360221"/>
            <a:chOff x="5078298" y="7059270"/>
            <a:chExt cx="1613860" cy="1050899"/>
          </a:xfrm>
        </p:grpSpPr>
        <p:sp>
          <p:nvSpPr>
            <p:cNvPr id="19" name="正方形/長方形 18"/>
            <p:cNvSpPr/>
            <p:nvPr/>
          </p:nvSpPr>
          <p:spPr>
            <a:xfrm>
              <a:off x="5078298" y="7059270"/>
              <a:ext cx="1613860" cy="1050899"/>
            </a:xfrm>
            <a:prstGeom prst="rect">
              <a:avLst/>
            </a:prstGeom>
            <a:solidFill>
              <a:srgbClr val="ED7D31">
                <a:lumMod val="20000"/>
                <a:lumOff val="80000"/>
              </a:srgbClr>
            </a:solidFill>
            <a:ln w="12700" cap="flat" cmpd="sng" algn="ctr">
              <a:noFill/>
              <a:prstDash val="solid"/>
              <a:miter lim="800000"/>
            </a:ln>
            <a:effectLst/>
          </p:spPr>
          <p:txBody>
            <a:bodyPr rtlCol="0" anchor="ct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例えば</a:t>
              </a: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・働きやすいオフィスの整備</a:t>
              </a: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・社内提案制度の充実</a:t>
              </a: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000" kern="0" dirty="0" smtClean="0">
                  <a:solidFill>
                    <a:prstClr val="black"/>
                  </a:solidFill>
                  <a:latin typeface="Calibri" panose="020F0502020204030204"/>
                  <a:ea typeface="游ゴシック" panose="020B0400000000000000" pitchFamily="50" charset="-128"/>
                </a:rPr>
                <a:t>・働き方改革の推進</a:t>
              </a:r>
              <a:r>
                <a:rPr kumimoji="0" lang="ja-JP" altLang="en-US"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など</a:t>
              </a:r>
              <a:endParaRPr kumimoji="0" lang="en-US" altLang="ja-JP" sz="1000" b="0" i="0" u="none" strike="noStrike" kern="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000" kern="0" dirty="0">
                <a:solidFill>
                  <a:prstClr val="black"/>
                </a:solidFill>
                <a:latin typeface="Calibri" panose="020F0502020204030204"/>
                <a:ea typeface="游ゴシック" panose="020B0400000000000000" pitchFamily="50" charset="-128"/>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000" b="1" i="0" u="none" strike="noStrike" kern="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人材の定着の促進・従業員の能力開発</a:t>
              </a:r>
              <a:endParaRPr kumimoji="0" lang="en-US" altLang="ja-JP" sz="1000" b="1" i="0" u="none" strike="noStrike" kern="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20" name="角丸四角形 19"/>
            <p:cNvSpPr/>
            <p:nvPr/>
          </p:nvSpPr>
          <p:spPr>
            <a:xfrm>
              <a:off x="5084055" y="7080706"/>
              <a:ext cx="1575592" cy="230821"/>
            </a:xfrm>
            <a:prstGeom prst="roundRect">
              <a:avLst/>
            </a:prstGeom>
            <a:solidFill>
              <a:sysClr val="window" lastClr="FFFFFF"/>
            </a:solidFill>
            <a:ln w="25400" cap="flat" cmpd="dbl" algn="ctr">
              <a:solidFill>
                <a:srgbClr val="FF0000"/>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100" b="1" i="0" u="none" strike="noStrike" kern="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従業員満足度の向上</a:t>
              </a:r>
            </a:p>
          </p:txBody>
        </p:sp>
      </p:grpSp>
      <p:sp>
        <p:nvSpPr>
          <p:cNvPr id="6" name="角丸四角形 5"/>
          <p:cNvSpPr/>
          <p:nvPr/>
        </p:nvSpPr>
        <p:spPr>
          <a:xfrm>
            <a:off x="382371" y="6748369"/>
            <a:ext cx="3721812" cy="3080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游ゴシック" panose="020B0400000000000000" pitchFamily="50" charset="-128"/>
                <a:ea typeface="游ゴシック" panose="020B0400000000000000" pitchFamily="50" charset="-128"/>
              </a:rPr>
              <a:t>「三重のサステナブル経営アワード」の４つの要素</a:t>
            </a:r>
            <a:endParaRPr kumimoji="1" lang="ja-JP" altLang="en-US" sz="1200" b="1" dirty="0">
              <a:latin typeface="游ゴシック" panose="020B0400000000000000" pitchFamily="50" charset="-128"/>
              <a:ea typeface="游ゴシック" panose="020B0400000000000000" pitchFamily="50" charset="-128"/>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0007" y="7551003"/>
            <a:ext cx="399509" cy="490013"/>
          </a:xfrm>
          <a:prstGeom prst="rect">
            <a:avLst/>
          </a:prstGeom>
        </p:spPr>
      </p:pic>
      <p:pic>
        <p:nvPicPr>
          <p:cNvPr id="7" name="図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41132" y="7507301"/>
            <a:ext cx="591349" cy="504972"/>
          </a:xfrm>
          <a:prstGeom prst="rect">
            <a:avLst/>
          </a:prstGeom>
        </p:spPr>
      </p:pic>
      <p:pic>
        <p:nvPicPr>
          <p:cNvPr id="22" name="図 21"/>
          <p:cNvPicPr>
            <a:picLocks noChangeAspect="1"/>
          </p:cNvPicPr>
          <p:nvPr/>
        </p:nvPicPr>
        <p:blipFill>
          <a:blip r:embed="rId4"/>
          <a:stretch>
            <a:fillRect/>
          </a:stretch>
        </p:blipFill>
        <p:spPr>
          <a:xfrm>
            <a:off x="2427173" y="8769540"/>
            <a:ext cx="585176" cy="585176"/>
          </a:xfrm>
          <a:prstGeom prst="rect">
            <a:avLst/>
          </a:prstGeom>
        </p:spPr>
      </p:pic>
      <p:pic>
        <p:nvPicPr>
          <p:cNvPr id="23" name="図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50633" y="8972432"/>
            <a:ext cx="732518" cy="533690"/>
          </a:xfrm>
          <a:prstGeom prst="rect">
            <a:avLst/>
          </a:prstGeom>
        </p:spPr>
      </p:pic>
      <p:sp>
        <p:nvSpPr>
          <p:cNvPr id="21" name="下矢印 20"/>
          <p:cNvSpPr/>
          <p:nvPr/>
        </p:nvSpPr>
        <p:spPr>
          <a:xfrm>
            <a:off x="1494862" y="8021071"/>
            <a:ext cx="158585" cy="111584"/>
          </a:xfrm>
          <a:prstGeom prst="downArrow">
            <a:avLst/>
          </a:prstGeom>
          <a:solidFill>
            <a:srgbClr val="0080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下矢印 24"/>
          <p:cNvSpPr/>
          <p:nvPr/>
        </p:nvSpPr>
        <p:spPr>
          <a:xfrm>
            <a:off x="1630126" y="9287804"/>
            <a:ext cx="158585" cy="1115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4754774" y="9299172"/>
            <a:ext cx="158585" cy="111584"/>
          </a:xfrm>
          <a:prstGeom prst="down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a:off x="4779274" y="8015174"/>
            <a:ext cx="158585" cy="111584"/>
          </a:xfrm>
          <a:prstGeom prst="downArrow">
            <a:avLst/>
          </a:prstGeom>
          <a:solidFill>
            <a:srgbClr val="FFC92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楕円 8"/>
          <p:cNvSpPr/>
          <p:nvPr/>
        </p:nvSpPr>
        <p:spPr>
          <a:xfrm>
            <a:off x="402451" y="9573613"/>
            <a:ext cx="5754899" cy="316676"/>
          </a:xfrm>
          <a:prstGeom prst="ellips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t>このような「持続可能性の高い経営」を行う企業を表彰します</a:t>
            </a:r>
            <a:endParaRPr kumimoji="1" lang="ja-JP" altLang="en-US" sz="1200" b="1" dirty="0"/>
          </a:p>
        </p:txBody>
      </p:sp>
    </p:spTree>
    <p:extLst>
      <p:ext uri="{BB962C8B-B14F-4D97-AF65-F5344CB8AC3E}">
        <p14:creationId xmlns:p14="http://schemas.microsoft.com/office/powerpoint/2010/main" val="379370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コンテンツ プレースホルダー 2"/>
          <p:cNvSpPr txBox="1">
            <a:spLocks/>
          </p:cNvSpPr>
          <p:nvPr/>
        </p:nvSpPr>
        <p:spPr>
          <a:xfrm>
            <a:off x="472783" y="3252250"/>
            <a:ext cx="4625159" cy="54624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ja-JP" altLang="ja-JP" sz="1400" dirty="0">
              <a:solidFill>
                <a:schemeClr val="tx1"/>
              </a:solidFill>
            </a:endParaRPr>
          </a:p>
        </p:txBody>
      </p:sp>
      <p:sp>
        <p:nvSpPr>
          <p:cNvPr id="30" name="コンテンツ プレースホルダー 2"/>
          <p:cNvSpPr txBox="1">
            <a:spLocks/>
          </p:cNvSpPr>
          <p:nvPr/>
        </p:nvSpPr>
        <p:spPr>
          <a:xfrm>
            <a:off x="1050334" y="251152"/>
            <a:ext cx="4379505" cy="631068"/>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r>
              <a:rPr lang="ja-JP" altLang="en-US" sz="2800" b="1" kern="0" dirty="0" smtClean="0">
                <a:solidFill>
                  <a:schemeClr val="tx1"/>
                </a:solidFill>
                <a:latin typeface="HGｺﾞｼｯｸM" panose="020B0609000000000000" pitchFamily="49" charset="-128"/>
                <a:ea typeface="HGｺﾞｼｯｸM" panose="020B0609000000000000" pitchFamily="49" charset="-128"/>
              </a:rPr>
              <a:t>令和４年度受賞企業</a:t>
            </a:r>
            <a:endParaRPr lang="ja-JP" altLang="en-US" sz="2800" b="1" kern="0" dirty="0">
              <a:solidFill>
                <a:schemeClr val="tx1"/>
              </a:solidFill>
              <a:latin typeface="HGｺﾞｼｯｸM" panose="020B0609000000000000" pitchFamily="49" charset="-128"/>
              <a:ea typeface="HGｺﾞｼｯｸM" panose="020B0609000000000000" pitchFamily="49" charset="-128"/>
            </a:endParaRPr>
          </a:p>
        </p:txBody>
      </p:sp>
      <p:sp>
        <p:nvSpPr>
          <p:cNvPr id="29" name="テキスト ボックス 28"/>
          <p:cNvSpPr txBox="1"/>
          <p:nvPr/>
        </p:nvSpPr>
        <p:spPr>
          <a:xfrm>
            <a:off x="234085" y="1233425"/>
            <a:ext cx="5975143" cy="3539430"/>
          </a:xfrm>
          <a:prstGeom prst="rect">
            <a:avLst/>
          </a:prstGeom>
          <a:noFill/>
          <a:ln>
            <a:solidFill>
              <a:schemeClr val="accent1"/>
            </a:solidFill>
          </a:ln>
        </p:spPr>
        <p:txBody>
          <a:bodyPr wrap="square" rtlCol="0">
            <a:spAutoFit/>
          </a:bodyPr>
          <a:lstStyle/>
          <a:p>
            <a:endParaRPr lang="en-US" altLang="ja-JP" sz="1400" dirty="0" smtClean="0">
              <a:solidFill>
                <a:srgbClr val="0070C0"/>
              </a:solidFill>
              <a:latin typeface="HGｺﾞｼｯｸM" panose="020B0609000000000000" pitchFamily="49" charset="-128"/>
              <a:ea typeface="HGｺﾞｼｯｸM" panose="020B0609000000000000" pitchFamily="49" charset="-128"/>
            </a:endParaRPr>
          </a:p>
          <a:p>
            <a:endParaRPr lang="en-US" altLang="ja-JP" sz="1400" dirty="0" smtClean="0">
              <a:solidFill>
                <a:srgbClr val="0070C0"/>
              </a:solidFill>
              <a:latin typeface="HGｺﾞｼｯｸM" panose="020B0609000000000000" pitchFamily="49" charset="-128"/>
              <a:ea typeface="HGｺﾞｼｯｸM" panose="020B0609000000000000" pitchFamily="49" charset="-128"/>
            </a:endParaRPr>
          </a:p>
          <a:p>
            <a:pPr algn="ctr"/>
            <a:r>
              <a:rPr lang="ja-JP" altLang="en-US" sz="3600" dirty="0" smtClean="0">
                <a:latin typeface="HGｺﾞｼｯｸM" panose="020B0609000000000000" pitchFamily="49" charset="-128"/>
                <a:ea typeface="HGｺﾞｼｯｸM" panose="020B0609000000000000" pitchFamily="49" charset="-128"/>
              </a:rPr>
              <a:t>写真</a:t>
            </a:r>
            <a:endParaRPr lang="en-US" altLang="ja-JP" sz="3600" dirty="0" smtClean="0">
              <a:latin typeface="HGｺﾞｼｯｸM" panose="020B0609000000000000" pitchFamily="49" charset="-128"/>
              <a:ea typeface="HGｺﾞｼｯｸM" panose="020B0609000000000000" pitchFamily="49" charset="-128"/>
            </a:endParaRPr>
          </a:p>
          <a:p>
            <a:endParaRPr lang="en-US" altLang="ja-JP" sz="1600" dirty="0">
              <a:latin typeface="HGｺﾞｼｯｸM" panose="020B0609000000000000" pitchFamily="49" charset="-128"/>
              <a:ea typeface="HGｺﾞｼｯｸM" panose="020B0609000000000000" pitchFamily="49" charset="-128"/>
            </a:endParaRPr>
          </a:p>
          <a:p>
            <a:endParaRPr lang="en-US" altLang="ja-JP" sz="1600" dirty="0" smtClean="0">
              <a:latin typeface="HGｺﾞｼｯｸM" panose="020B0609000000000000" pitchFamily="49" charset="-128"/>
              <a:ea typeface="HGｺﾞｼｯｸM" panose="020B0609000000000000" pitchFamily="49" charset="-128"/>
            </a:endParaRPr>
          </a:p>
          <a:p>
            <a:endParaRPr lang="en-US" altLang="ja-JP" sz="1600" dirty="0">
              <a:latin typeface="HGｺﾞｼｯｸM" panose="020B0609000000000000" pitchFamily="49" charset="-128"/>
              <a:ea typeface="HGｺﾞｼｯｸM" panose="020B0609000000000000" pitchFamily="49" charset="-128"/>
            </a:endParaRPr>
          </a:p>
          <a:p>
            <a:endParaRPr lang="en-US" altLang="ja-JP" sz="1600" dirty="0">
              <a:latin typeface="HGｺﾞｼｯｸM" panose="020B0609000000000000" pitchFamily="49" charset="-128"/>
              <a:ea typeface="HGｺﾞｼｯｸM" panose="020B0609000000000000" pitchFamily="49" charset="-128"/>
            </a:endParaRPr>
          </a:p>
          <a:p>
            <a:endParaRPr lang="en-US" altLang="ja-JP" sz="1600" dirty="0" smtClean="0">
              <a:latin typeface="HGｺﾞｼｯｸM" panose="020B0609000000000000" pitchFamily="49" charset="-128"/>
              <a:ea typeface="HGｺﾞｼｯｸM" panose="020B0609000000000000" pitchFamily="49" charset="-128"/>
            </a:endParaRPr>
          </a:p>
          <a:p>
            <a:endParaRPr lang="en-US" altLang="ja-JP" sz="1600" dirty="0">
              <a:latin typeface="HGｺﾞｼｯｸM" panose="020B0609000000000000" pitchFamily="49" charset="-128"/>
              <a:ea typeface="HGｺﾞｼｯｸM" panose="020B0609000000000000" pitchFamily="49" charset="-128"/>
            </a:endParaRPr>
          </a:p>
          <a:p>
            <a:endParaRPr lang="en-US" altLang="ja-JP" sz="1600" dirty="0" smtClean="0">
              <a:latin typeface="HGｺﾞｼｯｸM" panose="020B0609000000000000" pitchFamily="49" charset="-128"/>
              <a:ea typeface="HGｺﾞｼｯｸM" panose="020B0609000000000000" pitchFamily="49" charset="-128"/>
            </a:endParaRPr>
          </a:p>
          <a:p>
            <a:endParaRPr lang="en-US" altLang="ja-JP" sz="1600" dirty="0">
              <a:latin typeface="HGｺﾞｼｯｸM" panose="020B0609000000000000" pitchFamily="49" charset="-128"/>
              <a:ea typeface="HGｺﾞｼｯｸM" panose="020B0609000000000000" pitchFamily="49" charset="-128"/>
            </a:endParaRPr>
          </a:p>
          <a:p>
            <a:endParaRPr lang="en-US" altLang="ja-JP" sz="1600" dirty="0" smtClean="0">
              <a:latin typeface="HGｺﾞｼｯｸM" panose="020B0609000000000000" pitchFamily="49" charset="-128"/>
              <a:ea typeface="HGｺﾞｼｯｸM" panose="020B0609000000000000" pitchFamily="49" charset="-128"/>
            </a:endParaRPr>
          </a:p>
          <a:p>
            <a:endParaRPr lang="en-US" altLang="ja-JP" sz="1600" dirty="0" smtClean="0">
              <a:latin typeface="HGｺﾞｼｯｸM" panose="020B0609000000000000" pitchFamily="49" charset="-128"/>
              <a:ea typeface="HGｺﾞｼｯｸM" panose="020B0609000000000000" pitchFamily="49" charset="-128"/>
            </a:endParaRPr>
          </a:p>
        </p:txBody>
      </p:sp>
      <p:sp>
        <p:nvSpPr>
          <p:cNvPr id="15" name="テキスト ボックス 14"/>
          <p:cNvSpPr txBox="1"/>
          <p:nvPr/>
        </p:nvSpPr>
        <p:spPr>
          <a:xfrm>
            <a:off x="3221657" y="8136067"/>
            <a:ext cx="3244523" cy="923330"/>
          </a:xfrm>
          <a:prstGeom prst="rect">
            <a:avLst/>
          </a:prstGeom>
          <a:noFill/>
        </p:spPr>
        <p:txBody>
          <a:bodyPr wrap="square" rtlCol="0">
            <a:spAutoFit/>
          </a:bodyPr>
          <a:lstStyle/>
          <a:p>
            <a:pPr lvl="0"/>
            <a:r>
              <a:rPr lang="ja-JP" altLang="en-US" sz="1400" dirty="0" smtClean="0">
                <a:solidFill>
                  <a:srgbClr val="0070C0"/>
                </a:solidFill>
                <a:latin typeface="HGｺﾞｼｯｸM" panose="020B0609000000000000" pitchFamily="49" charset="-128"/>
                <a:ea typeface="HGｺﾞｼｯｸM" panose="020B0609000000000000" pitchFamily="49" charset="-128"/>
              </a:rPr>
              <a:t>◆</a:t>
            </a:r>
            <a:r>
              <a:rPr lang="ja-JP" altLang="en-US" sz="1400" dirty="0">
                <a:solidFill>
                  <a:srgbClr val="0070C0"/>
                </a:solidFill>
                <a:latin typeface="HGｺﾞｼｯｸM" panose="020B0609000000000000" pitchFamily="49" charset="-128"/>
                <a:ea typeface="HGｺﾞｼｯｸM" panose="020B0609000000000000" pitchFamily="49" charset="-128"/>
              </a:rPr>
              <a:t>三重執</a:t>
            </a:r>
            <a:r>
              <a:rPr lang="ja-JP" altLang="en-US" sz="1400" dirty="0" smtClean="0">
                <a:solidFill>
                  <a:srgbClr val="0070C0"/>
                </a:solidFill>
                <a:latin typeface="HGｺﾞｼｯｸM" panose="020B0609000000000000" pitchFamily="49" charset="-128"/>
                <a:ea typeface="HGｺﾞｼｯｸM" panose="020B0609000000000000" pitchFamily="49" charset="-128"/>
              </a:rPr>
              <a:t>鬼株式会社</a:t>
            </a:r>
            <a:r>
              <a:rPr lang="ja-JP" altLang="en-US" sz="1400" dirty="0">
                <a:solidFill>
                  <a:prstClr val="black"/>
                </a:solidFill>
                <a:latin typeface="HGｺﾞｼｯｸM" panose="020B0609000000000000" pitchFamily="49" charset="-128"/>
                <a:ea typeface="HGｺﾞｼｯｸM" panose="020B0609000000000000" pitchFamily="49" charset="-128"/>
              </a:rPr>
              <a:t>　</a:t>
            </a:r>
            <a:endParaRPr lang="en-US" altLang="ja-JP" sz="1400" dirty="0">
              <a:solidFill>
                <a:prstClr val="black"/>
              </a:solidFill>
              <a:latin typeface="HGｺﾞｼｯｸM" panose="020B0609000000000000" pitchFamily="49" charset="-128"/>
              <a:ea typeface="HGｺﾞｼｯｸM" panose="020B0609000000000000" pitchFamily="49" charset="-128"/>
            </a:endParaRPr>
          </a:p>
          <a:p>
            <a:pPr lvl="0"/>
            <a:r>
              <a:rPr lang="ja-JP" altLang="en-US" sz="1400" dirty="0" smtClean="0">
                <a:solidFill>
                  <a:prstClr val="black"/>
                </a:solidFill>
                <a:latin typeface="HGｺﾞｼｯｸM" panose="020B0609000000000000" pitchFamily="49" charset="-128"/>
                <a:ea typeface="HGｺﾞｼｯｸM" panose="020B0609000000000000" pitchFamily="49" charset="-128"/>
              </a:rPr>
              <a:t>　</a:t>
            </a:r>
            <a:r>
              <a:rPr lang="ja-JP" altLang="en-US" sz="1200" dirty="0" smtClean="0">
                <a:solidFill>
                  <a:prstClr val="black"/>
                </a:solidFill>
                <a:latin typeface="HGｺﾞｼｯｸM" panose="020B0609000000000000" pitchFamily="49" charset="-128"/>
                <a:ea typeface="HGｺﾞｼｯｸM" panose="020B0609000000000000" pitchFamily="49" charset="-128"/>
              </a:rPr>
              <a:t>鈴鹿市地子町</a:t>
            </a:r>
            <a:r>
              <a:rPr lang="en-US" altLang="ja-JP" sz="1200" dirty="0" smtClean="0">
                <a:solidFill>
                  <a:prstClr val="black"/>
                </a:solidFill>
                <a:latin typeface="HGｺﾞｼｯｸM" panose="020B0609000000000000" pitchFamily="49" charset="-128"/>
                <a:ea typeface="HGｺﾞｼｯｸM" panose="020B0609000000000000" pitchFamily="49" charset="-128"/>
              </a:rPr>
              <a:t>523-2</a:t>
            </a:r>
          </a:p>
          <a:p>
            <a:pPr lvl="0"/>
            <a:r>
              <a:rPr lang="ja-JP" altLang="en-US" sz="1200" dirty="0">
                <a:solidFill>
                  <a:prstClr val="black"/>
                </a:solidFill>
                <a:latin typeface="HGｺﾞｼｯｸM" panose="020B0609000000000000" pitchFamily="49" charset="-128"/>
                <a:ea typeface="HGｺﾞｼｯｸM" panose="020B0609000000000000" pitchFamily="49" charset="-128"/>
              </a:rPr>
              <a:t>　</a:t>
            </a:r>
            <a:r>
              <a:rPr lang="ja-JP" altLang="en-US" sz="1200" dirty="0" smtClean="0">
                <a:solidFill>
                  <a:prstClr val="black"/>
                </a:solidFill>
                <a:latin typeface="HGｺﾞｼｯｸM" panose="020B0609000000000000" pitchFamily="49" charset="-128"/>
                <a:ea typeface="HGｺﾞｼｯｸM" panose="020B0609000000000000" pitchFamily="49" charset="-128"/>
              </a:rPr>
              <a:t> </a:t>
            </a:r>
            <a:r>
              <a:rPr lang="en-US" altLang="ja-JP" sz="1200" dirty="0" smtClean="0">
                <a:solidFill>
                  <a:prstClr val="black"/>
                </a:solidFill>
                <a:latin typeface="HGｺﾞｼｯｸM" panose="020B0609000000000000" pitchFamily="49" charset="-128"/>
                <a:ea typeface="HGｺﾞｼｯｸM" panose="020B0609000000000000" pitchFamily="49" charset="-128"/>
              </a:rPr>
              <a:t>TEL:059-384-0003  FAX:059-384-0804</a:t>
            </a:r>
          </a:p>
          <a:p>
            <a:pPr lvl="0"/>
            <a:r>
              <a:rPr lang="en-US" altLang="ja-JP" sz="1200" dirty="0">
                <a:solidFill>
                  <a:prstClr val="black"/>
                </a:solidFill>
                <a:latin typeface="HGｺﾞｼｯｸM" panose="020B0609000000000000" pitchFamily="49" charset="-128"/>
                <a:ea typeface="HGｺﾞｼｯｸM" panose="020B0609000000000000" pitchFamily="49" charset="-128"/>
              </a:rPr>
              <a:t>   </a:t>
            </a:r>
            <a:r>
              <a:rPr lang="en-US" altLang="ja-JP" sz="1200" dirty="0" smtClean="0">
                <a:solidFill>
                  <a:prstClr val="black"/>
                </a:solidFill>
                <a:latin typeface="HGｺﾞｼｯｸM" panose="020B0609000000000000" pitchFamily="49" charset="-128"/>
                <a:ea typeface="HGｺﾞｼｯｸM" panose="020B0609000000000000" pitchFamily="49" charset="-128"/>
              </a:rPr>
              <a:t>H </a:t>
            </a:r>
            <a:r>
              <a:rPr lang="en-US" altLang="ja-JP" sz="1200" dirty="0">
                <a:solidFill>
                  <a:prstClr val="black"/>
                </a:solidFill>
                <a:latin typeface="HGｺﾞｼｯｸM" panose="020B0609000000000000" pitchFamily="49" charset="-128"/>
                <a:ea typeface="HGｺﾞｼｯｸM" panose="020B0609000000000000" pitchFamily="49" charset="-128"/>
              </a:rPr>
              <a:t>P:https</a:t>
            </a:r>
            <a:r>
              <a:rPr lang="en-US" altLang="ja-JP" sz="1200" dirty="0" smtClean="0">
                <a:solidFill>
                  <a:prstClr val="black"/>
                </a:solidFill>
                <a:latin typeface="HGｺﾞｼｯｸM" panose="020B0609000000000000" pitchFamily="49" charset="-128"/>
                <a:ea typeface="HGｺﾞｼｯｸM" panose="020B0609000000000000" pitchFamily="49" charset="-128"/>
              </a:rPr>
              <a:t>://www.toruki.co.jp/</a:t>
            </a:r>
            <a:endParaRPr lang="en-US" altLang="ja-JP" sz="1200" dirty="0">
              <a:solidFill>
                <a:prstClr val="black"/>
              </a:solidFill>
              <a:latin typeface="HGｺﾞｼｯｸM" panose="020B0609000000000000" pitchFamily="49" charset="-128"/>
              <a:ea typeface="HGｺﾞｼｯｸM" panose="020B0609000000000000" pitchFamily="49" charset="-128"/>
            </a:endParaRPr>
          </a:p>
        </p:txBody>
      </p:sp>
      <p:sp>
        <p:nvSpPr>
          <p:cNvPr id="6" name="テキスト ボックス 5"/>
          <p:cNvSpPr txBox="1"/>
          <p:nvPr/>
        </p:nvSpPr>
        <p:spPr>
          <a:xfrm>
            <a:off x="3240087" y="5350320"/>
            <a:ext cx="3097579" cy="923330"/>
          </a:xfrm>
          <a:prstGeom prst="rect">
            <a:avLst/>
          </a:prstGeom>
          <a:noFill/>
        </p:spPr>
        <p:txBody>
          <a:bodyPr wrap="square" rtlCol="0">
            <a:spAutoFit/>
          </a:bodyPr>
          <a:lstStyle/>
          <a:p>
            <a:pPr lvl="0"/>
            <a:r>
              <a:rPr lang="ja-JP" altLang="en-US" sz="1400" dirty="0" smtClean="0">
                <a:solidFill>
                  <a:srgbClr val="0070C0"/>
                </a:solidFill>
                <a:latin typeface="HGｺﾞｼｯｸM" panose="020B0609000000000000" pitchFamily="49" charset="-128"/>
                <a:ea typeface="HGｺﾞｼｯｸM" panose="020B0609000000000000" pitchFamily="49" charset="-128"/>
              </a:rPr>
              <a:t>◆株式会社オオコーチ</a:t>
            </a:r>
            <a:r>
              <a:rPr lang="ja-JP" altLang="en-US" dirty="0">
                <a:solidFill>
                  <a:prstClr val="black"/>
                </a:solidFill>
                <a:latin typeface="HGｺﾞｼｯｸM" panose="020B0609000000000000" pitchFamily="49" charset="-128"/>
                <a:ea typeface="HGｺﾞｼｯｸM" panose="020B0609000000000000" pitchFamily="49" charset="-128"/>
              </a:rPr>
              <a:t>　</a:t>
            </a:r>
            <a:endParaRPr lang="en-US" altLang="ja-JP" dirty="0">
              <a:solidFill>
                <a:prstClr val="black"/>
              </a:solidFill>
              <a:latin typeface="HGｺﾞｼｯｸM" panose="020B0609000000000000" pitchFamily="49" charset="-128"/>
              <a:ea typeface="HGｺﾞｼｯｸM" panose="020B0609000000000000" pitchFamily="49" charset="-128"/>
            </a:endParaRPr>
          </a:p>
          <a:p>
            <a:pPr lvl="0"/>
            <a:r>
              <a:rPr lang="ja-JP" altLang="en-US" sz="1200" dirty="0">
                <a:solidFill>
                  <a:prstClr val="black"/>
                </a:solidFill>
                <a:latin typeface="HGｺﾞｼｯｸM" panose="020B0609000000000000" pitchFamily="49" charset="-128"/>
                <a:ea typeface="HGｺﾞｼｯｸM" panose="020B0609000000000000" pitchFamily="49" charset="-128"/>
              </a:rPr>
              <a:t>  </a:t>
            </a:r>
            <a:r>
              <a:rPr lang="zh-TW" altLang="en-US" sz="1200" dirty="0" smtClean="0">
                <a:solidFill>
                  <a:prstClr val="black"/>
                </a:solidFill>
                <a:latin typeface="HGｺﾞｼｯｸM" panose="020B0609000000000000" pitchFamily="49" charset="-128"/>
                <a:ea typeface="HGｺﾞｼｯｸM" panose="020B0609000000000000" pitchFamily="49" charset="-128"/>
              </a:rPr>
              <a:t>松阪市</a:t>
            </a:r>
            <a:r>
              <a:rPr lang="ja-JP" altLang="en-US" sz="1200" dirty="0" smtClean="0">
                <a:solidFill>
                  <a:prstClr val="black"/>
                </a:solidFill>
                <a:latin typeface="HGｺﾞｼｯｸM" panose="020B0609000000000000" pitchFamily="49" charset="-128"/>
                <a:ea typeface="HGｺﾞｼｯｸM" panose="020B0609000000000000" pitchFamily="49" charset="-128"/>
              </a:rPr>
              <a:t>大黒田</a:t>
            </a:r>
            <a:r>
              <a:rPr lang="zh-TW" altLang="en-US" sz="1200" dirty="0" smtClean="0">
                <a:solidFill>
                  <a:prstClr val="black"/>
                </a:solidFill>
                <a:latin typeface="HGｺﾞｼｯｸM" panose="020B0609000000000000" pitchFamily="49" charset="-128"/>
                <a:ea typeface="HGｺﾞｼｯｸM" panose="020B0609000000000000" pitchFamily="49" charset="-128"/>
              </a:rPr>
              <a:t>町</a:t>
            </a:r>
            <a:r>
              <a:rPr lang="en-US" altLang="zh-TW" sz="1200" dirty="0" smtClean="0">
                <a:solidFill>
                  <a:prstClr val="black"/>
                </a:solidFill>
                <a:latin typeface="HGｺﾞｼｯｸM" panose="020B0609000000000000" pitchFamily="49" charset="-128"/>
                <a:ea typeface="HGｺﾞｼｯｸM" panose="020B0609000000000000" pitchFamily="49" charset="-128"/>
              </a:rPr>
              <a:t>472</a:t>
            </a:r>
            <a:endParaRPr lang="en-US" altLang="ja-JP" sz="1200" dirty="0">
              <a:solidFill>
                <a:prstClr val="black"/>
              </a:solidFill>
              <a:latin typeface="HGｺﾞｼｯｸM" panose="020B0609000000000000" pitchFamily="49" charset="-128"/>
              <a:ea typeface="HGｺﾞｼｯｸM" panose="020B0609000000000000" pitchFamily="49" charset="-128"/>
            </a:endParaRPr>
          </a:p>
          <a:p>
            <a:pPr lvl="0"/>
            <a:r>
              <a:rPr lang="ja-JP" altLang="en-US" sz="1200" dirty="0">
                <a:solidFill>
                  <a:prstClr val="black"/>
                </a:solidFill>
                <a:latin typeface="HGｺﾞｼｯｸM" panose="020B0609000000000000" pitchFamily="49" charset="-128"/>
                <a:ea typeface="HGｺﾞｼｯｸM" panose="020B0609000000000000" pitchFamily="49" charset="-128"/>
              </a:rPr>
              <a:t>　</a:t>
            </a:r>
            <a:r>
              <a:rPr lang="ja-JP" altLang="en-US" sz="1200" dirty="0" smtClean="0">
                <a:solidFill>
                  <a:prstClr val="black"/>
                </a:solidFill>
                <a:latin typeface="HGｺﾞｼｯｸM" panose="020B0609000000000000" pitchFamily="49" charset="-128"/>
                <a:ea typeface="HGｺﾞｼｯｸM" panose="020B0609000000000000" pitchFamily="49" charset="-128"/>
              </a:rPr>
              <a:t> </a:t>
            </a:r>
            <a:r>
              <a:rPr lang="en-US" altLang="ja-JP" sz="1200" dirty="0" smtClean="0">
                <a:solidFill>
                  <a:prstClr val="black"/>
                </a:solidFill>
                <a:latin typeface="HGｺﾞｼｯｸM" panose="020B0609000000000000" pitchFamily="49" charset="-128"/>
                <a:ea typeface="HGｺﾞｼｯｸM" panose="020B0609000000000000" pitchFamily="49" charset="-128"/>
              </a:rPr>
              <a:t>TEL:0598-26-1551</a:t>
            </a:r>
            <a:r>
              <a:rPr lang="ja-JP" altLang="en-US" sz="1200" dirty="0" smtClean="0">
                <a:solidFill>
                  <a:prstClr val="black"/>
                </a:solidFill>
                <a:latin typeface="HGｺﾞｼｯｸM" panose="020B0609000000000000" pitchFamily="49" charset="-128"/>
                <a:ea typeface="HGｺﾞｼｯｸM" panose="020B0609000000000000" pitchFamily="49" charset="-128"/>
              </a:rPr>
              <a:t>  </a:t>
            </a:r>
            <a:r>
              <a:rPr lang="en-US" altLang="ja-JP" sz="1200" dirty="0" smtClean="0">
                <a:solidFill>
                  <a:prstClr val="black"/>
                </a:solidFill>
                <a:latin typeface="HGｺﾞｼｯｸM" panose="020B0609000000000000" pitchFamily="49" charset="-128"/>
                <a:ea typeface="HGｺﾞｼｯｸM" panose="020B0609000000000000" pitchFamily="49" charset="-128"/>
              </a:rPr>
              <a:t>FAX:0598-21-2676</a:t>
            </a:r>
          </a:p>
          <a:p>
            <a:pPr lvl="0"/>
            <a:r>
              <a:rPr lang="en-US" altLang="ja-JP" sz="1200" dirty="0">
                <a:solidFill>
                  <a:prstClr val="black"/>
                </a:solidFill>
                <a:latin typeface="HGｺﾞｼｯｸM" panose="020B0609000000000000" pitchFamily="49" charset="-128"/>
                <a:ea typeface="HGｺﾞｼｯｸM" panose="020B0609000000000000" pitchFamily="49" charset="-128"/>
              </a:rPr>
              <a:t>   H </a:t>
            </a:r>
            <a:r>
              <a:rPr lang="en-US" altLang="ja-JP" sz="1200" dirty="0" smtClean="0">
                <a:solidFill>
                  <a:prstClr val="black"/>
                </a:solidFill>
                <a:latin typeface="HGｺﾞｼｯｸM" panose="020B0609000000000000" pitchFamily="49" charset="-128"/>
                <a:ea typeface="HGｺﾞｼｯｸM" panose="020B0609000000000000" pitchFamily="49" charset="-128"/>
              </a:rPr>
              <a:t>P:http://www.ookochi.co.jp</a:t>
            </a:r>
            <a:endParaRPr lang="en-US" altLang="ja-JP" sz="1200" dirty="0">
              <a:solidFill>
                <a:prstClr val="black"/>
              </a:solidFill>
              <a:latin typeface="HGｺﾞｼｯｸM" panose="020B0609000000000000" pitchFamily="49" charset="-128"/>
              <a:ea typeface="HGｺﾞｼｯｸM" panose="020B0609000000000000" pitchFamily="49" charset="-128"/>
            </a:endParaRPr>
          </a:p>
        </p:txBody>
      </p:sp>
      <p:sp>
        <p:nvSpPr>
          <p:cNvPr id="17" name="テキスト ボックス 16"/>
          <p:cNvSpPr txBox="1"/>
          <p:nvPr/>
        </p:nvSpPr>
        <p:spPr>
          <a:xfrm>
            <a:off x="3254010" y="6297251"/>
            <a:ext cx="3035217" cy="892552"/>
          </a:xfrm>
          <a:prstGeom prst="rect">
            <a:avLst/>
          </a:prstGeom>
          <a:noFill/>
        </p:spPr>
        <p:txBody>
          <a:bodyPr wrap="square" rtlCol="0">
            <a:spAutoFit/>
          </a:bodyPr>
          <a:lstStyle/>
          <a:p>
            <a:pPr lvl="0"/>
            <a:r>
              <a:rPr lang="ja-JP" altLang="en-US" sz="1400" dirty="0" smtClean="0">
                <a:solidFill>
                  <a:srgbClr val="0070C0"/>
                </a:solidFill>
                <a:latin typeface="HGｺﾞｼｯｸM" panose="020B0609000000000000" pitchFamily="49" charset="-128"/>
                <a:ea typeface="HGｺﾞｼｯｸM" panose="020B0609000000000000" pitchFamily="49" charset="-128"/>
              </a:rPr>
              <a:t>◆株式会社北村組</a:t>
            </a:r>
            <a:endParaRPr lang="en-US" altLang="ja-JP" sz="1400" dirty="0" smtClean="0">
              <a:solidFill>
                <a:prstClr val="black"/>
              </a:solidFill>
              <a:latin typeface="HGｺﾞｼｯｸM" panose="020B0609000000000000" pitchFamily="49" charset="-128"/>
              <a:ea typeface="HGｺﾞｼｯｸM" panose="020B0609000000000000" pitchFamily="49" charset="-128"/>
            </a:endParaRPr>
          </a:p>
          <a:p>
            <a:pPr lvl="0"/>
            <a:r>
              <a:rPr lang="ja-JP" altLang="en-US" sz="1200" dirty="0" smtClean="0">
                <a:solidFill>
                  <a:prstClr val="black"/>
                </a:solidFill>
                <a:latin typeface="HGｺﾞｼｯｸM" panose="020B0609000000000000" pitchFamily="49" charset="-128"/>
                <a:ea typeface="HGｺﾞｼｯｸM" panose="020B0609000000000000" pitchFamily="49" charset="-128"/>
              </a:rPr>
              <a:t>　松阪市中央町</a:t>
            </a:r>
            <a:r>
              <a:rPr lang="en-US" altLang="ja-JP" sz="1200" dirty="0" smtClean="0">
                <a:solidFill>
                  <a:prstClr val="black"/>
                </a:solidFill>
                <a:latin typeface="HGｺﾞｼｯｸM" panose="020B0609000000000000" pitchFamily="49" charset="-128"/>
                <a:ea typeface="HGｺﾞｼｯｸM" panose="020B0609000000000000" pitchFamily="49" charset="-128"/>
              </a:rPr>
              <a:t>306-1</a:t>
            </a:r>
          </a:p>
          <a:p>
            <a:pPr lvl="0"/>
            <a:r>
              <a:rPr lang="ja-JP" altLang="en-US" sz="1200" dirty="0">
                <a:solidFill>
                  <a:prstClr val="black"/>
                </a:solidFill>
                <a:latin typeface="HGｺﾞｼｯｸM" panose="020B0609000000000000" pitchFamily="49" charset="-128"/>
                <a:ea typeface="HGｺﾞｼｯｸM" panose="020B0609000000000000" pitchFamily="49" charset="-128"/>
              </a:rPr>
              <a:t>　</a:t>
            </a:r>
            <a:r>
              <a:rPr lang="ja-JP" altLang="en-US" sz="1200" dirty="0" smtClean="0">
                <a:solidFill>
                  <a:prstClr val="black"/>
                </a:solidFill>
                <a:latin typeface="HGｺﾞｼｯｸM" panose="020B0609000000000000" pitchFamily="49" charset="-128"/>
                <a:ea typeface="HGｺﾞｼｯｸM" panose="020B0609000000000000" pitchFamily="49" charset="-128"/>
              </a:rPr>
              <a:t> </a:t>
            </a:r>
            <a:r>
              <a:rPr lang="en-US" altLang="ja-JP" sz="1200" dirty="0" smtClean="0">
                <a:solidFill>
                  <a:prstClr val="black"/>
                </a:solidFill>
                <a:latin typeface="HGｺﾞｼｯｸM" panose="020B0609000000000000" pitchFamily="49" charset="-128"/>
                <a:ea typeface="HGｺﾞｼｯｸM" panose="020B0609000000000000" pitchFamily="49" charset="-128"/>
              </a:rPr>
              <a:t>TEL:0598-51-3400  FAX:0598-51-8150</a:t>
            </a:r>
          </a:p>
          <a:p>
            <a:pPr lvl="0"/>
            <a:r>
              <a:rPr lang="en-US" altLang="ja-JP" sz="1200" dirty="0">
                <a:solidFill>
                  <a:prstClr val="black"/>
                </a:solidFill>
                <a:latin typeface="HGｺﾞｼｯｸM" panose="020B0609000000000000" pitchFamily="49" charset="-128"/>
                <a:ea typeface="HGｺﾞｼｯｸM" panose="020B0609000000000000" pitchFamily="49" charset="-128"/>
              </a:rPr>
              <a:t>   H </a:t>
            </a:r>
            <a:r>
              <a:rPr lang="en-US" altLang="ja-JP" sz="1200" dirty="0" smtClean="0">
                <a:solidFill>
                  <a:prstClr val="black"/>
                </a:solidFill>
                <a:latin typeface="HGｺﾞｼｯｸM" panose="020B0609000000000000" pitchFamily="49" charset="-128"/>
                <a:ea typeface="HGｺﾞｼｯｸM" panose="020B0609000000000000" pitchFamily="49" charset="-128"/>
              </a:rPr>
              <a:t>P:http://www.kitamuragumi.co.jp</a:t>
            </a:r>
            <a:r>
              <a:rPr lang="en-US" altLang="ja-JP" sz="1200" dirty="0">
                <a:solidFill>
                  <a:prstClr val="black"/>
                </a:solidFill>
                <a:latin typeface="HGｺﾞｼｯｸM" panose="020B0609000000000000" pitchFamily="49" charset="-128"/>
                <a:ea typeface="HGｺﾞｼｯｸM" panose="020B0609000000000000" pitchFamily="49" charset="-128"/>
              </a:rPr>
              <a:t>/</a:t>
            </a:r>
          </a:p>
        </p:txBody>
      </p:sp>
      <p:sp>
        <p:nvSpPr>
          <p:cNvPr id="18" name="テキスト ボックス 17"/>
          <p:cNvSpPr txBox="1"/>
          <p:nvPr/>
        </p:nvSpPr>
        <p:spPr>
          <a:xfrm>
            <a:off x="3240087" y="7205192"/>
            <a:ext cx="3115786" cy="954107"/>
          </a:xfrm>
          <a:prstGeom prst="rect">
            <a:avLst/>
          </a:prstGeom>
          <a:noFill/>
        </p:spPr>
        <p:txBody>
          <a:bodyPr wrap="square" rtlCol="0">
            <a:spAutoFit/>
          </a:bodyPr>
          <a:lstStyle/>
          <a:p>
            <a:pPr lvl="0"/>
            <a:r>
              <a:rPr lang="ja-JP" altLang="en-US" sz="1400" dirty="0" smtClean="0">
                <a:solidFill>
                  <a:srgbClr val="0070C0"/>
                </a:solidFill>
                <a:latin typeface="HGｺﾞｼｯｸM" panose="020B0609000000000000" pitchFamily="49" charset="-128"/>
                <a:ea typeface="HGｺﾞｼｯｸM" panose="020B0609000000000000" pitchFamily="49" charset="-128"/>
              </a:rPr>
              <a:t>◆株式会社</a:t>
            </a:r>
            <a:r>
              <a:rPr lang="ja-JP" altLang="en-US" sz="1400" dirty="0">
                <a:solidFill>
                  <a:srgbClr val="0070C0"/>
                </a:solidFill>
                <a:latin typeface="HGｺﾞｼｯｸM" panose="020B0609000000000000" pitchFamily="49" charset="-128"/>
                <a:ea typeface="HGｺﾞｼｯｸM" panose="020B0609000000000000" pitchFamily="49" charset="-128"/>
              </a:rPr>
              <a:t>宝輪</a:t>
            </a:r>
            <a:r>
              <a:rPr lang="ja-JP" altLang="en-US" sz="1600" dirty="0">
                <a:solidFill>
                  <a:prstClr val="black"/>
                </a:solidFill>
                <a:latin typeface="HGｺﾞｼｯｸM" panose="020B0609000000000000" pitchFamily="49" charset="-128"/>
                <a:ea typeface="HGｺﾞｼｯｸM" panose="020B0609000000000000" pitchFamily="49" charset="-128"/>
              </a:rPr>
              <a:t>　</a:t>
            </a:r>
            <a:endParaRPr lang="en-US" altLang="ja-JP" sz="1600" dirty="0">
              <a:solidFill>
                <a:prstClr val="black"/>
              </a:solidFill>
              <a:latin typeface="HGｺﾞｼｯｸM" panose="020B0609000000000000" pitchFamily="49" charset="-128"/>
              <a:ea typeface="HGｺﾞｼｯｸM" panose="020B0609000000000000" pitchFamily="49" charset="-128"/>
            </a:endParaRPr>
          </a:p>
          <a:p>
            <a:pPr lvl="0"/>
            <a:r>
              <a:rPr lang="ja-JP" altLang="en-US" sz="1400" dirty="0">
                <a:solidFill>
                  <a:prstClr val="black"/>
                </a:solidFill>
                <a:latin typeface="HGｺﾞｼｯｸM" panose="020B0609000000000000" pitchFamily="49" charset="-128"/>
                <a:ea typeface="HGｺﾞｼｯｸM" panose="020B0609000000000000" pitchFamily="49" charset="-128"/>
              </a:rPr>
              <a:t>　</a:t>
            </a:r>
            <a:r>
              <a:rPr lang="ja-JP" altLang="en-US" sz="1200" dirty="0" smtClean="0">
                <a:solidFill>
                  <a:prstClr val="black"/>
                </a:solidFill>
                <a:latin typeface="HGｺﾞｼｯｸM" panose="020B0609000000000000" pitchFamily="49" charset="-128"/>
                <a:ea typeface="HGｺﾞｼｯｸM" panose="020B0609000000000000" pitchFamily="49" charset="-128"/>
              </a:rPr>
              <a:t>鈴鹿市国府町</a:t>
            </a:r>
            <a:r>
              <a:rPr lang="en-US" altLang="ja-JP" sz="1200" dirty="0" smtClean="0">
                <a:solidFill>
                  <a:prstClr val="black"/>
                </a:solidFill>
                <a:latin typeface="HGｺﾞｼｯｸM" panose="020B0609000000000000" pitchFamily="49" charset="-128"/>
                <a:ea typeface="HGｺﾞｼｯｸM" panose="020B0609000000000000" pitchFamily="49" charset="-128"/>
              </a:rPr>
              <a:t>5696</a:t>
            </a:r>
            <a:r>
              <a:rPr lang="en-US" altLang="ja-JP" sz="1200" dirty="0">
                <a:solidFill>
                  <a:prstClr val="black"/>
                </a:solidFill>
                <a:latin typeface="HGｺﾞｼｯｸM" panose="020B0609000000000000" pitchFamily="49" charset="-128"/>
                <a:ea typeface="HGｺﾞｼｯｸM" panose="020B0609000000000000" pitchFamily="49" charset="-128"/>
              </a:rPr>
              <a:t>-</a:t>
            </a:r>
            <a:r>
              <a:rPr lang="en-US" altLang="ja-JP" sz="1200" dirty="0" smtClean="0">
                <a:solidFill>
                  <a:prstClr val="black"/>
                </a:solidFill>
                <a:latin typeface="HGｺﾞｼｯｸM" panose="020B0609000000000000" pitchFamily="49" charset="-128"/>
                <a:ea typeface="HGｺﾞｼｯｸM" panose="020B0609000000000000" pitchFamily="49" charset="-128"/>
              </a:rPr>
              <a:t>1</a:t>
            </a:r>
            <a:endParaRPr lang="en-US" altLang="ja-JP" sz="1200" dirty="0">
              <a:solidFill>
                <a:prstClr val="black"/>
              </a:solidFill>
              <a:latin typeface="HGｺﾞｼｯｸM" panose="020B0609000000000000" pitchFamily="49" charset="-128"/>
              <a:ea typeface="HGｺﾞｼｯｸM" panose="020B0609000000000000" pitchFamily="49" charset="-128"/>
            </a:endParaRPr>
          </a:p>
          <a:p>
            <a:pPr lvl="0"/>
            <a:r>
              <a:rPr lang="ja-JP" altLang="en-US" sz="1200" dirty="0">
                <a:solidFill>
                  <a:prstClr val="black"/>
                </a:solidFill>
                <a:latin typeface="HGｺﾞｼｯｸM" panose="020B0609000000000000" pitchFamily="49" charset="-128"/>
                <a:ea typeface="HGｺﾞｼｯｸM" panose="020B0609000000000000" pitchFamily="49" charset="-128"/>
              </a:rPr>
              <a:t>　</a:t>
            </a:r>
            <a:r>
              <a:rPr lang="ja-JP" altLang="en-US" sz="1200" dirty="0" smtClean="0">
                <a:solidFill>
                  <a:prstClr val="black"/>
                </a:solidFill>
                <a:latin typeface="HGｺﾞｼｯｸM" panose="020B0609000000000000" pitchFamily="49" charset="-128"/>
                <a:ea typeface="HGｺﾞｼｯｸM" panose="020B0609000000000000" pitchFamily="49" charset="-128"/>
              </a:rPr>
              <a:t> </a:t>
            </a:r>
            <a:r>
              <a:rPr lang="en-US" altLang="ja-JP" sz="1200" dirty="0" smtClean="0">
                <a:solidFill>
                  <a:prstClr val="black"/>
                </a:solidFill>
                <a:latin typeface="HGｺﾞｼｯｸM" panose="020B0609000000000000" pitchFamily="49" charset="-128"/>
                <a:ea typeface="HGｺﾞｼｯｸM" panose="020B0609000000000000" pitchFamily="49" charset="-128"/>
              </a:rPr>
              <a:t>TEL:059-378-2818  FAX:059-378-0861</a:t>
            </a:r>
          </a:p>
          <a:p>
            <a:pPr lvl="0"/>
            <a:r>
              <a:rPr lang="en-US" altLang="ja-JP" sz="1200" dirty="0">
                <a:solidFill>
                  <a:prstClr val="black"/>
                </a:solidFill>
                <a:latin typeface="HGｺﾞｼｯｸM" panose="020B0609000000000000" pitchFamily="49" charset="-128"/>
                <a:ea typeface="HGｺﾞｼｯｸM" panose="020B0609000000000000" pitchFamily="49" charset="-128"/>
              </a:rPr>
              <a:t>   H </a:t>
            </a:r>
            <a:r>
              <a:rPr lang="en-US" altLang="ja-JP" sz="1200" dirty="0" smtClean="0">
                <a:solidFill>
                  <a:prstClr val="black"/>
                </a:solidFill>
                <a:latin typeface="HGｺﾞｼｯｸM" panose="020B0609000000000000" pitchFamily="49" charset="-128"/>
                <a:ea typeface="HGｺﾞｼｯｸM" panose="020B0609000000000000" pitchFamily="49" charset="-128"/>
              </a:rPr>
              <a:t>P:https://www.kkhowa.co.jp</a:t>
            </a:r>
            <a:r>
              <a:rPr lang="en-US" altLang="ja-JP" sz="1200" dirty="0">
                <a:solidFill>
                  <a:prstClr val="black"/>
                </a:solidFill>
                <a:latin typeface="HGｺﾞｼｯｸM" panose="020B0609000000000000" pitchFamily="49" charset="-128"/>
                <a:ea typeface="HGｺﾞｼｯｸM" panose="020B0609000000000000" pitchFamily="49" charset="-128"/>
              </a:rPr>
              <a:t>/</a:t>
            </a:r>
          </a:p>
        </p:txBody>
      </p:sp>
      <p:sp>
        <p:nvSpPr>
          <p:cNvPr id="10" name="テキスト ボックス 9"/>
          <p:cNvSpPr txBox="1"/>
          <p:nvPr/>
        </p:nvSpPr>
        <p:spPr>
          <a:xfrm>
            <a:off x="265573" y="5350794"/>
            <a:ext cx="3097579" cy="923330"/>
          </a:xfrm>
          <a:prstGeom prst="rect">
            <a:avLst/>
          </a:prstGeom>
          <a:noFill/>
        </p:spPr>
        <p:txBody>
          <a:bodyPr wrap="square" rtlCol="0">
            <a:spAutoFit/>
          </a:bodyPr>
          <a:lstStyle/>
          <a:p>
            <a:pPr lvl="0"/>
            <a:r>
              <a:rPr lang="ja-JP" altLang="en-US" sz="1400" dirty="0" smtClean="0">
                <a:solidFill>
                  <a:srgbClr val="0070C0"/>
                </a:solidFill>
                <a:latin typeface="HGｺﾞｼｯｸM" panose="020B0609000000000000" pitchFamily="49" charset="-128"/>
                <a:ea typeface="HGｺﾞｼｯｸM" panose="020B0609000000000000" pitchFamily="49" charset="-128"/>
              </a:rPr>
              <a:t>◆エイベックス株式会社</a:t>
            </a:r>
            <a:r>
              <a:rPr lang="ja-JP" altLang="en-US" sz="1400" dirty="0">
                <a:solidFill>
                  <a:prstClr val="black"/>
                </a:solidFill>
                <a:latin typeface="HGｺﾞｼｯｸM" panose="020B0609000000000000" pitchFamily="49" charset="-128"/>
                <a:ea typeface="HGｺﾞｼｯｸM" panose="020B0609000000000000" pitchFamily="49" charset="-128"/>
              </a:rPr>
              <a:t>　</a:t>
            </a:r>
            <a:r>
              <a:rPr lang="ja-JP" altLang="en-US" sz="1600" dirty="0">
                <a:solidFill>
                  <a:prstClr val="black"/>
                </a:solidFill>
                <a:latin typeface="HGｺﾞｼｯｸM" panose="020B0609000000000000" pitchFamily="49" charset="-128"/>
                <a:ea typeface="HGｺﾞｼｯｸM" panose="020B0609000000000000" pitchFamily="49" charset="-128"/>
              </a:rPr>
              <a:t>　</a:t>
            </a:r>
            <a:endParaRPr lang="en-US" altLang="ja-JP" sz="1600" dirty="0">
              <a:solidFill>
                <a:prstClr val="black"/>
              </a:solidFill>
              <a:latin typeface="HGｺﾞｼｯｸM" panose="020B0609000000000000" pitchFamily="49" charset="-128"/>
              <a:ea typeface="HGｺﾞｼｯｸM" panose="020B0609000000000000" pitchFamily="49" charset="-128"/>
            </a:endParaRPr>
          </a:p>
          <a:p>
            <a:pPr lvl="0"/>
            <a:r>
              <a:rPr lang="ja-JP" altLang="en-US" sz="1200" dirty="0">
                <a:solidFill>
                  <a:prstClr val="black"/>
                </a:solidFill>
                <a:latin typeface="HGｺﾞｼｯｸM" panose="020B0609000000000000" pitchFamily="49" charset="-128"/>
                <a:ea typeface="HGｺﾞｼｯｸM" panose="020B0609000000000000" pitchFamily="49" charset="-128"/>
              </a:rPr>
              <a:t>  </a:t>
            </a:r>
            <a:r>
              <a:rPr lang="ja-JP" altLang="en-US" sz="1200" dirty="0" smtClean="0">
                <a:solidFill>
                  <a:prstClr val="black"/>
                </a:solidFill>
                <a:latin typeface="HGｺﾞｼｯｸM" panose="020B0609000000000000" pitchFamily="49" charset="-128"/>
                <a:ea typeface="HGｺﾞｼｯｸM" panose="020B0609000000000000" pitchFamily="49" charset="-128"/>
              </a:rPr>
              <a:t>桑名</a:t>
            </a:r>
            <a:r>
              <a:rPr lang="ja-JP" altLang="en-US" sz="1200" dirty="0">
                <a:solidFill>
                  <a:prstClr val="black"/>
                </a:solidFill>
                <a:latin typeface="HGｺﾞｼｯｸM" panose="020B0609000000000000" pitchFamily="49" charset="-128"/>
                <a:ea typeface="HGｺﾞｼｯｸM" panose="020B0609000000000000" pitchFamily="49" charset="-128"/>
              </a:rPr>
              <a:t>市多度町下野代字谷</a:t>
            </a:r>
            <a:r>
              <a:rPr lang="en-US" altLang="ja-JP" sz="1200" dirty="0">
                <a:solidFill>
                  <a:prstClr val="black"/>
                </a:solidFill>
                <a:latin typeface="HGｺﾞｼｯｸM" panose="020B0609000000000000" pitchFamily="49" charset="-128"/>
                <a:ea typeface="HGｺﾞｼｯｸM" panose="020B0609000000000000" pitchFamily="49" charset="-128"/>
              </a:rPr>
              <a:t>3503-30</a:t>
            </a:r>
          </a:p>
          <a:p>
            <a:pPr lvl="0"/>
            <a:r>
              <a:rPr lang="en-US" altLang="ja-JP" sz="1200" dirty="0">
                <a:solidFill>
                  <a:prstClr val="black"/>
                </a:solidFill>
                <a:latin typeface="HGｺﾞｼｯｸM" panose="020B0609000000000000" pitchFamily="49" charset="-128"/>
                <a:ea typeface="HGｺﾞｼｯｸM" panose="020B0609000000000000" pitchFamily="49" charset="-128"/>
              </a:rPr>
              <a:t> </a:t>
            </a:r>
            <a:r>
              <a:rPr lang="ja-JP" altLang="en-US" sz="1200" dirty="0">
                <a:solidFill>
                  <a:prstClr val="black"/>
                </a:solidFill>
                <a:latin typeface="HGｺﾞｼｯｸM" panose="020B0609000000000000" pitchFamily="49" charset="-128"/>
                <a:ea typeface="HGｺﾞｼｯｸM" panose="020B0609000000000000" pitchFamily="49" charset="-128"/>
              </a:rPr>
              <a:t>　</a:t>
            </a:r>
            <a:r>
              <a:rPr lang="en-US" altLang="ja-JP" sz="1200" dirty="0" smtClean="0">
                <a:solidFill>
                  <a:prstClr val="black"/>
                </a:solidFill>
                <a:latin typeface="HGｺﾞｼｯｸM" panose="020B0609000000000000" pitchFamily="49" charset="-128"/>
                <a:ea typeface="HGｺﾞｼｯｸM" panose="020B0609000000000000" pitchFamily="49" charset="-128"/>
              </a:rPr>
              <a:t>TEL:0594-49-3025</a:t>
            </a:r>
            <a:r>
              <a:rPr lang="ja-JP" altLang="en-US" sz="1200" dirty="0" smtClean="0">
                <a:solidFill>
                  <a:prstClr val="black"/>
                </a:solidFill>
                <a:latin typeface="HGｺﾞｼｯｸM" panose="020B0609000000000000" pitchFamily="49" charset="-128"/>
                <a:ea typeface="HGｺﾞｼｯｸM" panose="020B0609000000000000" pitchFamily="49" charset="-128"/>
              </a:rPr>
              <a:t>　</a:t>
            </a:r>
            <a:r>
              <a:rPr lang="en-US" altLang="ja-JP" sz="1200" dirty="0" smtClean="0">
                <a:solidFill>
                  <a:prstClr val="black"/>
                </a:solidFill>
                <a:latin typeface="HGｺﾞｼｯｸM" panose="020B0609000000000000" pitchFamily="49" charset="-128"/>
                <a:ea typeface="HGｺﾞｼｯｸM" panose="020B0609000000000000" pitchFamily="49" charset="-128"/>
              </a:rPr>
              <a:t>FAX:0594-49-3035</a:t>
            </a:r>
          </a:p>
          <a:p>
            <a:pPr lvl="0"/>
            <a:r>
              <a:rPr lang="ja-JP" altLang="en-US" sz="1200" dirty="0">
                <a:solidFill>
                  <a:prstClr val="black"/>
                </a:solidFill>
                <a:latin typeface="HGｺﾞｼｯｸM" panose="020B0609000000000000" pitchFamily="49" charset="-128"/>
                <a:ea typeface="HGｺﾞｼｯｸM" panose="020B0609000000000000" pitchFamily="49" charset="-128"/>
              </a:rPr>
              <a:t>　 </a:t>
            </a:r>
            <a:r>
              <a:rPr lang="en-US" altLang="ja-JP" sz="1200" dirty="0">
                <a:solidFill>
                  <a:prstClr val="black"/>
                </a:solidFill>
                <a:latin typeface="HGｺﾞｼｯｸM" panose="020B0609000000000000" pitchFamily="49" charset="-128"/>
                <a:ea typeface="HGｺﾞｼｯｸM" panose="020B0609000000000000" pitchFamily="49" charset="-128"/>
              </a:rPr>
              <a:t>H P:https://avex-inc.co.jp</a:t>
            </a:r>
          </a:p>
        </p:txBody>
      </p:sp>
      <p:sp>
        <p:nvSpPr>
          <p:cNvPr id="11" name="テキスト ボックス 10"/>
          <p:cNvSpPr txBox="1"/>
          <p:nvPr/>
        </p:nvSpPr>
        <p:spPr>
          <a:xfrm>
            <a:off x="244623" y="6290356"/>
            <a:ext cx="3139480" cy="923330"/>
          </a:xfrm>
          <a:prstGeom prst="rect">
            <a:avLst/>
          </a:prstGeom>
          <a:noFill/>
        </p:spPr>
        <p:txBody>
          <a:bodyPr wrap="square" rtlCol="0">
            <a:spAutoFit/>
          </a:bodyPr>
          <a:lstStyle/>
          <a:p>
            <a:pPr lvl="0"/>
            <a:r>
              <a:rPr lang="ja-JP" altLang="en-US" sz="1400" dirty="0" smtClean="0">
                <a:solidFill>
                  <a:srgbClr val="0070C0"/>
                </a:solidFill>
                <a:latin typeface="HGｺﾞｼｯｸM" panose="020B0609000000000000" pitchFamily="49" charset="-128"/>
                <a:ea typeface="HGｺﾞｼｯｸM" panose="020B0609000000000000" pitchFamily="49" charset="-128"/>
              </a:rPr>
              <a:t>◆</a:t>
            </a:r>
            <a:r>
              <a:rPr lang="ja-JP" altLang="en-US" sz="1400" dirty="0">
                <a:solidFill>
                  <a:srgbClr val="0070C0"/>
                </a:solidFill>
                <a:latin typeface="HGｺﾞｼｯｸM" panose="020B0609000000000000" pitchFamily="49" charset="-128"/>
                <a:ea typeface="HGｺﾞｼｯｸM" panose="020B0609000000000000" pitchFamily="49" charset="-128"/>
              </a:rPr>
              <a:t>河村産業</a:t>
            </a:r>
            <a:r>
              <a:rPr lang="ja-JP" altLang="en-US" sz="1400" dirty="0" smtClean="0">
                <a:solidFill>
                  <a:srgbClr val="0070C0"/>
                </a:solidFill>
                <a:latin typeface="HGｺﾞｼｯｸM" panose="020B0609000000000000" pitchFamily="49" charset="-128"/>
                <a:ea typeface="HGｺﾞｼｯｸM" panose="020B0609000000000000" pitchFamily="49" charset="-128"/>
              </a:rPr>
              <a:t>株式</a:t>
            </a:r>
            <a:r>
              <a:rPr lang="ja-JP" altLang="en-US" sz="1400" dirty="0">
                <a:solidFill>
                  <a:srgbClr val="0070C0"/>
                </a:solidFill>
                <a:latin typeface="HGｺﾞｼｯｸM" panose="020B0609000000000000" pitchFamily="49" charset="-128"/>
                <a:ea typeface="HGｺﾞｼｯｸM" panose="020B0609000000000000" pitchFamily="49" charset="-128"/>
              </a:rPr>
              <a:t>会社</a:t>
            </a:r>
            <a:r>
              <a:rPr lang="ja-JP" altLang="en-US" sz="1600" dirty="0">
                <a:solidFill>
                  <a:prstClr val="black"/>
                </a:solidFill>
                <a:latin typeface="HGｺﾞｼｯｸM" panose="020B0609000000000000" pitchFamily="49" charset="-128"/>
                <a:ea typeface="HGｺﾞｼｯｸM" panose="020B0609000000000000" pitchFamily="49" charset="-128"/>
              </a:rPr>
              <a:t>　</a:t>
            </a:r>
            <a:endParaRPr lang="en-US" altLang="ja-JP" sz="1600" dirty="0">
              <a:solidFill>
                <a:prstClr val="black"/>
              </a:solidFill>
              <a:latin typeface="HGｺﾞｼｯｸM" panose="020B0609000000000000" pitchFamily="49" charset="-128"/>
              <a:ea typeface="HGｺﾞｼｯｸM" panose="020B0609000000000000" pitchFamily="49" charset="-128"/>
            </a:endParaRPr>
          </a:p>
          <a:p>
            <a:pPr lvl="0"/>
            <a:r>
              <a:rPr lang="ja-JP" altLang="en-US" sz="1200" dirty="0">
                <a:solidFill>
                  <a:prstClr val="black"/>
                </a:solidFill>
                <a:latin typeface="HGｺﾞｼｯｸM" panose="020B0609000000000000" pitchFamily="49" charset="-128"/>
                <a:ea typeface="HGｺﾞｼｯｸM" panose="020B0609000000000000" pitchFamily="49" charset="-128"/>
              </a:rPr>
              <a:t> </a:t>
            </a:r>
            <a:r>
              <a:rPr lang="ja-JP" altLang="en-US" sz="1200" dirty="0" smtClean="0">
                <a:solidFill>
                  <a:prstClr val="black"/>
                </a:solidFill>
                <a:latin typeface="HGｺﾞｼｯｸM" panose="020B0609000000000000" pitchFamily="49" charset="-128"/>
                <a:ea typeface="HGｺﾞｼｯｸM" panose="020B0609000000000000" pitchFamily="49" charset="-128"/>
              </a:rPr>
              <a:t> 四日市市西大鐘町</a:t>
            </a:r>
            <a:r>
              <a:rPr lang="en-US" altLang="ja-JP" sz="1200" dirty="0" smtClean="0">
                <a:solidFill>
                  <a:prstClr val="black"/>
                </a:solidFill>
                <a:latin typeface="HGｺﾞｼｯｸM" panose="020B0609000000000000" pitchFamily="49" charset="-128"/>
                <a:ea typeface="HGｺﾞｼｯｸM" panose="020B0609000000000000" pitchFamily="49" charset="-128"/>
              </a:rPr>
              <a:t>330</a:t>
            </a:r>
            <a:r>
              <a:rPr lang="ja-JP" altLang="en-US" sz="1200" dirty="0">
                <a:solidFill>
                  <a:srgbClr val="0070C0"/>
                </a:solidFill>
                <a:latin typeface="HGｺﾞｼｯｸM" panose="020B0609000000000000" pitchFamily="49" charset="-128"/>
                <a:ea typeface="HGｺﾞｼｯｸM" panose="020B0609000000000000" pitchFamily="49" charset="-128"/>
              </a:rPr>
              <a:t>　　</a:t>
            </a:r>
            <a:endParaRPr lang="en-US" altLang="ja-JP" sz="1200" dirty="0">
              <a:solidFill>
                <a:srgbClr val="0070C0"/>
              </a:solidFill>
              <a:latin typeface="HGｺﾞｼｯｸM" panose="020B0609000000000000" pitchFamily="49" charset="-128"/>
              <a:ea typeface="HGｺﾞｼｯｸM" panose="020B0609000000000000" pitchFamily="49" charset="-128"/>
            </a:endParaRPr>
          </a:p>
          <a:p>
            <a:pPr lvl="0"/>
            <a:r>
              <a:rPr lang="ja-JP" altLang="en-US" sz="1200" dirty="0">
                <a:solidFill>
                  <a:prstClr val="black"/>
                </a:solidFill>
                <a:latin typeface="HGｺﾞｼｯｸM" panose="020B0609000000000000" pitchFamily="49" charset="-128"/>
                <a:ea typeface="HGｺﾞｼｯｸM" panose="020B0609000000000000" pitchFamily="49" charset="-128"/>
              </a:rPr>
              <a:t>　 </a:t>
            </a:r>
            <a:r>
              <a:rPr lang="en-US" altLang="ja-JP" sz="1200" dirty="0" smtClean="0">
                <a:solidFill>
                  <a:prstClr val="black"/>
                </a:solidFill>
                <a:latin typeface="HGｺﾞｼｯｸM" panose="020B0609000000000000" pitchFamily="49" charset="-128"/>
                <a:ea typeface="HGｺﾞｼｯｸM" panose="020B0609000000000000" pitchFamily="49" charset="-128"/>
              </a:rPr>
              <a:t>TEL:059-337-1122</a:t>
            </a:r>
            <a:r>
              <a:rPr lang="ja-JP" altLang="en-US" sz="1200" dirty="0">
                <a:solidFill>
                  <a:prstClr val="black"/>
                </a:solidFill>
                <a:latin typeface="HGｺﾞｼｯｸM" panose="020B0609000000000000" pitchFamily="49" charset="-128"/>
                <a:ea typeface="HGｺﾞｼｯｸM" panose="020B0609000000000000" pitchFamily="49" charset="-128"/>
              </a:rPr>
              <a:t>　</a:t>
            </a:r>
            <a:r>
              <a:rPr lang="en-US" altLang="ja-JP" sz="1200" dirty="0" smtClean="0">
                <a:solidFill>
                  <a:prstClr val="black"/>
                </a:solidFill>
                <a:latin typeface="HGｺﾞｼｯｸM" panose="020B0609000000000000" pitchFamily="49" charset="-128"/>
                <a:ea typeface="HGｺﾞｼｯｸM" panose="020B0609000000000000" pitchFamily="49" charset="-128"/>
              </a:rPr>
              <a:t>FAX:059-337-1125</a:t>
            </a:r>
          </a:p>
          <a:p>
            <a:pPr lvl="0"/>
            <a:r>
              <a:rPr lang="en-US" altLang="ja-JP" sz="1200" dirty="0">
                <a:solidFill>
                  <a:prstClr val="black"/>
                </a:solidFill>
                <a:latin typeface="HGｺﾞｼｯｸM" panose="020B0609000000000000" pitchFamily="49" charset="-128"/>
                <a:ea typeface="HGｺﾞｼｯｸM" panose="020B0609000000000000" pitchFamily="49" charset="-128"/>
              </a:rPr>
              <a:t>   H </a:t>
            </a:r>
            <a:r>
              <a:rPr lang="en-US" altLang="ja-JP" sz="1200" dirty="0" smtClean="0">
                <a:solidFill>
                  <a:prstClr val="black"/>
                </a:solidFill>
                <a:latin typeface="HGｺﾞｼｯｸM" panose="020B0609000000000000" pitchFamily="49" charset="-128"/>
                <a:ea typeface="HGｺﾞｼｯｸM" panose="020B0609000000000000" pitchFamily="49" charset="-128"/>
              </a:rPr>
              <a:t>P:https://www.kawamura-s.co.jp/</a:t>
            </a:r>
            <a:endParaRPr lang="en-US" altLang="ja-JP" sz="1200" dirty="0">
              <a:solidFill>
                <a:prstClr val="black"/>
              </a:solidFill>
              <a:latin typeface="HGｺﾞｼｯｸM" panose="020B0609000000000000" pitchFamily="49" charset="-128"/>
              <a:ea typeface="HGｺﾞｼｯｸM" panose="020B0609000000000000" pitchFamily="49" charset="-128"/>
            </a:endParaRPr>
          </a:p>
        </p:txBody>
      </p:sp>
      <p:sp>
        <p:nvSpPr>
          <p:cNvPr id="12" name="テキスト ボックス 11"/>
          <p:cNvSpPr txBox="1"/>
          <p:nvPr/>
        </p:nvSpPr>
        <p:spPr>
          <a:xfrm>
            <a:off x="215751" y="7274589"/>
            <a:ext cx="3121116" cy="923330"/>
          </a:xfrm>
          <a:prstGeom prst="rect">
            <a:avLst/>
          </a:prstGeom>
          <a:noFill/>
        </p:spPr>
        <p:txBody>
          <a:bodyPr wrap="square" rtlCol="0">
            <a:spAutoFit/>
          </a:bodyPr>
          <a:lstStyle/>
          <a:p>
            <a:pPr lvl="0"/>
            <a:r>
              <a:rPr lang="ja-JP" altLang="en-US" sz="1400" dirty="0">
                <a:solidFill>
                  <a:srgbClr val="0070C0"/>
                </a:solidFill>
                <a:latin typeface="HGｺﾞｼｯｸM" panose="020B0609000000000000" pitchFamily="49" charset="-128"/>
                <a:ea typeface="HGｺﾞｼｯｸM" panose="020B0609000000000000" pitchFamily="49" charset="-128"/>
              </a:rPr>
              <a:t>◆株式</a:t>
            </a:r>
            <a:r>
              <a:rPr lang="ja-JP" altLang="en-US" sz="1400" dirty="0" smtClean="0">
                <a:solidFill>
                  <a:srgbClr val="0070C0"/>
                </a:solidFill>
                <a:latin typeface="HGｺﾞｼｯｸM" panose="020B0609000000000000" pitchFamily="49" charset="-128"/>
                <a:ea typeface="HGｺﾞｼｯｸM" panose="020B0609000000000000" pitchFamily="49" charset="-128"/>
              </a:rPr>
              <a:t>会社</a:t>
            </a:r>
            <a:r>
              <a:rPr lang="ja-JP" altLang="en-US" sz="1400" dirty="0">
                <a:solidFill>
                  <a:srgbClr val="0070C0"/>
                </a:solidFill>
                <a:latin typeface="HGｺﾞｼｯｸM" panose="020B0609000000000000" pitchFamily="49" charset="-128"/>
                <a:ea typeface="HGｺﾞｼｯｸM" panose="020B0609000000000000" pitchFamily="49" charset="-128"/>
              </a:rPr>
              <a:t>フジ技研</a:t>
            </a:r>
            <a:endParaRPr lang="en-US" altLang="ja-JP" sz="1400" dirty="0">
              <a:solidFill>
                <a:prstClr val="black"/>
              </a:solidFill>
              <a:latin typeface="HGｺﾞｼｯｸM" panose="020B0609000000000000" pitchFamily="49" charset="-128"/>
              <a:ea typeface="HGｺﾞｼｯｸM" panose="020B0609000000000000" pitchFamily="49" charset="-128"/>
            </a:endParaRPr>
          </a:p>
          <a:p>
            <a:pPr lvl="0"/>
            <a:r>
              <a:rPr lang="ja-JP" altLang="en-US" sz="1400" dirty="0">
                <a:solidFill>
                  <a:prstClr val="black"/>
                </a:solidFill>
                <a:latin typeface="HGｺﾞｼｯｸM" panose="020B0609000000000000" pitchFamily="49" charset="-128"/>
                <a:ea typeface="HGｺﾞｼｯｸM" panose="020B0609000000000000" pitchFamily="49" charset="-128"/>
              </a:rPr>
              <a:t>　</a:t>
            </a:r>
            <a:r>
              <a:rPr lang="ja-JP" altLang="en-US" sz="1200" dirty="0">
                <a:solidFill>
                  <a:prstClr val="black"/>
                </a:solidFill>
                <a:latin typeface="HGｺﾞｼｯｸM" panose="020B0609000000000000" pitchFamily="49" charset="-128"/>
                <a:ea typeface="HGｺﾞｼｯｸM" panose="020B0609000000000000" pitchFamily="49" charset="-128"/>
              </a:rPr>
              <a:t>いなべ</a:t>
            </a:r>
            <a:r>
              <a:rPr lang="ja-JP" altLang="en-US" sz="1200" dirty="0" smtClean="0">
                <a:solidFill>
                  <a:prstClr val="black"/>
                </a:solidFill>
                <a:latin typeface="HGｺﾞｼｯｸM" panose="020B0609000000000000" pitchFamily="49" charset="-128"/>
                <a:ea typeface="HGｺﾞｼｯｸM" panose="020B0609000000000000" pitchFamily="49" charset="-128"/>
              </a:rPr>
              <a:t>市大安町鍋坂</a:t>
            </a:r>
            <a:r>
              <a:rPr lang="en-US" altLang="ja-JP" sz="1200" dirty="0" smtClean="0">
                <a:solidFill>
                  <a:prstClr val="black"/>
                </a:solidFill>
                <a:latin typeface="HGｺﾞｼｯｸM" panose="020B0609000000000000" pitchFamily="49" charset="-128"/>
                <a:ea typeface="HGｺﾞｼｯｸM" panose="020B0609000000000000" pitchFamily="49" charset="-128"/>
              </a:rPr>
              <a:t>2262</a:t>
            </a:r>
            <a:r>
              <a:rPr lang="en-US" altLang="ja-JP" sz="1200" dirty="0">
                <a:solidFill>
                  <a:prstClr val="black"/>
                </a:solidFill>
                <a:latin typeface="HGｺﾞｼｯｸM" panose="020B0609000000000000" pitchFamily="49" charset="-128"/>
                <a:ea typeface="HGｺﾞｼｯｸM" panose="020B0609000000000000" pitchFamily="49" charset="-128"/>
              </a:rPr>
              <a:t>-</a:t>
            </a:r>
            <a:r>
              <a:rPr lang="en-US" altLang="ja-JP" sz="1200" dirty="0" smtClean="0">
                <a:solidFill>
                  <a:prstClr val="black"/>
                </a:solidFill>
                <a:latin typeface="HGｺﾞｼｯｸM" panose="020B0609000000000000" pitchFamily="49" charset="-128"/>
                <a:ea typeface="HGｺﾞｼｯｸM" panose="020B0609000000000000" pitchFamily="49" charset="-128"/>
              </a:rPr>
              <a:t>8</a:t>
            </a:r>
            <a:endParaRPr lang="en-US" altLang="ja-JP" sz="1200" dirty="0">
              <a:solidFill>
                <a:prstClr val="black"/>
              </a:solidFill>
              <a:latin typeface="HGｺﾞｼｯｸM" panose="020B0609000000000000" pitchFamily="49" charset="-128"/>
              <a:ea typeface="HGｺﾞｼｯｸM" panose="020B0609000000000000" pitchFamily="49" charset="-128"/>
            </a:endParaRPr>
          </a:p>
          <a:p>
            <a:pPr lvl="0"/>
            <a:r>
              <a:rPr lang="ja-JP" altLang="en-US" sz="1200" dirty="0">
                <a:solidFill>
                  <a:prstClr val="black"/>
                </a:solidFill>
                <a:latin typeface="HGｺﾞｼｯｸM" panose="020B0609000000000000" pitchFamily="49" charset="-128"/>
                <a:ea typeface="HGｺﾞｼｯｸM" panose="020B0609000000000000" pitchFamily="49" charset="-128"/>
              </a:rPr>
              <a:t>　 </a:t>
            </a:r>
            <a:r>
              <a:rPr lang="en-US" altLang="ja-JP" sz="1200" dirty="0" smtClean="0">
                <a:solidFill>
                  <a:prstClr val="black"/>
                </a:solidFill>
                <a:latin typeface="HGｺﾞｼｯｸM" panose="020B0609000000000000" pitchFamily="49" charset="-128"/>
                <a:ea typeface="HGｺﾞｼｯｸM" panose="020B0609000000000000" pitchFamily="49" charset="-128"/>
              </a:rPr>
              <a:t>TEL:0594-78-0200</a:t>
            </a:r>
            <a:r>
              <a:rPr lang="ja-JP" altLang="en-US" sz="1200" dirty="0">
                <a:solidFill>
                  <a:prstClr val="black"/>
                </a:solidFill>
                <a:latin typeface="HGｺﾞｼｯｸM" panose="020B0609000000000000" pitchFamily="49" charset="-128"/>
                <a:ea typeface="HGｺﾞｼｯｸM" panose="020B0609000000000000" pitchFamily="49" charset="-128"/>
              </a:rPr>
              <a:t>　</a:t>
            </a:r>
            <a:r>
              <a:rPr lang="en-US" altLang="ja-JP" sz="1200" dirty="0" smtClean="0">
                <a:solidFill>
                  <a:prstClr val="black"/>
                </a:solidFill>
                <a:latin typeface="HGｺﾞｼｯｸM" panose="020B0609000000000000" pitchFamily="49" charset="-128"/>
                <a:ea typeface="HGｺﾞｼｯｸM" panose="020B0609000000000000" pitchFamily="49" charset="-128"/>
              </a:rPr>
              <a:t>FAX:0594-78-0450</a:t>
            </a:r>
          </a:p>
          <a:p>
            <a:pPr lvl="0"/>
            <a:r>
              <a:rPr lang="en-US" altLang="ja-JP" sz="1200" dirty="0">
                <a:solidFill>
                  <a:prstClr val="black"/>
                </a:solidFill>
                <a:latin typeface="HGｺﾞｼｯｸM" panose="020B0609000000000000" pitchFamily="49" charset="-128"/>
                <a:ea typeface="HGｺﾞｼｯｸM" panose="020B0609000000000000" pitchFamily="49" charset="-128"/>
              </a:rPr>
              <a:t>   H </a:t>
            </a:r>
            <a:r>
              <a:rPr lang="en-US" altLang="ja-JP" sz="1200" dirty="0" smtClean="0">
                <a:solidFill>
                  <a:prstClr val="black"/>
                </a:solidFill>
                <a:latin typeface="HGｺﾞｼｯｸM" panose="020B0609000000000000" pitchFamily="49" charset="-128"/>
                <a:ea typeface="HGｺﾞｼｯｸM" panose="020B0609000000000000" pitchFamily="49" charset="-128"/>
              </a:rPr>
              <a:t>P:https://www.fujigiken.jp/</a:t>
            </a:r>
            <a:endParaRPr lang="en-US" altLang="ja-JP" sz="1200" dirty="0">
              <a:solidFill>
                <a:prstClr val="black"/>
              </a:solidFill>
              <a:latin typeface="HGｺﾞｼｯｸM" panose="020B0609000000000000" pitchFamily="49" charset="-128"/>
              <a:ea typeface="HGｺﾞｼｯｸM" panose="020B0609000000000000" pitchFamily="49" charset="-128"/>
            </a:endParaRPr>
          </a:p>
        </p:txBody>
      </p:sp>
      <p:sp>
        <p:nvSpPr>
          <p:cNvPr id="13" name="テキスト ボックス 12"/>
          <p:cNvSpPr txBox="1"/>
          <p:nvPr/>
        </p:nvSpPr>
        <p:spPr>
          <a:xfrm>
            <a:off x="200545" y="8151456"/>
            <a:ext cx="3093235" cy="923330"/>
          </a:xfrm>
          <a:prstGeom prst="rect">
            <a:avLst/>
          </a:prstGeom>
          <a:noFill/>
        </p:spPr>
        <p:txBody>
          <a:bodyPr wrap="square" rtlCol="0">
            <a:spAutoFit/>
          </a:bodyPr>
          <a:lstStyle/>
          <a:p>
            <a:pPr lvl="0"/>
            <a:r>
              <a:rPr lang="ja-JP" altLang="en-US" sz="1400" dirty="0" smtClean="0">
                <a:solidFill>
                  <a:srgbClr val="0070C0"/>
                </a:solidFill>
                <a:latin typeface="HGｺﾞｼｯｸM" panose="020B0609000000000000" pitchFamily="49" charset="-128"/>
                <a:ea typeface="HGｺﾞｼｯｸM" panose="020B0609000000000000" pitchFamily="49" charset="-128"/>
              </a:rPr>
              <a:t>◆</a:t>
            </a:r>
            <a:r>
              <a:rPr lang="en-US" altLang="ja-JP" sz="1400" dirty="0">
                <a:solidFill>
                  <a:srgbClr val="0070C0"/>
                </a:solidFill>
                <a:latin typeface="HGｺﾞｼｯｸM" panose="020B0609000000000000" pitchFamily="49" charset="-128"/>
                <a:ea typeface="HGｺﾞｼｯｸM" panose="020B0609000000000000" pitchFamily="49" charset="-128"/>
              </a:rPr>
              <a:t>NPO</a:t>
            </a:r>
            <a:r>
              <a:rPr lang="ja-JP" altLang="en-US" sz="1400" dirty="0" smtClean="0">
                <a:solidFill>
                  <a:srgbClr val="0070C0"/>
                </a:solidFill>
                <a:latin typeface="HGｺﾞｼｯｸM" panose="020B0609000000000000" pitchFamily="49" charset="-128"/>
                <a:ea typeface="HGｺﾞｼｯｸM" panose="020B0609000000000000" pitchFamily="49" charset="-128"/>
              </a:rPr>
              <a:t>法人三重県生涯スポーツ協会</a:t>
            </a:r>
            <a:r>
              <a:rPr lang="ja-JP" altLang="en-US" sz="1600" dirty="0">
                <a:solidFill>
                  <a:prstClr val="black"/>
                </a:solidFill>
                <a:latin typeface="HGｺﾞｼｯｸM" panose="020B0609000000000000" pitchFamily="49" charset="-128"/>
                <a:ea typeface="HGｺﾞｼｯｸM" panose="020B0609000000000000" pitchFamily="49" charset="-128"/>
              </a:rPr>
              <a:t>　</a:t>
            </a:r>
            <a:endParaRPr lang="en-US" altLang="ja-JP" sz="1600" dirty="0">
              <a:solidFill>
                <a:prstClr val="black"/>
              </a:solidFill>
              <a:latin typeface="HGｺﾞｼｯｸM" panose="020B0609000000000000" pitchFamily="49" charset="-128"/>
              <a:ea typeface="HGｺﾞｼｯｸM" panose="020B0609000000000000" pitchFamily="49" charset="-128"/>
            </a:endParaRPr>
          </a:p>
          <a:p>
            <a:pPr lvl="0"/>
            <a:r>
              <a:rPr lang="ja-JP" altLang="en-US" sz="1400" dirty="0">
                <a:solidFill>
                  <a:prstClr val="black"/>
                </a:solidFill>
                <a:latin typeface="HGｺﾞｼｯｸM" panose="020B0609000000000000" pitchFamily="49" charset="-128"/>
                <a:ea typeface="HGｺﾞｼｯｸM" panose="020B0609000000000000" pitchFamily="49" charset="-128"/>
              </a:rPr>
              <a:t>　</a:t>
            </a:r>
            <a:r>
              <a:rPr lang="ja-JP" altLang="en-US" sz="1400" dirty="0" smtClean="0">
                <a:solidFill>
                  <a:prstClr val="black"/>
                </a:solidFill>
                <a:latin typeface="HGｺﾞｼｯｸM" panose="020B0609000000000000" pitchFamily="49" charset="-128"/>
                <a:ea typeface="HGｺﾞｼｯｸM" panose="020B0609000000000000" pitchFamily="49" charset="-128"/>
              </a:rPr>
              <a:t>津市寿町</a:t>
            </a:r>
            <a:r>
              <a:rPr lang="en-US" altLang="ja-JP" sz="1400" dirty="0" smtClean="0">
                <a:solidFill>
                  <a:prstClr val="black"/>
                </a:solidFill>
                <a:latin typeface="HGｺﾞｼｯｸM" panose="020B0609000000000000" pitchFamily="49" charset="-128"/>
                <a:ea typeface="HGｺﾞｼｯｸM" panose="020B0609000000000000" pitchFamily="49" charset="-128"/>
              </a:rPr>
              <a:t>18-15 CS</a:t>
            </a:r>
            <a:r>
              <a:rPr lang="ja-JP" altLang="en-US" sz="1400" dirty="0" smtClean="0">
                <a:solidFill>
                  <a:prstClr val="black"/>
                </a:solidFill>
                <a:latin typeface="HGｺﾞｼｯｸM" panose="020B0609000000000000" pitchFamily="49" charset="-128"/>
                <a:ea typeface="HGｺﾞｼｯｸM" panose="020B0609000000000000" pitchFamily="49" charset="-128"/>
              </a:rPr>
              <a:t>ビル</a:t>
            </a:r>
            <a:r>
              <a:rPr lang="en-US" altLang="ja-JP" sz="1400" dirty="0" smtClean="0">
                <a:solidFill>
                  <a:prstClr val="black"/>
                </a:solidFill>
                <a:latin typeface="HGｺﾞｼｯｸM" panose="020B0609000000000000" pitchFamily="49" charset="-128"/>
                <a:ea typeface="HGｺﾞｼｯｸM" panose="020B0609000000000000" pitchFamily="49" charset="-128"/>
              </a:rPr>
              <a:t>6</a:t>
            </a:r>
            <a:r>
              <a:rPr lang="ja-JP" altLang="en-US" sz="1400" dirty="0" smtClean="0">
                <a:solidFill>
                  <a:prstClr val="black"/>
                </a:solidFill>
                <a:latin typeface="HGｺﾞｼｯｸM" panose="020B0609000000000000" pitchFamily="49" charset="-128"/>
                <a:ea typeface="HGｺﾞｼｯｸM" panose="020B0609000000000000" pitchFamily="49" charset="-128"/>
              </a:rPr>
              <a:t>階</a:t>
            </a:r>
            <a:endParaRPr lang="en-US" altLang="ja-JP" sz="1400" dirty="0" smtClean="0">
              <a:solidFill>
                <a:prstClr val="black"/>
              </a:solidFill>
              <a:latin typeface="HGｺﾞｼｯｸM" panose="020B0609000000000000" pitchFamily="49" charset="-128"/>
              <a:ea typeface="HGｺﾞｼｯｸM" panose="020B0609000000000000" pitchFamily="49" charset="-128"/>
            </a:endParaRPr>
          </a:p>
          <a:p>
            <a:pPr lvl="0"/>
            <a:r>
              <a:rPr lang="ja-JP" altLang="en-US" sz="1200" dirty="0">
                <a:solidFill>
                  <a:prstClr val="black"/>
                </a:solidFill>
                <a:latin typeface="HGｺﾞｼｯｸM" panose="020B0609000000000000" pitchFamily="49" charset="-128"/>
                <a:ea typeface="HGｺﾞｼｯｸM" panose="020B0609000000000000" pitchFamily="49" charset="-128"/>
              </a:rPr>
              <a:t>　</a:t>
            </a:r>
            <a:r>
              <a:rPr lang="ja-JP" altLang="en-US" sz="1200" dirty="0" smtClean="0">
                <a:solidFill>
                  <a:prstClr val="black"/>
                </a:solidFill>
                <a:latin typeface="HGｺﾞｼｯｸM" panose="020B0609000000000000" pitchFamily="49" charset="-128"/>
                <a:ea typeface="HGｺﾞｼｯｸM" panose="020B0609000000000000" pitchFamily="49" charset="-128"/>
              </a:rPr>
              <a:t> </a:t>
            </a:r>
            <a:r>
              <a:rPr lang="en-US" altLang="ja-JP" sz="1200" dirty="0" smtClean="0">
                <a:solidFill>
                  <a:prstClr val="black"/>
                </a:solidFill>
                <a:latin typeface="HGｺﾞｼｯｸM" panose="020B0609000000000000" pitchFamily="49" charset="-128"/>
                <a:ea typeface="HGｺﾞｼｯｸM" panose="020B0609000000000000" pitchFamily="49" charset="-128"/>
              </a:rPr>
              <a:t>TEL:059-273-5300</a:t>
            </a:r>
            <a:r>
              <a:rPr lang="ja-JP" altLang="en-US" sz="1200" dirty="0" smtClean="0">
                <a:solidFill>
                  <a:prstClr val="black"/>
                </a:solidFill>
                <a:latin typeface="HGｺﾞｼｯｸM" panose="020B0609000000000000" pitchFamily="49" charset="-128"/>
                <a:ea typeface="HGｺﾞｼｯｸM" panose="020B0609000000000000" pitchFamily="49" charset="-128"/>
              </a:rPr>
              <a:t>  </a:t>
            </a:r>
            <a:r>
              <a:rPr lang="en-US" altLang="ja-JP" sz="1200" dirty="0" smtClean="0">
                <a:solidFill>
                  <a:prstClr val="black"/>
                </a:solidFill>
                <a:latin typeface="HGｺﾞｼｯｸM" panose="020B0609000000000000" pitchFamily="49" charset="-128"/>
                <a:ea typeface="HGｺﾞｼｯｸM" panose="020B0609000000000000" pitchFamily="49" charset="-128"/>
              </a:rPr>
              <a:t>FAX:059-273-5303</a:t>
            </a:r>
            <a:endParaRPr lang="en-US" altLang="ja-JP" sz="1200" dirty="0">
              <a:solidFill>
                <a:prstClr val="black"/>
              </a:solidFill>
              <a:latin typeface="HGｺﾞｼｯｸM" panose="020B0609000000000000" pitchFamily="49" charset="-128"/>
              <a:ea typeface="HGｺﾞｼｯｸM" panose="020B0609000000000000" pitchFamily="49" charset="-128"/>
            </a:endParaRPr>
          </a:p>
          <a:p>
            <a:pPr lvl="0"/>
            <a:r>
              <a:rPr lang="ja-JP" altLang="en-US" sz="1200" dirty="0">
                <a:solidFill>
                  <a:prstClr val="black"/>
                </a:solidFill>
                <a:latin typeface="HGｺﾞｼｯｸM" panose="020B0609000000000000" pitchFamily="49" charset="-128"/>
                <a:ea typeface="HGｺﾞｼｯｸM" panose="020B0609000000000000" pitchFamily="49" charset="-128"/>
              </a:rPr>
              <a:t>　</a:t>
            </a:r>
            <a:r>
              <a:rPr lang="ja-JP" altLang="en-US" sz="1200" dirty="0" smtClean="0">
                <a:solidFill>
                  <a:prstClr val="black"/>
                </a:solidFill>
                <a:latin typeface="HGｺﾞｼｯｸM" panose="020B0609000000000000" pitchFamily="49" charset="-128"/>
                <a:ea typeface="HGｺﾞｼｯｸM" panose="020B0609000000000000" pitchFamily="49" charset="-128"/>
              </a:rPr>
              <a:t> </a:t>
            </a:r>
            <a:r>
              <a:rPr lang="en-US" altLang="ja-JP" sz="1200" dirty="0">
                <a:solidFill>
                  <a:prstClr val="black"/>
                </a:solidFill>
                <a:latin typeface="HGｺﾞｼｯｸM" panose="020B0609000000000000" pitchFamily="49" charset="-128"/>
                <a:ea typeface="HGｺﾞｼｯｸM" panose="020B0609000000000000" pitchFamily="49" charset="-128"/>
              </a:rPr>
              <a:t>H P:https</a:t>
            </a:r>
            <a:r>
              <a:rPr lang="en-US" altLang="ja-JP" sz="1200" dirty="0" smtClean="0">
                <a:solidFill>
                  <a:prstClr val="black"/>
                </a:solidFill>
                <a:latin typeface="HGｺﾞｼｯｸM" panose="020B0609000000000000" pitchFamily="49" charset="-128"/>
                <a:ea typeface="HGｺﾞｼｯｸM" panose="020B0609000000000000" pitchFamily="49" charset="-128"/>
              </a:rPr>
              <a:t>://lifelong-sport.jp/</a:t>
            </a:r>
            <a:endParaRPr lang="en-US" altLang="ja-JP" sz="1200" dirty="0">
              <a:solidFill>
                <a:prstClr val="black"/>
              </a:solidFill>
              <a:latin typeface="HGｺﾞｼｯｸM" panose="020B0609000000000000" pitchFamily="49" charset="-128"/>
              <a:ea typeface="HGｺﾞｼｯｸM" panose="020B0609000000000000" pitchFamily="49" charset="-128"/>
            </a:endParaRPr>
          </a:p>
        </p:txBody>
      </p:sp>
      <p:sp>
        <p:nvSpPr>
          <p:cNvPr id="26" name="テキスト ボックス 25"/>
          <p:cNvSpPr txBox="1"/>
          <p:nvPr/>
        </p:nvSpPr>
        <p:spPr>
          <a:xfrm>
            <a:off x="194134" y="5279452"/>
            <a:ext cx="6073476" cy="3960000"/>
          </a:xfrm>
          <a:prstGeom prst="rect">
            <a:avLst/>
          </a:prstGeom>
          <a:noFill/>
          <a:ln>
            <a:solidFill>
              <a:schemeClr val="accent1"/>
            </a:solidFill>
          </a:ln>
        </p:spPr>
        <p:txBody>
          <a:bodyPr wrap="square" rtlCol="0">
            <a:spAutoFit/>
          </a:bodyPr>
          <a:lstStyle/>
          <a:p>
            <a:endParaRPr lang="en-US" altLang="ja-JP" sz="1400" dirty="0" smtClean="0">
              <a:solidFill>
                <a:srgbClr val="0070C0"/>
              </a:solidFill>
              <a:latin typeface="HGｺﾞｼｯｸM" panose="020B0609000000000000" pitchFamily="49" charset="-128"/>
              <a:ea typeface="HGｺﾞｼｯｸM" panose="020B0609000000000000" pitchFamily="49" charset="-128"/>
            </a:endParaRPr>
          </a:p>
          <a:p>
            <a:endParaRPr lang="en-US" altLang="ja-JP" sz="1400" dirty="0" smtClean="0">
              <a:solidFill>
                <a:srgbClr val="0070C0"/>
              </a:solidFill>
              <a:latin typeface="HGｺﾞｼｯｸM" panose="020B0609000000000000" pitchFamily="49" charset="-128"/>
              <a:ea typeface="HGｺﾞｼｯｸM" panose="020B0609000000000000" pitchFamily="49" charset="-128"/>
            </a:endParaRPr>
          </a:p>
          <a:p>
            <a:endParaRPr lang="en-US" altLang="ja-JP" sz="1600" dirty="0" smtClean="0">
              <a:latin typeface="HGｺﾞｼｯｸM" panose="020B0609000000000000" pitchFamily="49" charset="-128"/>
              <a:ea typeface="HGｺﾞｼｯｸM" panose="020B0609000000000000" pitchFamily="49" charset="-128"/>
            </a:endParaRPr>
          </a:p>
          <a:p>
            <a:endParaRPr lang="en-US" altLang="ja-JP" sz="1600" dirty="0">
              <a:latin typeface="HGｺﾞｼｯｸM" panose="020B0609000000000000" pitchFamily="49" charset="-128"/>
              <a:ea typeface="HGｺﾞｼｯｸM" panose="020B0609000000000000" pitchFamily="49" charset="-128"/>
            </a:endParaRPr>
          </a:p>
          <a:p>
            <a:endParaRPr lang="en-US" altLang="ja-JP" sz="1600" dirty="0" smtClean="0">
              <a:latin typeface="HGｺﾞｼｯｸM" panose="020B0609000000000000" pitchFamily="49" charset="-128"/>
              <a:ea typeface="HGｺﾞｼｯｸM" panose="020B0609000000000000" pitchFamily="49" charset="-128"/>
            </a:endParaRPr>
          </a:p>
          <a:p>
            <a:endParaRPr lang="en-US" altLang="ja-JP" sz="1600" dirty="0" smtClean="0">
              <a:latin typeface="HGｺﾞｼｯｸM" panose="020B0609000000000000" pitchFamily="49" charset="-128"/>
              <a:ea typeface="HGｺﾞｼｯｸM" panose="020B0609000000000000" pitchFamily="49" charset="-128"/>
            </a:endParaRPr>
          </a:p>
          <a:p>
            <a:pPr lvl="0"/>
            <a:endParaRPr lang="en-US" altLang="ja-JP" sz="1600" dirty="0" smtClean="0">
              <a:solidFill>
                <a:prstClr val="black"/>
              </a:solidFill>
              <a:latin typeface="HGｺﾞｼｯｸM" panose="020B0609000000000000" pitchFamily="49" charset="-128"/>
              <a:ea typeface="HGｺﾞｼｯｸM" panose="020B0609000000000000" pitchFamily="49" charset="-128"/>
            </a:endParaRPr>
          </a:p>
          <a:p>
            <a:pPr lvl="0"/>
            <a:endParaRPr lang="en-US" altLang="ja-JP" sz="1600" dirty="0">
              <a:solidFill>
                <a:prstClr val="black"/>
              </a:solidFill>
              <a:latin typeface="HGｺﾞｼｯｸM" panose="020B0609000000000000" pitchFamily="49" charset="-128"/>
              <a:ea typeface="HGｺﾞｼｯｸM" panose="020B0609000000000000" pitchFamily="49" charset="-128"/>
            </a:endParaRPr>
          </a:p>
          <a:p>
            <a:pPr lvl="0"/>
            <a:endParaRPr lang="en-US" altLang="ja-JP" sz="1600" dirty="0" smtClean="0">
              <a:solidFill>
                <a:prstClr val="black"/>
              </a:solidFill>
              <a:latin typeface="HGｺﾞｼｯｸM" panose="020B0609000000000000" pitchFamily="49" charset="-128"/>
              <a:ea typeface="HGｺﾞｼｯｸM" panose="020B0609000000000000" pitchFamily="49" charset="-128"/>
            </a:endParaRPr>
          </a:p>
          <a:p>
            <a:pPr lvl="0"/>
            <a:endParaRPr lang="en-US" altLang="ja-JP" sz="1600" dirty="0">
              <a:solidFill>
                <a:prstClr val="black"/>
              </a:solidFill>
              <a:latin typeface="HGｺﾞｼｯｸM" panose="020B0609000000000000" pitchFamily="49" charset="-128"/>
              <a:ea typeface="HGｺﾞｼｯｸM" panose="020B0609000000000000" pitchFamily="49" charset="-128"/>
            </a:endParaRPr>
          </a:p>
          <a:p>
            <a:pPr lvl="0"/>
            <a:endParaRPr lang="en-US" altLang="ja-JP" sz="1600" dirty="0">
              <a:solidFill>
                <a:prstClr val="black"/>
              </a:solidFill>
              <a:latin typeface="HGｺﾞｼｯｸM" panose="020B0609000000000000" pitchFamily="49" charset="-128"/>
              <a:ea typeface="HGｺﾞｼｯｸM" panose="020B0609000000000000" pitchFamily="49" charset="-128"/>
            </a:endParaRPr>
          </a:p>
          <a:p>
            <a:pPr lvl="0"/>
            <a:endParaRPr lang="en-US" altLang="ja-JP" sz="1600" dirty="0" smtClean="0">
              <a:solidFill>
                <a:prstClr val="black"/>
              </a:solidFill>
              <a:latin typeface="HGｺﾞｼｯｸM" panose="020B0609000000000000" pitchFamily="49" charset="-128"/>
              <a:ea typeface="HGｺﾞｼｯｸM" panose="020B0609000000000000" pitchFamily="49" charset="-128"/>
            </a:endParaRPr>
          </a:p>
          <a:p>
            <a:pPr lvl="0"/>
            <a:endParaRPr lang="en-US" altLang="ja-JP" sz="1600" dirty="0">
              <a:solidFill>
                <a:prstClr val="black"/>
              </a:solidFill>
              <a:latin typeface="HGｺﾞｼｯｸM" panose="020B0609000000000000" pitchFamily="49" charset="-128"/>
              <a:ea typeface="HGｺﾞｼｯｸM" panose="020B0609000000000000" pitchFamily="49" charset="-128"/>
            </a:endParaRPr>
          </a:p>
          <a:p>
            <a:pPr lvl="0"/>
            <a:endParaRPr lang="en-US" altLang="ja-JP" sz="1600" dirty="0">
              <a:solidFill>
                <a:prstClr val="black"/>
              </a:solidFill>
              <a:latin typeface="HGｺﾞｼｯｸM" panose="020B0609000000000000" pitchFamily="49" charset="-128"/>
              <a:ea typeface="HGｺﾞｼｯｸM" panose="020B0609000000000000" pitchFamily="49" charset="-128"/>
            </a:endParaRPr>
          </a:p>
          <a:p>
            <a:pPr lvl="0"/>
            <a:endParaRPr lang="en-US" altLang="ja-JP" dirty="0" smtClean="0">
              <a:solidFill>
                <a:srgbClr val="0070C0"/>
              </a:solidFill>
              <a:latin typeface="HGｺﾞｼｯｸM" panose="020B0609000000000000" pitchFamily="49" charset="-128"/>
              <a:ea typeface="HGｺﾞｼｯｸM" panose="020B0609000000000000" pitchFamily="49" charset="-128"/>
            </a:endParaRPr>
          </a:p>
          <a:p>
            <a:pPr lvl="0"/>
            <a:endParaRPr lang="en-US" altLang="ja-JP" dirty="0">
              <a:solidFill>
                <a:srgbClr val="0070C0"/>
              </a:solidFill>
              <a:latin typeface="HGｺﾞｼｯｸM" panose="020B0609000000000000" pitchFamily="49" charset="-128"/>
              <a:ea typeface="HGｺﾞｼｯｸM" panose="020B0609000000000000" pitchFamily="49" charset="-128"/>
            </a:endParaRPr>
          </a:p>
          <a:p>
            <a:pPr lvl="0"/>
            <a:endParaRPr lang="en-US" altLang="ja-JP" dirty="0" smtClean="0">
              <a:solidFill>
                <a:srgbClr val="0070C0"/>
              </a:solidFill>
              <a:latin typeface="HGｺﾞｼｯｸM" panose="020B0609000000000000" pitchFamily="49" charset="-128"/>
              <a:ea typeface="HGｺﾞｼｯｸM" panose="020B0609000000000000" pitchFamily="49" charset="-128"/>
            </a:endParaRPr>
          </a:p>
          <a:p>
            <a:pPr lvl="0"/>
            <a:endParaRPr lang="en-US" altLang="ja-JP" sz="1600" dirty="0">
              <a:solidFill>
                <a:prstClr val="black"/>
              </a:solidFill>
              <a:latin typeface="HGｺﾞｼｯｸM" panose="020B0609000000000000" pitchFamily="49" charset="-128"/>
              <a:ea typeface="HGｺﾞｼｯｸM" panose="020B0609000000000000" pitchFamily="49" charset="-128"/>
            </a:endParaRPr>
          </a:p>
          <a:p>
            <a:endParaRPr lang="en-US" altLang="ja-JP" sz="1600" dirty="0">
              <a:latin typeface="HGｺﾞｼｯｸM" panose="020B0609000000000000" pitchFamily="49" charset="-128"/>
              <a:ea typeface="HGｺﾞｼｯｸM" panose="020B0609000000000000" pitchFamily="49" charset="-128"/>
            </a:endParaRPr>
          </a:p>
        </p:txBody>
      </p:sp>
    </p:spTree>
    <p:extLst>
      <p:ext uri="{BB962C8B-B14F-4D97-AF65-F5344CB8AC3E}">
        <p14:creationId xmlns:p14="http://schemas.microsoft.com/office/powerpoint/2010/main" val="3256209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009" y="126083"/>
            <a:ext cx="5832158" cy="521662"/>
          </a:xfrm>
        </p:spPr>
        <p:txBody>
          <a:bodyPr>
            <a:normAutofit/>
          </a:bodyPr>
          <a:lstStyle/>
          <a:p>
            <a:pPr algn="l"/>
            <a:r>
              <a:rPr lang="ja-JP" altLang="en-US" sz="2400" dirty="0" smtClean="0">
                <a:solidFill>
                  <a:srgbClr val="0070C0"/>
                </a:solidFill>
              </a:rPr>
              <a:t>エイベックス株式会社</a:t>
            </a:r>
            <a:r>
              <a:rPr kumimoji="1" lang="ja-JP" altLang="en-US" sz="2400" dirty="0" smtClean="0">
                <a:solidFill>
                  <a:srgbClr val="0070C0"/>
                </a:solidFill>
              </a:rPr>
              <a:t>　</a:t>
            </a:r>
            <a:r>
              <a:rPr kumimoji="1" lang="ja-JP" altLang="en-US" sz="1600" dirty="0" smtClean="0">
                <a:solidFill>
                  <a:srgbClr val="0070C0"/>
                </a:solidFill>
              </a:rPr>
              <a:t>（</a:t>
            </a:r>
            <a:r>
              <a:rPr lang="ja-JP" altLang="en-US" sz="1600" dirty="0">
                <a:solidFill>
                  <a:srgbClr val="0070C0"/>
                </a:solidFill>
              </a:rPr>
              <a:t>桑名</a:t>
            </a:r>
            <a:r>
              <a:rPr kumimoji="1" lang="ja-JP" altLang="en-US" sz="1600" dirty="0" smtClean="0">
                <a:solidFill>
                  <a:srgbClr val="0070C0"/>
                </a:solidFill>
              </a:rPr>
              <a:t>市）</a:t>
            </a:r>
            <a:endParaRPr kumimoji="1" lang="ja-JP" altLang="en-US" sz="1600" dirty="0">
              <a:solidFill>
                <a:srgbClr val="0070C0"/>
              </a:solidFill>
            </a:endParaRPr>
          </a:p>
        </p:txBody>
      </p:sp>
      <p:sp>
        <p:nvSpPr>
          <p:cNvPr id="5" name="テキスト ボックス 4"/>
          <p:cNvSpPr txBox="1"/>
          <p:nvPr/>
        </p:nvSpPr>
        <p:spPr>
          <a:xfrm>
            <a:off x="321104" y="630139"/>
            <a:ext cx="5655287" cy="36933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70C0"/>
                </a:solidFill>
                <a:effectLst/>
                <a:uLnTx/>
                <a:uFillTx/>
                <a:latin typeface="HGｺﾞｼｯｸM" panose="020B0609000000000000" pitchFamily="49" charset="-128"/>
                <a:ea typeface="HGｺﾞｼｯｸM" panose="020B0609000000000000" pitchFamily="49" charset="-128"/>
                <a:cs typeface="+mn-cs"/>
              </a:rPr>
              <a:t>タイトル</a:t>
            </a:r>
            <a:endParaRPr kumimoji="1" lang="en-US" altLang="ja-JP" sz="18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p:txBody>
      </p:sp>
      <p:sp>
        <p:nvSpPr>
          <p:cNvPr id="6" name="テキスト ボックス 5"/>
          <p:cNvSpPr txBox="1"/>
          <p:nvPr/>
        </p:nvSpPr>
        <p:spPr>
          <a:xfrm>
            <a:off x="344827" y="1062187"/>
            <a:ext cx="4047388" cy="1546577"/>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　会社概要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7" name="テキスト ボックス 6"/>
          <p:cNvSpPr txBox="1"/>
          <p:nvPr/>
        </p:nvSpPr>
        <p:spPr>
          <a:xfrm>
            <a:off x="2446583" y="5059789"/>
            <a:ext cx="3891264" cy="233910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0" name="テキスト ボックス 9"/>
          <p:cNvSpPr txBox="1"/>
          <p:nvPr/>
        </p:nvSpPr>
        <p:spPr>
          <a:xfrm>
            <a:off x="304565" y="2940199"/>
            <a:ext cx="3948107" cy="200054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本文</a:t>
            </a: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2" name="テキスト ボックス 11"/>
          <p:cNvSpPr txBox="1"/>
          <p:nvPr/>
        </p:nvSpPr>
        <p:spPr>
          <a:xfrm>
            <a:off x="4473961" y="1163232"/>
            <a:ext cx="1682206" cy="147732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3" name="テキスト ボックス 12"/>
          <p:cNvSpPr txBox="1"/>
          <p:nvPr/>
        </p:nvSpPr>
        <p:spPr>
          <a:xfrm>
            <a:off x="4378348" y="3185259"/>
            <a:ext cx="1742059" cy="1200329"/>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4" name="テキスト ボックス 13"/>
          <p:cNvSpPr txBox="1"/>
          <p:nvPr/>
        </p:nvSpPr>
        <p:spPr>
          <a:xfrm>
            <a:off x="344827" y="5526683"/>
            <a:ext cx="1921835" cy="147732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5" name="テキスト ボックス 14"/>
          <p:cNvSpPr txBox="1"/>
          <p:nvPr/>
        </p:nvSpPr>
        <p:spPr>
          <a:xfrm>
            <a:off x="328480" y="7543195"/>
            <a:ext cx="3924192" cy="2015936"/>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70C0"/>
                </a:solidFill>
                <a:effectLst/>
                <a:uLnTx/>
                <a:uFillTx/>
                <a:latin typeface="HGｺﾞｼｯｸM" panose="020B0609000000000000" pitchFamily="49" charset="-128"/>
                <a:ea typeface="HGｺﾞｼｯｸM" panose="020B0609000000000000" pitchFamily="49" charset="-128"/>
                <a:cs typeface="+mn-cs"/>
              </a:rPr>
              <a:t>タイトル</a:t>
            </a:r>
            <a:endParaRPr kumimoji="1" lang="en-US" altLang="ja-JP"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本文</a:t>
            </a: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cxnSp>
        <p:nvCxnSpPr>
          <p:cNvPr id="8" name="直線コネクタ 7"/>
          <p:cNvCxnSpPr/>
          <p:nvPr/>
        </p:nvCxnSpPr>
        <p:spPr>
          <a:xfrm>
            <a:off x="215751" y="2790379"/>
            <a:ext cx="60486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392215" y="7916307"/>
            <a:ext cx="1742059" cy="1200329"/>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Tree>
    <p:extLst>
      <p:ext uri="{BB962C8B-B14F-4D97-AF65-F5344CB8AC3E}">
        <p14:creationId xmlns:p14="http://schemas.microsoft.com/office/powerpoint/2010/main" val="28384330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009" y="126083"/>
            <a:ext cx="5832158" cy="521662"/>
          </a:xfrm>
        </p:spPr>
        <p:txBody>
          <a:bodyPr>
            <a:normAutofit/>
          </a:bodyPr>
          <a:lstStyle/>
          <a:p>
            <a:pPr algn="l"/>
            <a:r>
              <a:rPr kumimoji="1" lang="ja-JP" altLang="en-US" sz="2400" dirty="0" smtClean="0">
                <a:solidFill>
                  <a:srgbClr val="0070C0"/>
                </a:solidFill>
              </a:rPr>
              <a:t>株式会社オオコーチ　</a:t>
            </a:r>
            <a:r>
              <a:rPr kumimoji="1" lang="ja-JP" altLang="en-US" sz="1600" dirty="0" smtClean="0">
                <a:solidFill>
                  <a:srgbClr val="0070C0"/>
                </a:solidFill>
              </a:rPr>
              <a:t>（松阪市）</a:t>
            </a:r>
            <a:endParaRPr kumimoji="1" lang="ja-JP" altLang="en-US" sz="1600" dirty="0">
              <a:solidFill>
                <a:srgbClr val="0070C0"/>
              </a:solidFill>
            </a:endParaRPr>
          </a:p>
        </p:txBody>
      </p:sp>
      <p:sp>
        <p:nvSpPr>
          <p:cNvPr id="5" name="テキスト ボックス 4"/>
          <p:cNvSpPr txBox="1"/>
          <p:nvPr/>
        </p:nvSpPr>
        <p:spPr>
          <a:xfrm>
            <a:off x="321104" y="630139"/>
            <a:ext cx="5655287" cy="36933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70C0"/>
                </a:solidFill>
                <a:effectLst/>
                <a:uLnTx/>
                <a:uFillTx/>
                <a:latin typeface="HGｺﾞｼｯｸM" panose="020B0609000000000000" pitchFamily="49" charset="-128"/>
                <a:ea typeface="HGｺﾞｼｯｸM" panose="020B0609000000000000" pitchFamily="49" charset="-128"/>
                <a:cs typeface="+mn-cs"/>
              </a:rPr>
              <a:t>タイトル</a:t>
            </a:r>
            <a:endParaRPr kumimoji="1" lang="en-US" altLang="ja-JP" sz="18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p:txBody>
      </p:sp>
      <p:sp>
        <p:nvSpPr>
          <p:cNvPr id="6" name="テキスト ボックス 5"/>
          <p:cNvSpPr txBox="1"/>
          <p:nvPr/>
        </p:nvSpPr>
        <p:spPr>
          <a:xfrm>
            <a:off x="344827" y="1062187"/>
            <a:ext cx="4047388" cy="1546577"/>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　会社概要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7" name="テキスト ボックス 6"/>
          <p:cNvSpPr txBox="1"/>
          <p:nvPr/>
        </p:nvSpPr>
        <p:spPr>
          <a:xfrm>
            <a:off x="2446583" y="5059789"/>
            <a:ext cx="3891264" cy="233910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0" name="テキスト ボックス 9"/>
          <p:cNvSpPr txBox="1"/>
          <p:nvPr/>
        </p:nvSpPr>
        <p:spPr>
          <a:xfrm>
            <a:off x="304565" y="2940199"/>
            <a:ext cx="3948107" cy="200054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本文</a:t>
            </a: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2" name="テキスト ボックス 11"/>
          <p:cNvSpPr txBox="1"/>
          <p:nvPr/>
        </p:nvSpPr>
        <p:spPr>
          <a:xfrm>
            <a:off x="4473961" y="1163232"/>
            <a:ext cx="1682206" cy="147732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3" name="テキスト ボックス 12"/>
          <p:cNvSpPr txBox="1"/>
          <p:nvPr/>
        </p:nvSpPr>
        <p:spPr>
          <a:xfrm>
            <a:off x="4378348" y="3185259"/>
            <a:ext cx="1742059" cy="1200329"/>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4" name="テキスト ボックス 13"/>
          <p:cNvSpPr txBox="1"/>
          <p:nvPr/>
        </p:nvSpPr>
        <p:spPr>
          <a:xfrm>
            <a:off x="344827" y="5526683"/>
            <a:ext cx="1921835" cy="147732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5" name="テキスト ボックス 14"/>
          <p:cNvSpPr txBox="1"/>
          <p:nvPr/>
        </p:nvSpPr>
        <p:spPr>
          <a:xfrm>
            <a:off x="328480" y="7543195"/>
            <a:ext cx="3924192" cy="2015936"/>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本文</a:t>
            </a: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cxnSp>
        <p:nvCxnSpPr>
          <p:cNvPr id="8" name="直線コネクタ 7"/>
          <p:cNvCxnSpPr/>
          <p:nvPr/>
        </p:nvCxnSpPr>
        <p:spPr>
          <a:xfrm>
            <a:off x="215751" y="2790379"/>
            <a:ext cx="60486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392215" y="7916307"/>
            <a:ext cx="1742059" cy="1200329"/>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Tree>
    <p:extLst>
      <p:ext uri="{BB962C8B-B14F-4D97-AF65-F5344CB8AC3E}">
        <p14:creationId xmlns:p14="http://schemas.microsoft.com/office/powerpoint/2010/main" val="1805046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009" y="126083"/>
            <a:ext cx="5832158" cy="521662"/>
          </a:xfrm>
        </p:spPr>
        <p:txBody>
          <a:bodyPr>
            <a:normAutofit/>
          </a:bodyPr>
          <a:lstStyle/>
          <a:p>
            <a:pPr algn="l"/>
            <a:r>
              <a:rPr lang="ja-JP" altLang="en-US" sz="2400" dirty="0">
                <a:solidFill>
                  <a:srgbClr val="0070C0"/>
                </a:solidFill>
              </a:rPr>
              <a:t>河村産業</a:t>
            </a:r>
            <a:r>
              <a:rPr kumimoji="1" lang="ja-JP" altLang="en-US" sz="2400" dirty="0" smtClean="0">
                <a:solidFill>
                  <a:srgbClr val="0070C0"/>
                </a:solidFill>
              </a:rPr>
              <a:t>株式会社　</a:t>
            </a:r>
            <a:r>
              <a:rPr kumimoji="1" lang="ja-JP" altLang="en-US" sz="1600" dirty="0" smtClean="0">
                <a:solidFill>
                  <a:srgbClr val="0070C0"/>
                </a:solidFill>
              </a:rPr>
              <a:t>（</a:t>
            </a:r>
            <a:r>
              <a:rPr lang="ja-JP" altLang="en-US" sz="1600" dirty="0">
                <a:solidFill>
                  <a:srgbClr val="0070C0"/>
                </a:solidFill>
              </a:rPr>
              <a:t>四日市</a:t>
            </a:r>
            <a:r>
              <a:rPr kumimoji="1" lang="ja-JP" altLang="en-US" sz="1600" dirty="0" smtClean="0">
                <a:solidFill>
                  <a:srgbClr val="0070C0"/>
                </a:solidFill>
              </a:rPr>
              <a:t>市）</a:t>
            </a:r>
            <a:endParaRPr kumimoji="1" lang="ja-JP" altLang="en-US" sz="1600" dirty="0">
              <a:solidFill>
                <a:srgbClr val="0070C0"/>
              </a:solidFill>
            </a:endParaRPr>
          </a:p>
        </p:txBody>
      </p:sp>
      <p:sp>
        <p:nvSpPr>
          <p:cNvPr id="5" name="テキスト ボックス 4"/>
          <p:cNvSpPr txBox="1"/>
          <p:nvPr/>
        </p:nvSpPr>
        <p:spPr>
          <a:xfrm>
            <a:off x="321104" y="630139"/>
            <a:ext cx="5655287" cy="36933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70C0"/>
                </a:solidFill>
                <a:effectLst/>
                <a:uLnTx/>
                <a:uFillTx/>
                <a:latin typeface="HGｺﾞｼｯｸM" panose="020B0609000000000000" pitchFamily="49" charset="-128"/>
                <a:ea typeface="HGｺﾞｼｯｸM" panose="020B0609000000000000" pitchFamily="49" charset="-128"/>
                <a:cs typeface="+mn-cs"/>
              </a:rPr>
              <a:t>タイトル</a:t>
            </a:r>
            <a:endParaRPr kumimoji="1" lang="en-US" altLang="ja-JP" sz="18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p:txBody>
      </p:sp>
      <p:sp>
        <p:nvSpPr>
          <p:cNvPr id="6" name="テキスト ボックス 5"/>
          <p:cNvSpPr txBox="1"/>
          <p:nvPr/>
        </p:nvSpPr>
        <p:spPr>
          <a:xfrm>
            <a:off x="344827" y="1062187"/>
            <a:ext cx="4047388" cy="1546577"/>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　会社概要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7" name="テキスト ボックス 6"/>
          <p:cNvSpPr txBox="1"/>
          <p:nvPr/>
        </p:nvSpPr>
        <p:spPr>
          <a:xfrm>
            <a:off x="2446583" y="5059789"/>
            <a:ext cx="3891264" cy="233910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rPr>
              <a:t>タイトル</a:t>
            </a: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0" name="テキスト ボックス 9"/>
          <p:cNvSpPr txBox="1"/>
          <p:nvPr/>
        </p:nvSpPr>
        <p:spPr>
          <a:xfrm>
            <a:off x="304565" y="2940199"/>
            <a:ext cx="3948107" cy="200054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本文</a:t>
            </a: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2" name="テキスト ボックス 11"/>
          <p:cNvSpPr txBox="1"/>
          <p:nvPr/>
        </p:nvSpPr>
        <p:spPr>
          <a:xfrm>
            <a:off x="4473961" y="1163232"/>
            <a:ext cx="1682206" cy="147732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3" name="テキスト ボックス 12"/>
          <p:cNvSpPr txBox="1"/>
          <p:nvPr/>
        </p:nvSpPr>
        <p:spPr>
          <a:xfrm>
            <a:off x="4378348" y="3185259"/>
            <a:ext cx="1742059" cy="1200329"/>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4" name="テキスト ボックス 13"/>
          <p:cNvSpPr txBox="1"/>
          <p:nvPr/>
        </p:nvSpPr>
        <p:spPr>
          <a:xfrm>
            <a:off x="344827" y="5526683"/>
            <a:ext cx="1921835" cy="147732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5" name="テキスト ボックス 14"/>
          <p:cNvSpPr txBox="1"/>
          <p:nvPr/>
        </p:nvSpPr>
        <p:spPr>
          <a:xfrm>
            <a:off x="328480" y="7543195"/>
            <a:ext cx="3924192" cy="2015936"/>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0070C0"/>
                </a:solidFill>
                <a:effectLst/>
                <a:uLnTx/>
                <a:uFillTx/>
                <a:latin typeface="HGｺﾞｼｯｸM" panose="020B0609000000000000" pitchFamily="49" charset="-128"/>
                <a:ea typeface="HGｺﾞｼｯｸM" panose="020B0609000000000000" pitchFamily="49" charset="-128"/>
                <a:cs typeface="+mn-cs"/>
              </a:rPr>
              <a:t>タイトル</a:t>
            </a:r>
            <a:endParaRPr kumimoji="1" lang="en-US" altLang="ja-JP"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本文</a:t>
            </a: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cxnSp>
        <p:nvCxnSpPr>
          <p:cNvPr id="8" name="直線コネクタ 7"/>
          <p:cNvCxnSpPr/>
          <p:nvPr/>
        </p:nvCxnSpPr>
        <p:spPr>
          <a:xfrm>
            <a:off x="215751" y="2790379"/>
            <a:ext cx="60486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392215" y="7916307"/>
            <a:ext cx="1742059" cy="1200329"/>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Tree>
    <p:extLst>
      <p:ext uri="{BB962C8B-B14F-4D97-AF65-F5344CB8AC3E}">
        <p14:creationId xmlns:p14="http://schemas.microsoft.com/office/powerpoint/2010/main" val="4050196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009" y="126083"/>
            <a:ext cx="5832158" cy="521662"/>
          </a:xfrm>
        </p:spPr>
        <p:txBody>
          <a:bodyPr>
            <a:normAutofit/>
          </a:bodyPr>
          <a:lstStyle/>
          <a:p>
            <a:pPr algn="l"/>
            <a:r>
              <a:rPr kumimoji="1" lang="ja-JP" altLang="en-US" sz="2400" dirty="0" smtClean="0">
                <a:solidFill>
                  <a:srgbClr val="0070C0"/>
                </a:solidFill>
              </a:rPr>
              <a:t>株式会社北村組　</a:t>
            </a:r>
            <a:r>
              <a:rPr kumimoji="1" lang="ja-JP" altLang="en-US" sz="1600" dirty="0" smtClean="0">
                <a:solidFill>
                  <a:srgbClr val="0070C0"/>
                </a:solidFill>
              </a:rPr>
              <a:t>（</a:t>
            </a:r>
            <a:r>
              <a:rPr lang="ja-JP" altLang="en-US" sz="1600" dirty="0">
                <a:solidFill>
                  <a:srgbClr val="0070C0"/>
                </a:solidFill>
              </a:rPr>
              <a:t>松阪</a:t>
            </a:r>
            <a:r>
              <a:rPr kumimoji="1" lang="ja-JP" altLang="en-US" sz="1600" dirty="0" smtClean="0">
                <a:solidFill>
                  <a:srgbClr val="0070C0"/>
                </a:solidFill>
              </a:rPr>
              <a:t>市）</a:t>
            </a:r>
            <a:endParaRPr kumimoji="1" lang="ja-JP" altLang="en-US" sz="1600" dirty="0">
              <a:solidFill>
                <a:srgbClr val="0070C0"/>
              </a:solidFill>
            </a:endParaRPr>
          </a:p>
        </p:txBody>
      </p:sp>
      <p:sp>
        <p:nvSpPr>
          <p:cNvPr id="5" name="テキスト ボックス 4"/>
          <p:cNvSpPr txBox="1"/>
          <p:nvPr/>
        </p:nvSpPr>
        <p:spPr>
          <a:xfrm>
            <a:off x="321104" y="630139"/>
            <a:ext cx="5655287" cy="36933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70C0"/>
                </a:solidFill>
                <a:effectLst/>
                <a:uLnTx/>
                <a:uFillTx/>
                <a:latin typeface="HGｺﾞｼｯｸM" panose="020B0609000000000000" pitchFamily="49" charset="-128"/>
                <a:ea typeface="HGｺﾞｼｯｸM" panose="020B0609000000000000" pitchFamily="49" charset="-128"/>
                <a:cs typeface="+mn-cs"/>
              </a:rPr>
              <a:t>タイトル</a:t>
            </a:r>
            <a:endParaRPr kumimoji="1" lang="en-US" altLang="ja-JP" sz="18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p:txBody>
      </p:sp>
      <p:sp>
        <p:nvSpPr>
          <p:cNvPr id="6" name="テキスト ボックス 5"/>
          <p:cNvSpPr txBox="1"/>
          <p:nvPr/>
        </p:nvSpPr>
        <p:spPr>
          <a:xfrm>
            <a:off x="344827" y="1062187"/>
            <a:ext cx="4047388" cy="1546577"/>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　会社概要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7" name="テキスト ボックス 6"/>
          <p:cNvSpPr txBox="1"/>
          <p:nvPr/>
        </p:nvSpPr>
        <p:spPr>
          <a:xfrm>
            <a:off x="2446583" y="5059789"/>
            <a:ext cx="3891264" cy="233910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0" name="テキスト ボックス 9"/>
          <p:cNvSpPr txBox="1"/>
          <p:nvPr/>
        </p:nvSpPr>
        <p:spPr>
          <a:xfrm>
            <a:off x="304565" y="2940199"/>
            <a:ext cx="3948107" cy="200054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本文</a:t>
            </a: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2" name="テキスト ボックス 11"/>
          <p:cNvSpPr txBox="1"/>
          <p:nvPr/>
        </p:nvSpPr>
        <p:spPr>
          <a:xfrm>
            <a:off x="4473961" y="1163232"/>
            <a:ext cx="1682206" cy="147732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3" name="テキスト ボックス 12"/>
          <p:cNvSpPr txBox="1"/>
          <p:nvPr/>
        </p:nvSpPr>
        <p:spPr>
          <a:xfrm>
            <a:off x="4378348" y="3185259"/>
            <a:ext cx="1742059" cy="1200329"/>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4" name="テキスト ボックス 13"/>
          <p:cNvSpPr txBox="1"/>
          <p:nvPr/>
        </p:nvSpPr>
        <p:spPr>
          <a:xfrm>
            <a:off x="344827" y="5526683"/>
            <a:ext cx="1921835" cy="147732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5" name="テキスト ボックス 14"/>
          <p:cNvSpPr txBox="1"/>
          <p:nvPr/>
        </p:nvSpPr>
        <p:spPr>
          <a:xfrm>
            <a:off x="328480" y="7543195"/>
            <a:ext cx="3924192" cy="2015936"/>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本文</a:t>
            </a: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cxnSp>
        <p:nvCxnSpPr>
          <p:cNvPr id="8" name="直線コネクタ 7"/>
          <p:cNvCxnSpPr/>
          <p:nvPr/>
        </p:nvCxnSpPr>
        <p:spPr>
          <a:xfrm>
            <a:off x="215751" y="2790379"/>
            <a:ext cx="60486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392215" y="7916307"/>
            <a:ext cx="1742059" cy="1200329"/>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Tree>
    <p:extLst>
      <p:ext uri="{BB962C8B-B14F-4D97-AF65-F5344CB8AC3E}">
        <p14:creationId xmlns:p14="http://schemas.microsoft.com/office/powerpoint/2010/main" val="1004713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009" y="126083"/>
            <a:ext cx="5832158" cy="521662"/>
          </a:xfrm>
        </p:spPr>
        <p:txBody>
          <a:bodyPr>
            <a:normAutofit/>
          </a:bodyPr>
          <a:lstStyle/>
          <a:p>
            <a:pPr algn="l"/>
            <a:r>
              <a:rPr kumimoji="1" lang="ja-JP" altLang="en-US" sz="2400" dirty="0" smtClean="0">
                <a:solidFill>
                  <a:srgbClr val="0070C0"/>
                </a:solidFill>
              </a:rPr>
              <a:t>株式会社</a:t>
            </a:r>
            <a:r>
              <a:rPr lang="ja-JP" altLang="en-US" sz="2400" dirty="0">
                <a:solidFill>
                  <a:srgbClr val="0070C0"/>
                </a:solidFill>
              </a:rPr>
              <a:t>フジ技研</a:t>
            </a:r>
            <a:r>
              <a:rPr kumimoji="1" lang="ja-JP" altLang="en-US" sz="2400" dirty="0" smtClean="0">
                <a:solidFill>
                  <a:srgbClr val="0070C0"/>
                </a:solidFill>
              </a:rPr>
              <a:t>　</a:t>
            </a:r>
            <a:r>
              <a:rPr kumimoji="1" lang="ja-JP" altLang="en-US" sz="1600" dirty="0" smtClean="0">
                <a:solidFill>
                  <a:srgbClr val="0070C0"/>
                </a:solidFill>
              </a:rPr>
              <a:t>（</a:t>
            </a:r>
            <a:r>
              <a:rPr lang="ja-JP" altLang="en-US" sz="1600" dirty="0">
                <a:solidFill>
                  <a:srgbClr val="0070C0"/>
                </a:solidFill>
              </a:rPr>
              <a:t>いなべ</a:t>
            </a:r>
            <a:r>
              <a:rPr kumimoji="1" lang="ja-JP" altLang="en-US" sz="1600" dirty="0" smtClean="0">
                <a:solidFill>
                  <a:srgbClr val="0070C0"/>
                </a:solidFill>
              </a:rPr>
              <a:t>市）</a:t>
            </a:r>
            <a:endParaRPr kumimoji="1" lang="ja-JP" altLang="en-US" sz="1600" dirty="0">
              <a:solidFill>
                <a:srgbClr val="0070C0"/>
              </a:solidFill>
            </a:endParaRPr>
          </a:p>
        </p:txBody>
      </p:sp>
      <p:sp>
        <p:nvSpPr>
          <p:cNvPr id="5" name="テキスト ボックス 4"/>
          <p:cNvSpPr txBox="1"/>
          <p:nvPr/>
        </p:nvSpPr>
        <p:spPr>
          <a:xfrm>
            <a:off x="321104" y="630139"/>
            <a:ext cx="5655287" cy="36933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70C0"/>
                </a:solidFill>
                <a:effectLst/>
                <a:uLnTx/>
                <a:uFillTx/>
                <a:latin typeface="HGｺﾞｼｯｸM" panose="020B0609000000000000" pitchFamily="49" charset="-128"/>
                <a:ea typeface="HGｺﾞｼｯｸM" panose="020B0609000000000000" pitchFamily="49" charset="-128"/>
                <a:cs typeface="+mn-cs"/>
              </a:rPr>
              <a:t>タイトル</a:t>
            </a:r>
            <a:endParaRPr kumimoji="1" lang="en-US" altLang="ja-JP" sz="18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p:txBody>
      </p:sp>
      <p:sp>
        <p:nvSpPr>
          <p:cNvPr id="6" name="テキスト ボックス 5"/>
          <p:cNvSpPr txBox="1"/>
          <p:nvPr/>
        </p:nvSpPr>
        <p:spPr>
          <a:xfrm>
            <a:off x="344827" y="1062187"/>
            <a:ext cx="4047388" cy="1546577"/>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　会社概要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7" name="テキスト ボックス 6"/>
          <p:cNvSpPr txBox="1"/>
          <p:nvPr/>
        </p:nvSpPr>
        <p:spPr>
          <a:xfrm>
            <a:off x="2446583" y="5059789"/>
            <a:ext cx="3891264" cy="233910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0" name="テキスト ボックス 9"/>
          <p:cNvSpPr txBox="1"/>
          <p:nvPr/>
        </p:nvSpPr>
        <p:spPr>
          <a:xfrm>
            <a:off x="304565" y="2940199"/>
            <a:ext cx="3948107" cy="200054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本文</a:t>
            </a: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2" name="テキスト ボックス 11"/>
          <p:cNvSpPr txBox="1"/>
          <p:nvPr/>
        </p:nvSpPr>
        <p:spPr>
          <a:xfrm>
            <a:off x="4473961" y="1163232"/>
            <a:ext cx="1682206" cy="147732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3" name="テキスト ボックス 12"/>
          <p:cNvSpPr txBox="1"/>
          <p:nvPr/>
        </p:nvSpPr>
        <p:spPr>
          <a:xfrm>
            <a:off x="4378348" y="3185259"/>
            <a:ext cx="1742059" cy="1200329"/>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4" name="テキスト ボックス 13"/>
          <p:cNvSpPr txBox="1"/>
          <p:nvPr/>
        </p:nvSpPr>
        <p:spPr>
          <a:xfrm>
            <a:off x="344827" y="5526683"/>
            <a:ext cx="1921835" cy="147732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5" name="テキスト ボックス 14"/>
          <p:cNvSpPr txBox="1"/>
          <p:nvPr/>
        </p:nvSpPr>
        <p:spPr>
          <a:xfrm>
            <a:off x="328480" y="7543195"/>
            <a:ext cx="3924192" cy="2015936"/>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本文</a:t>
            </a: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cxnSp>
        <p:nvCxnSpPr>
          <p:cNvPr id="8" name="直線コネクタ 7"/>
          <p:cNvCxnSpPr/>
          <p:nvPr/>
        </p:nvCxnSpPr>
        <p:spPr>
          <a:xfrm>
            <a:off x="215751" y="2790379"/>
            <a:ext cx="60486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392215" y="7916307"/>
            <a:ext cx="1742059" cy="1200329"/>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Tree>
    <p:extLst>
      <p:ext uri="{BB962C8B-B14F-4D97-AF65-F5344CB8AC3E}">
        <p14:creationId xmlns:p14="http://schemas.microsoft.com/office/powerpoint/2010/main" val="430813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4009" y="126083"/>
            <a:ext cx="5832158" cy="521662"/>
          </a:xfrm>
        </p:spPr>
        <p:txBody>
          <a:bodyPr>
            <a:normAutofit/>
          </a:bodyPr>
          <a:lstStyle/>
          <a:p>
            <a:pPr algn="l"/>
            <a:r>
              <a:rPr kumimoji="1" lang="ja-JP" altLang="en-US" sz="2400" dirty="0" smtClean="0">
                <a:solidFill>
                  <a:srgbClr val="0070C0"/>
                </a:solidFill>
              </a:rPr>
              <a:t>株式会社宝輪　</a:t>
            </a:r>
            <a:r>
              <a:rPr kumimoji="1" lang="ja-JP" altLang="en-US" sz="1600" dirty="0" smtClean="0">
                <a:solidFill>
                  <a:srgbClr val="0070C0"/>
                </a:solidFill>
              </a:rPr>
              <a:t>（</a:t>
            </a:r>
            <a:r>
              <a:rPr lang="ja-JP" altLang="en-US" sz="1600" dirty="0">
                <a:solidFill>
                  <a:srgbClr val="0070C0"/>
                </a:solidFill>
              </a:rPr>
              <a:t>鈴鹿</a:t>
            </a:r>
            <a:r>
              <a:rPr kumimoji="1" lang="ja-JP" altLang="en-US" sz="1600" dirty="0" smtClean="0">
                <a:solidFill>
                  <a:srgbClr val="0070C0"/>
                </a:solidFill>
              </a:rPr>
              <a:t>市）</a:t>
            </a:r>
            <a:endParaRPr kumimoji="1" lang="ja-JP" altLang="en-US" sz="1600" dirty="0">
              <a:solidFill>
                <a:srgbClr val="0070C0"/>
              </a:solidFill>
            </a:endParaRPr>
          </a:p>
        </p:txBody>
      </p:sp>
      <p:sp>
        <p:nvSpPr>
          <p:cNvPr id="5" name="テキスト ボックス 4"/>
          <p:cNvSpPr txBox="1"/>
          <p:nvPr/>
        </p:nvSpPr>
        <p:spPr>
          <a:xfrm>
            <a:off x="321104" y="630139"/>
            <a:ext cx="5655287" cy="36933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70C0"/>
                </a:solidFill>
                <a:effectLst/>
                <a:uLnTx/>
                <a:uFillTx/>
                <a:latin typeface="HGｺﾞｼｯｸM" panose="020B0609000000000000" pitchFamily="49" charset="-128"/>
                <a:ea typeface="HGｺﾞｼｯｸM" panose="020B0609000000000000" pitchFamily="49" charset="-128"/>
                <a:cs typeface="+mn-cs"/>
              </a:rPr>
              <a:t>タイトル</a:t>
            </a:r>
            <a:endParaRPr kumimoji="1" lang="en-US" altLang="ja-JP" sz="18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p:txBody>
      </p:sp>
      <p:sp>
        <p:nvSpPr>
          <p:cNvPr id="6" name="テキスト ボックス 5"/>
          <p:cNvSpPr txBox="1"/>
          <p:nvPr/>
        </p:nvSpPr>
        <p:spPr>
          <a:xfrm>
            <a:off x="344827" y="1062187"/>
            <a:ext cx="4047388" cy="1546577"/>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　会社概要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7" name="テキスト ボックス 6"/>
          <p:cNvSpPr txBox="1"/>
          <p:nvPr/>
        </p:nvSpPr>
        <p:spPr>
          <a:xfrm>
            <a:off x="2446583" y="5059789"/>
            <a:ext cx="3891264" cy="2339102"/>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　本文</a:t>
            </a: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0" name="テキスト ボックス 9"/>
          <p:cNvSpPr txBox="1"/>
          <p:nvPr/>
        </p:nvSpPr>
        <p:spPr>
          <a:xfrm>
            <a:off x="304565" y="2940199"/>
            <a:ext cx="3948107" cy="200054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本文</a:t>
            </a: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2" name="テキスト ボックス 11"/>
          <p:cNvSpPr txBox="1"/>
          <p:nvPr/>
        </p:nvSpPr>
        <p:spPr>
          <a:xfrm>
            <a:off x="4473961" y="1163232"/>
            <a:ext cx="1682206" cy="147732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3" name="テキスト ボックス 12"/>
          <p:cNvSpPr txBox="1"/>
          <p:nvPr/>
        </p:nvSpPr>
        <p:spPr>
          <a:xfrm>
            <a:off x="4378348" y="3185259"/>
            <a:ext cx="1742059" cy="1200329"/>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4" name="テキスト ボックス 13"/>
          <p:cNvSpPr txBox="1"/>
          <p:nvPr/>
        </p:nvSpPr>
        <p:spPr>
          <a:xfrm>
            <a:off x="344827" y="5526683"/>
            <a:ext cx="1921835" cy="1477328"/>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
        <p:nvSpPr>
          <p:cNvPr id="15" name="テキスト ボックス 14"/>
          <p:cNvSpPr txBox="1"/>
          <p:nvPr/>
        </p:nvSpPr>
        <p:spPr>
          <a:xfrm>
            <a:off x="328480" y="7543195"/>
            <a:ext cx="3924192" cy="2015936"/>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noProof="0" dirty="0">
                <a:solidFill>
                  <a:srgbClr val="0070C0"/>
                </a:solidFill>
                <a:latin typeface="HGｺﾞｼｯｸM" panose="020B0609000000000000" pitchFamily="49" charset="-128"/>
                <a:ea typeface="HGｺﾞｼｯｸM" panose="020B0609000000000000" pitchFamily="49" charset="-128"/>
              </a:rPr>
              <a:t>タイトル</a:t>
            </a:r>
            <a:endParaRPr kumimoji="1" lang="en-US" altLang="ja-JP" sz="1400" b="0" i="0" u="none" strike="noStrike" kern="1200" cap="none" spc="0" normalizeH="0" baseline="0" noProof="0" dirty="0" smtClean="0">
              <a:ln>
                <a:noFill/>
              </a:ln>
              <a:solidFill>
                <a:srgbClr val="0070C0"/>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rPr>
              <a:t>本文</a:t>
            </a: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cxnSp>
        <p:nvCxnSpPr>
          <p:cNvPr id="8" name="直線コネクタ 7"/>
          <p:cNvCxnSpPr/>
          <p:nvPr/>
        </p:nvCxnSpPr>
        <p:spPr>
          <a:xfrm>
            <a:off x="215751" y="2790379"/>
            <a:ext cx="6048672"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4392215" y="7916307"/>
            <a:ext cx="1742059" cy="1200329"/>
          </a:xfrm>
          <a:prstGeom prst="rect">
            <a:avLst/>
          </a:prstGeom>
          <a:noFill/>
          <a:ln>
            <a:solidFill>
              <a:schemeClr val="accent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rPr>
              <a:t>写真</a:t>
            </a: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HGｺﾞｼｯｸM" panose="020B0609000000000000" pitchFamily="49" charset="-128"/>
              <a:ea typeface="HGｺﾞｼｯｸM" panose="020B0609000000000000" pitchFamily="49" charset="-128"/>
              <a:cs typeface="+mn-cs"/>
            </a:endParaRPr>
          </a:p>
        </p:txBody>
      </p:sp>
    </p:spTree>
    <p:extLst>
      <p:ext uri="{BB962C8B-B14F-4D97-AF65-F5344CB8AC3E}">
        <p14:creationId xmlns:p14="http://schemas.microsoft.com/office/powerpoint/2010/main" val="2777941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9934</TotalTime>
  <Words>1432</Words>
  <Application>Microsoft Office PowerPoint</Application>
  <PresentationFormat>ユーザー設定</PresentationFormat>
  <Paragraphs>534</Paragraphs>
  <Slides>12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HGｺﾞｼｯｸM</vt:lpstr>
      <vt:lpstr>ＭＳ Ｐゴシック</vt:lpstr>
      <vt:lpstr>メイリオ</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エイベックス株式会社　（桑名市）</vt:lpstr>
      <vt:lpstr>株式会社オオコーチ　（松阪市）</vt:lpstr>
      <vt:lpstr>河村産業株式会社　（四日市市）</vt:lpstr>
      <vt:lpstr>株式会社北村組　（松阪市）</vt:lpstr>
      <vt:lpstr>株式会社フジ技研　（いなべ市）</vt:lpstr>
      <vt:lpstr>株式会社宝輪　（鈴鹿市）</vt:lpstr>
      <vt:lpstr>特定非営利活動法人三重県生涯スポーツ協会　（津市）</vt:lpstr>
      <vt:lpstr>三重執鬼株式会社　（鈴鹿市）</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test</dc:creator>
  <cp:lastModifiedBy>mieken</cp:lastModifiedBy>
  <cp:revision>547</cp:revision>
  <cp:lastPrinted>2023-01-27T01:53:57Z</cp:lastPrinted>
  <dcterms:created xsi:type="dcterms:W3CDTF">2015-12-15T06:02:17Z</dcterms:created>
  <dcterms:modified xsi:type="dcterms:W3CDTF">2023-01-27T02:08:13Z</dcterms:modified>
</cp:coreProperties>
</file>