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65" r:id="rId2"/>
    <p:sldId id="262" r:id="rId3"/>
  </p:sldIdLst>
  <p:sldSz cx="12192000" cy="16256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BBEFED"/>
    <a:srgbClr val="F6FBFC"/>
    <a:srgbClr val="ADD5DD"/>
    <a:srgbClr val="BBEDEF"/>
    <a:srgbClr val="A0CFD8"/>
    <a:srgbClr val="85C1CD"/>
    <a:srgbClr val="418E9D"/>
    <a:srgbClr val="F5FDF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080" autoAdjust="0"/>
  </p:normalViewPr>
  <p:slideViewPr>
    <p:cSldViewPr snapToGrid="0">
      <p:cViewPr>
        <p:scale>
          <a:sx n="30" d="100"/>
          <a:sy n="30" d="100"/>
        </p:scale>
        <p:origin x="205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FDE83CB-6BE7-4FE0-B078-2889A16B02EE}" type="datetimeFigureOut">
              <a:rPr kumimoji="1" lang="ja-JP" altLang="en-US" smtClean="0"/>
              <a:t>2023/12/6</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24BF93D-4592-454B-81D6-38B9C12006F8}" type="slidenum">
              <a:rPr kumimoji="1" lang="ja-JP" altLang="en-US" smtClean="0"/>
              <a:t>‹#›</a:t>
            </a:fld>
            <a:endParaRPr kumimoji="1" lang="ja-JP" altLang="en-US"/>
          </a:p>
        </p:txBody>
      </p:sp>
    </p:spTree>
    <p:extLst>
      <p:ext uri="{BB962C8B-B14F-4D97-AF65-F5344CB8AC3E}">
        <p14:creationId xmlns:p14="http://schemas.microsoft.com/office/powerpoint/2010/main" val="6061399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4BF93D-4592-454B-81D6-38B9C12006F8}" type="slidenum">
              <a:rPr kumimoji="1" lang="ja-JP" altLang="en-US" smtClean="0"/>
              <a:t>2</a:t>
            </a:fld>
            <a:endParaRPr kumimoji="1" lang="ja-JP" altLang="en-US"/>
          </a:p>
        </p:txBody>
      </p:sp>
    </p:spTree>
    <p:extLst>
      <p:ext uri="{BB962C8B-B14F-4D97-AF65-F5344CB8AC3E}">
        <p14:creationId xmlns:p14="http://schemas.microsoft.com/office/powerpoint/2010/main" val="1338273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8538166"/>
            <a:ext cx="9144000" cy="3924769"/>
          </a:xfrm>
        </p:spPr>
        <p:txBody>
          <a:bodyPr/>
          <a:lstStyle>
            <a:lvl1pPr marL="0" indent="0" algn="ctr">
              <a:buNone/>
              <a:defRPr sz="3200"/>
            </a:lvl1pPr>
            <a:lvl2pPr marL="609603" indent="0" algn="ctr">
              <a:buNone/>
              <a:defRPr sz="2667"/>
            </a:lvl2pPr>
            <a:lvl3pPr marL="1219206" indent="0" algn="ctr">
              <a:buNone/>
              <a:defRPr sz="2400"/>
            </a:lvl3pPr>
            <a:lvl4pPr marL="1828808" indent="0" algn="ctr">
              <a:buNone/>
              <a:defRPr sz="2133"/>
            </a:lvl4pPr>
            <a:lvl5pPr marL="2438411" indent="0" algn="ctr">
              <a:buNone/>
              <a:defRPr sz="2133"/>
            </a:lvl5pPr>
            <a:lvl6pPr marL="3048014" indent="0" algn="ctr">
              <a:buNone/>
              <a:defRPr sz="2133"/>
            </a:lvl6pPr>
            <a:lvl7pPr marL="3657617" indent="0" algn="ctr">
              <a:buNone/>
              <a:defRPr sz="2133"/>
            </a:lvl7pPr>
            <a:lvl8pPr marL="4267219" indent="0" algn="ctr">
              <a:buNone/>
              <a:defRPr sz="2133"/>
            </a:lvl8pPr>
            <a:lvl9pPr marL="4876822" indent="0" algn="ctr">
              <a:buNone/>
              <a:defRPr sz="213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53B66CF-F7CB-4471-9F1E-DD6FC4469F80}"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17A56C-6925-4B62-8698-62F3D11AAF30}" type="slidenum">
              <a:rPr kumimoji="1" lang="ja-JP" altLang="en-US" smtClean="0"/>
              <a:t>‹#›</a:t>
            </a:fld>
            <a:endParaRPr kumimoji="1" lang="ja-JP" altLang="en-US"/>
          </a:p>
        </p:txBody>
      </p:sp>
    </p:spTree>
    <p:extLst>
      <p:ext uri="{BB962C8B-B14F-4D97-AF65-F5344CB8AC3E}">
        <p14:creationId xmlns:p14="http://schemas.microsoft.com/office/powerpoint/2010/main" val="1509293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53B66CF-F7CB-4471-9F1E-DD6FC4469F80}"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17A56C-6925-4B62-8698-62F3D11AAF30}" type="slidenum">
              <a:rPr kumimoji="1" lang="ja-JP" altLang="en-US" smtClean="0"/>
              <a:t>‹#›</a:t>
            </a:fld>
            <a:endParaRPr kumimoji="1" lang="ja-JP" altLang="en-US"/>
          </a:p>
        </p:txBody>
      </p:sp>
    </p:spTree>
    <p:extLst>
      <p:ext uri="{BB962C8B-B14F-4D97-AF65-F5344CB8AC3E}">
        <p14:creationId xmlns:p14="http://schemas.microsoft.com/office/powerpoint/2010/main" val="421981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3"/>
            <a:ext cx="2628900" cy="137762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865483"/>
            <a:ext cx="7734300" cy="137762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53B66CF-F7CB-4471-9F1E-DD6FC4469F80}"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17A56C-6925-4B62-8698-62F3D11AAF30}" type="slidenum">
              <a:rPr kumimoji="1" lang="ja-JP" altLang="en-US" smtClean="0"/>
              <a:t>‹#›</a:t>
            </a:fld>
            <a:endParaRPr kumimoji="1" lang="ja-JP" altLang="en-US"/>
          </a:p>
        </p:txBody>
      </p:sp>
    </p:spTree>
    <p:extLst>
      <p:ext uri="{BB962C8B-B14F-4D97-AF65-F5344CB8AC3E}">
        <p14:creationId xmlns:p14="http://schemas.microsoft.com/office/powerpoint/2010/main" val="313751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53B66CF-F7CB-4471-9F1E-DD6FC4469F80}"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17A56C-6925-4B62-8698-62F3D11AAF30}" type="slidenum">
              <a:rPr kumimoji="1" lang="ja-JP" altLang="en-US" smtClean="0"/>
              <a:t>‹#›</a:t>
            </a:fld>
            <a:endParaRPr kumimoji="1" lang="ja-JP" altLang="en-US"/>
          </a:p>
        </p:txBody>
      </p:sp>
    </p:spTree>
    <p:extLst>
      <p:ext uri="{BB962C8B-B14F-4D97-AF65-F5344CB8AC3E}">
        <p14:creationId xmlns:p14="http://schemas.microsoft.com/office/powerpoint/2010/main" val="409534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8"/>
            <a:ext cx="10515600" cy="6762043"/>
          </a:xfrm>
        </p:spPr>
        <p:txBody>
          <a:bodyPr anchor="b"/>
          <a:lstStyle>
            <a:lvl1pPr>
              <a:defRPr sz="8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10878733"/>
            <a:ext cx="10515600" cy="3555999"/>
          </a:xfrm>
        </p:spPr>
        <p:txBody>
          <a:bodyPr/>
          <a:lstStyle>
            <a:lvl1pPr marL="0" indent="0">
              <a:buNone/>
              <a:defRPr sz="3200">
                <a:solidFill>
                  <a:schemeClr val="tx1"/>
                </a:solidFill>
              </a:defRPr>
            </a:lvl1pPr>
            <a:lvl2pPr marL="609603" indent="0">
              <a:buNone/>
              <a:defRPr sz="2667">
                <a:solidFill>
                  <a:schemeClr val="tx1">
                    <a:tint val="75000"/>
                  </a:schemeClr>
                </a:solidFill>
              </a:defRPr>
            </a:lvl2pPr>
            <a:lvl3pPr marL="1219206" indent="0">
              <a:buNone/>
              <a:defRPr sz="2400">
                <a:solidFill>
                  <a:schemeClr val="tx1">
                    <a:tint val="75000"/>
                  </a:schemeClr>
                </a:solidFill>
              </a:defRPr>
            </a:lvl3pPr>
            <a:lvl4pPr marL="1828808" indent="0">
              <a:buNone/>
              <a:defRPr sz="2133">
                <a:solidFill>
                  <a:schemeClr val="tx1">
                    <a:tint val="75000"/>
                  </a:schemeClr>
                </a:solidFill>
              </a:defRPr>
            </a:lvl4pPr>
            <a:lvl5pPr marL="2438411" indent="0">
              <a:buNone/>
              <a:defRPr sz="2133">
                <a:solidFill>
                  <a:schemeClr val="tx1">
                    <a:tint val="75000"/>
                  </a:schemeClr>
                </a:solidFill>
              </a:defRPr>
            </a:lvl5pPr>
            <a:lvl6pPr marL="3048014" indent="0">
              <a:buNone/>
              <a:defRPr sz="2133">
                <a:solidFill>
                  <a:schemeClr val="tx1">
                    <a:tint val="75000"/>
                  </a:schemeClr>
                </a:solidFill>
              </a:defRPr>
            </a:lvl6pPr>
            <a:lvl7pPr marL="3657617" indent="0">
              <a:buNone/>
              <a:defRPr sz="2133">
                <a:solidFill>
                  <a:schemeClr val="tx1">
                    <a:tint val="75000"/>
                  </a:schemeClr>
                </a:solidFill>
              </a:defRPr>
            </a:lvl7pPr>
            <a:lvl8pPr marL="4267219" indent="0">
              <a:buNone/>
              <a:defRPr sz="2133">
                <a:solidFill>
                  <a:schemeClr val="tx1">
                    <a:tint val="75000"/>
                  </a:schemeClr>
                </a:solidFill>
              </a:defRPr>
            </a:lvl8pPr>
            <a:lvl9pPr marL="4876822" indent="0">
              <a:buNone/>
              <a:defRPr sz="213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53B66CF-F7CB-4471-9F1E-DD6FC4469F80}"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17A56C-6925-4B62-8698-62F3D11AAF30}" type="slidenum">
              <a:rPr kumimoji="1" lang="ja-JP" altLang="en-US" smtClean="0"/>
              <a:t>‹#›</a:t>
            </a:fld>
            <a:endParaRPr kumimoji="1" lang="ja-JP" altLang="en-US"/>
          </a:p>
        </p:txBody>
      </p:sp>
    </p:spTree>
    <p:extLst>
      <p:ext uri="{BB962C8B-B14F-4D97-AF65-F5344CB8AC3E}">
        <p14:creationId xmlns:p14="http://schemas.microsoft.com/office/powerpoint/2010/main" val="384618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4327409"/>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4327409"/>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53B66CF-F7CB-4471-9F1E-DD6FC4469F80}" type="datetimeFigureOut">
              <a:rPr kumimoji="1" lang="ja-JP" altLang="en-US" smtClean="0"/>
              <a:t>2023/12/6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617A56C-6925-4B62-8698-62F3D11AAF30}" type="slidenum">
              <a:rPr kumimoji="1" lang="ja-JP" altLang="en-US" smtClean="0"/>
              <a:t>‹#›</a:t>
            </a:fld>
            <a:endParaRPr kumimoji="1" lang="ja-JP" altLang="en-US"/>
          </a:p>
        </p:txBody>
      </p:sp>
    </p:spTree>
    <p:extLst>
      <p:ext uri="{BB962C8B-B14F-4D97-AF65-F5344CB8AC3E}">
        <p14:creationId xmlns:p14="http://schemas.microsoft.com/office/powerpoint/2010/main" val="2131414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7"/>
            <a:ext cx="10515600" cy="314207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90" y="3984981"/>
            <a:ext cx="5157787" cy="1952977"/>
          </a:xfrm>
        </p:spPr>
        <p:txBody>
          <a:bodyPr anchor="b"/>
          <a:lstStyle>
            <a:lvl1pPr marL="0" indent="0">
              <a:buNone/>
              <a:defRPr sz="3200" b="1"/>
            </a:lvl1pPr>
            <a:lvl2pPr marL="609603" indent="0">
              <a:buNone/>
              <a:defRPr sz="2667" b="1"/>
            </a:lvl2pPr>
            <a:lvl3pPr marL="1219206" indent="0">
              <a:buNone/>
              <a:defRPr sz="2400" b="1"/>
            </a:lvl3pPr>
            <a:lvl4pPr marL="1828808" indent="0">
              <a:buNone/>
              <a:defRPr sz="2133" b="1"/>
            </a:lvl4pPr>
            <a:lvl5pPr marL="2438411" indent="0">
              <a:buNone/>
              <a:defRPr sz="2133" b="1"/>
            </a:lvl5pPr>
            <a:lvl6pPr marL="3048014" indent="0">
              <a:buNone/>
              <a:defRPr sz="2133" b="1"/>
            </a:lvl6pPr>
            <a:lvl7pPr marL="3657617" indent="0">
              <a:buNone/>
              <a:defRPr sz="2133" b="1"/>
            </a:lvl7pPr>
            <a:lvl8pPr marL="4267219" indent="0">
              <a:buNone/>
              <a:defRPr sz="2133" b="1"/>
            </a:lvl8pPr>
            <a:lvl9pPr marL="4876822" indent="0">
              <a:buNone/>
              <a:defRPr sz="2133" b="1"/>
            </a:lvl9pPr>
          </a:lstStyle>
          <a:p>
            <a:pPr lvl="0"/>
            <a:r>
              <a:rPr lang="ja-JP" altLang="en-US" smtClean="0"/>
              <a:t>マスター テキストの書式設定</a:t>
            </a:r>
          </a:p>
        </p:txBody>
      </p:sp>
      <p:sp>
        <p:nvSpPr>
          <p:cNvPr id="4" name="Content Placeholder 3"/>
          <p:cNvSpPr>
            <a:spLocks noGrp="1"/>
          </p:cNvSpPr>
          <p:nvPr>
            <p:ph sz="half" idx="2"/>
          </p:nvPr>
        </p:nvSpPr>
        <p:spPr>
          <a:xfrm>
            <a:off x="839790" y="5937956"/>
            <a:ext cx="5157787"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3984981"/>
            <a:ext cx="5183188" cy="1952977"/>
          </a:xfrm>
        </p:spPr>
        <p:txBody>
          <a:bodyPr anchor="b"/>
          <a:lstStyle>
            <a:lvl1pPr marL="0" indent="0">
              <a:buNone/>
              <a:defRPr sz="3200" b="1"/>
            </a:lvl1pPr>
            <a:lvl2pPr marL="609603" indent="0">
              <a:buNone/>
              <a:defRPr sz="2667" b="1"/>
            </a:lvl2pPr>
            <a:lvl3pPr marL="1219206" indent="0">
              <a:buNone/>
              <a:defRPr sz="2400" b="1"/>
            </a:lvl3pPr>
            <a:lvl4pPr marL="1828808" indent="0">
              <a:buNone/>
              <a:defRPr sz="2133" b="1"/>
            </a:lvl4pPr>
            <a:lvl5pPr marL="2438411" indent="0">
              <a:buNone/>
              <a:defRPr sz="2133" b="1"/>
            </a:lvl5pPr>
            <a:lvl6pPr marL="3048014" indent="0">
              <a:buNone/>
              <a:defRPr sz="2133" b="1"/>
            </a:lvl6pPr>
            <a:lvl7pPr marL="3657617" indent="0">
              <a:buNone/>
              <a:defRPr sz="2133" b="1"/>
            </a:lvl7pPr>
            <a:lvl8pPr marL="4267219" indent="0">
              <a:buNone/>
              <a:defRPr sz="2133" b="1"/>
            </a:lvl8pPr>
            <a:lvl9pPr marL="4876822" indent="0">
              <a:buNone/>
              <a:defRPr sz="2133"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53B66CF-F7CB-4471-9F1E-DD6FC4469F80}" type="datetimeFigureOut">
              <a:rPr kumimoji="1" lang="ja-JP" altLang="en-US" smtClean="0"/>
              <a:t>2023/12/6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617A56C-6925-4B62-8698-62F3D11AAF30}" type="slidenum">
              <a:rPr kumimoji="1" lang="ja-JP" altLang="en-US" smtClean="0"/>
              <a:t>‹#›</a:t>
            </a:fld>
            <a:endParaRPr kumimoji="1" lang="ja-JP" altLang="en-US"/>
          </a:p>
        </p:txBody>
      </p:sp>
    </p:spTree>
    <p:extLst>
      <p:ext uri="{BB962C8B-B14F-4D97-AF65-F5344CB8AC3E}">
        <p14:creationId xmlns:p14="http://schemas.microsoft.com/office/powerpoint/2010/main" val="3566815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53B66CF-F7CB-4471-9F1E-DD6FC4469F80}" type="datetimeFigureOut">
              <a:rPr kumimoji="1" lang="ja-JP" altLang="en-US" smtClean="0"/>
              <a:t>2023/12/6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617A56C-6925-4B62-8698-62F3D11AAF30}" type="slidenum">
              <a:rPr kumimoji="1" lang="ja-JP" altLang="en-US" smtClean="0"/>
              <a:t>‹#›</a:t>
            </a:fld>
            <a:endParaRPr kumimoji="1" lang="ja-JP" altLang="en-US"/>
          </a:p>
        </p:txBody>
      </p:sp>
    </p:spTree>
    <p:extLst>
      <p:ext uri="{BB962C8B-B14F-4D97-AF65-F5344CB8AC3E}">
        <p14:creationId xmlns:p14="http://schemas.microsoft.com/office/powerpoint/2010/main" val="1047400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B66CF-F7CB-4471-9F1E-DD6FC4469F80}" type="datetimeFigureOut">
              <a:rPr kumimoji="1" lang="ja-JP" altLang="en-US" smtClean="0"/>
              <a:t>2023/12/6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617A56C-6925-4B62-8698-62F3D11AAF30}" type="slidenum">
              <a:rPr kumimoji="1" lang="ja-JP" altLang="en-US" smtClean="0"/>
              <a:t>‹#›</a:t>
            </a:fld>
            <a:endParaRPr kumimoji="1" lang="ja-JP" altLang="en-US"/>
          </a:p>
        </p:txBody>
      </p:sp>
    </p:spTree>
    <p:extLst>
      <p:ext uri="{BB962C8B-B14F-4D97-AF65-F5344CB8AC3E}">
        <p14:creationId xmlns:p14="http://schemas.microsoft.com/office/powerpoint/2010/main" val="1884793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1083735"/>
            <a:ext cx="3932237" cy="3793067"/>
          </a:xfrm>
        </p:spPr>
        <p:txBody>
          <a:bodyPr anchor="b"/>
          <a:lstStyle>
            <a:lvl1pPr>
              <a:defRPr sz="426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9" y="4876802"/>
            <a:ext cx="3932237" cy="9034875"/>
          </a:xfrm>
        </p:spPr>
        <p:txBody>
          <a:bodyPr/>
          <a:lstStyle>
            <a:lvl1pPr marL="0" indent="0">
              <a:buNone/>
              <a:defRPr sz="2133"/>
            </a:lvl1pPr>
            <a:lvl2pPr marL="609603" indent="0">
              <a:buNone/>
              <a:defRPr sz="1867"/>
            </a:lvl2pPr>
            <a:lvl3pPr marL="1219206" indent="0">
              <a:buNone/>
              <a:defRPr sz="1600"/>
            </a:lvl3pPr>
            <a:lvl4pPr marL="1828808" indent="0">
              <a:buNone/>
              <a:defRPr sz="1333"/>
            </a:lvl4pPr>
            <a:lvl5pPr marL="2438411" indent="0">
              <a:buNone/>
              <a:defRPr sz="1333"/>
            </a:lvl5pPr>
            <a:lvl6pPr marL="3048014" indent="0">
              <a:buNone/>
              <a:defRPr sz="1333"/>
            </a:lvl6pPr>
            <a:lvl7pPr marL="3657617" indent="0">
              <a:buNone/>
              <a:defRPr sz="1333"/>
            </a:lvl7pPr>
            <a:lvl8pPr marL="4267219" indent="0">
              <a:buNone/>
              <a:defRPr sz="1333"/>
            </a:lvl8pPr>
            <a:lvl9pPr marL="4876822"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53B66CF-F7CB-4471-9F1E-DD6FC4469F80}" type="datetimeFigureOut">
              <a:rPr kumimoji="1" lang="ja-JP" altLang="en-US" smtClean="0"/>
              <a:t>2023/12/6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617A56C-6925-4B62-8698-62F3D11AAF30}" type="slidenum">
              <a:rPr kumimoji="1" lang="ja-JP" altLang="en-US" smtClean="0"/>
              <a:t>‹#›</a:t>
            </a:fld>
            <a:endParaRPr kumimoji="1" lang="ja-JP" altLang="en-US"/>
          </a:p>
        </p:txBody>
      </p:sp>
    </p:spTree>
    <p:extLst>
      <p:ext uri="{BB962C8B-B14F-4D97-AF65-F5344CB8AC3E}">
        <p14:creationId xmlns:p14="http://schemas.microsoft.com/office/powerpoint/2010/main" val="401738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1083735"/>
            <a:ext cx="3932237" cy="3793067"/>
          </a:xfrm>
        </p:spPr>
        <p:txBody>
          <a:bodyPr anchor="b"/>
          <a:lstStyle>
            <a:lvl1pPr>
              <a:defRPr sz="426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603" indent="0">
              <a:buNone/>
              <a:defRPr sz="3733"/>
            </a:lvl2pPr>
            <a:lvl3pPr marL="1219206" indent="0">
              <a:buNone/>
              <a:defRPr sz="3200"/>
            </a:lvl3pPr>
            <a:lvl4pPr marL="1828808" indent="0">
              <a:buNone/>
              <a:defRPr sz="2667"/>
            </a:lvl4pPr>
            <a:lvl5pPr marL="2438411" indent="0">
              <a:buNone/>
              <a:defRPr sz="2667"/>
            </a:lvl5pPr>
            <a:lvl6pPr marL="3048014" indent="0">
              <a:buNone/>
              <a:defRPr sz="2667"/>
            </a:lvl6pPr>
            <a:lvl7pPr marL="3657617" indent="0">
              <a:buNone/>
              <a:defRPr sz="2667"/>
            </a:lvl7pPr>
            <a:lvl8pPr marL="4267219" indent="0">
              <a:buNone/>
              <a:defRPr sz="2667"/>
            </a:lvl8pPr>
            <a:lvl9pPr marL="4876822" indent="0">
              <a:buNone/>
              <a:defRPr sz="2667"/>
            </a:lvl9pPr>
          </a:lstStyle>
          <a:p>
            <a:r>
              <a:rPr lang="ja-JP" altLang="en-US" smtClean="0"/>
              <a:t>図を追加</a:t>
            </a:r>
            <a:endParaRPr lang="en-US" dirty="0"/>
          </a:p>
        </p:txBody>
      </p:sp>
      <p:sp>
        <p:nvSpPr>
          <p:cNvPr id="4" name="Text Placeholder 3"/>
          <p:cNvSpPr>
            <a:spLocks noGrp="1"/>
          </p:cNvSpPr>
          <p:nvPr>
            <p:ph type="body" sz="half" idx="2"/>
          </p:nvPr>
        </p:nvSpPr>
        <p:spPr>
          <a:xfrm>
            <a:off x="839789" y="4876802"/>
            <a:ext cx="3932237" cy="9034875"/>
          </a:xfrm>
        </p:spPr>
        <p:txBody>
          <a:bodyPr/>
          <a:lstStyle>
            <a:lvl1pPr marL="0" indent="0">
              <a:buNone/>
              <a:defRPr sz="2133"/>
            </a:lvl1pPr>
            <a:lvl2pPr marL="609603" indent="0">
              <a:buNone/>
              <a:defRPr sz="1867"/>
            </a:lvl2pPr>
            <a:lvl3pPr marL="1219206" indent="0">
              <a:buNone/>
              <a:defRPr sz="1600"/>
            </a:lvl3pPr>
            <a:lvl4pPr marL="1828808" indent="0">
              <a:buNone/>
              <a:defRPr sz="1333"/>
            </a:lvl4pPr>
            <a:lvl5pPr marL="2438411" indent="0">
              <a:buNone/>
              <a:defRPr sz="1333"/>
            </a:lvl5pPr>
            <a:lvl6pPr marL="3048014" indent="0">
              <a:buNone/>
              <a:defRPr sz="1333"/>
            </a:lvl6pPr>
            <a:lvl7pPr marL="3657617" indent="0">
              <a:buNone/>
              <a:defRPr sz="1333"/>
            </a:lvl7pPr>
            <a:lvl8pPr marL="4267219" indent="0">
              <a:buNone/>
              <a:defRPr sz="1333"/>
            </a:lvl8pPr>
            <a:lvl9pPr marL="4876822"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53B66CF-F7CB-4471-9F1E-DD6FC4469F80}" type="datetimeFigureOut">
              <a:rPr kumimoji="1" lang="ja-JP" altLang="en-US" smtClean="0"/>
              <a:t>2023/12/6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617A56C-6925-4B62-8698-62F3D11AAF30}" type="slidenum">
              <a:rPr kumimoji="1" lang="ja-JP" altLang="en-US" smtClean="0"/>
              <a:t>‹#›</a:t>
            </a:fld>
            <a:endParaRPr kumimoji="1" lang="ja-JP" altLang="en-US"/>
          </a:p>
        </p:txBody>
      </p:sp>
    </p:spTree>
    <p:extLst>
      <p:ext uri="{BB962C8B-B14F-4D97-AF65-F5344CB8AC3E}">
        <p14:creationId xmlns:p14="http://schemas.microsoft.com/office/powerpoint/2010/main" val="1810825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7"/>
            <a:ext cx="10515600" cy="314207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4327409"/>
            <a:ext cx="10515600" cy="1031428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15066910"/>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153B66CF-F7CB-4471-9F1E-DD6FC4469F80}" type="datetimeFigureOut">
              <a:rPr kumimoji="1" lang="ja-JP" altLang="en-US" smtClean="0"/>
              <a:t>2023/12/6</a:t>
            </a:fld>
            <a:endParaRPr kumimoji="1" lang="ja-JP" altLang="en-US"/>
          </a:p>
        </p:txBody>
      </p:sp>
      <p:sp>
        <p:nvSpPr>
          <p:cNvPr id="5" name="Footer Placeholder 4"/>
          <p:cNvSpPr>
            <a:spLocks noGrp="1"/>
          </p:cNvSpPr>
          <p:nvPr>
            <p:ph type="ftr" sz="quarter" idx="3"/>
          </p:nvPr>
        </p:nvSpPr>
        <p:spPr>
          <a:xfrm>
            <a:off x="4038600" y="15066910"/>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10"/>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4617A56C-6925-4B62-8698-62F3D11AAF30}" type="slidenum">
              <a:rPr kumimoji="1" lang="ja-JP" altLang="en-US" smtClean="0"/>
              <a:t>‹#›</a:t>
            </a:fld>
            <a:endParaRPr kumimoji="1" lang="ja-JP" altLang="en-US"/>
          </a:p>
        </p:txBody>
      </p:sp>
    </p:spTree>
    <p:extLst>
      <p:ext uri="{BB962C8B-B14F-4D97-AF65-F5344CB8AC3E}">
        <p14:creationId xmlns:p14="http://schemas.microsoft.com/office/powerpoint/2010/main" val="993899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206"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801" indent="-304801" algn="l" defTabSz="1219206"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404" indent="-304801" algn="l" defTabSz="1219206"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4007" indent="-304801" algn="l" defTabSz="1219206"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610" indent="-304801" algn="l" defTabSz="1219206"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212" indent="-304801" algn="l" defTabSz="1219206"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815" indent="-304801" algn="l" defTabSz="1219206"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418" indent="-304801" algn="l" defTabSz="1219206"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2021" indent="-304801" algn="l" defTabSz="1219206"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623" indent="-304801" algn="l" defTabSz="1219206"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206" rtl="0" eaLnBrk="1" latinLnBrk="0" hangingPunct="1">
        <a:defRPr kumimoji="1" sz="2400" kern="1200">
          <a:solidFill>
            <a:schemeClr val="tx1"/>
          </a:solidFill>
          <a:latin typeface="+mn-lt"/>
          <a:ea typeface="+mn-ea"/>
          <a:cs typeface="+mn-cs"/>
        </a:defRPr>
      </a:lvl1pPr>
      <a:lvl2pPr marL="609603" algn="l" defTabSz="1219206" rtl="0" eaLnBrk="1" latinLnBrk="0" hangingPunct="1">
        <a:defRPr kumimoji="1" sz="2400" kern="1200">
          <a:solidFill>
            <a:schemeClr val="tx1"/>
          </a:solidFill>
          <a:latin typeface="+mn-lt"/>
          <a:ea typeface="+mn-ea"/>
          <a:cs typeface="+mn-cs"/>
        </a:defRPr>
      </a:lvl2pPr>
      <a:lvl3pPr marL="1219206" algn="l" defTabSz="1219206" rtl="0" eaLnBrk="1" latinLnBrk="0" hangingPunct="1">
        <a:defRPr kumimoji="1" sz="2400" kern="1200">
          <a:solidFill>
            <a:schemeClr val="tx1"/>
          </a:solidFill>
          <a:latin typeface="+mn-lt"/>
          <a:ea typeface="+mn-ea"/>
          <a:cs typeface="+mn-cs"/>
        </a:defRPr>
      </a:lvl3pPr>
      <a:lvl4pPr marL="1828808" algn="l" defTabSz="1219206" rtl="0" eaLnBrk="1" latinLnBrk="0" hangingPunct="1">
        <a:defRPr kumimoji="1" sz="2400" kern="1200">
          <a:solidFill>
            <a:schemeClr val="tx1"/>
          </a:solidFill>
          <a:latin typeface="+mn-lt"/>
          <a:ea typeface="+mn-ea"/>
          <a:cs typeface="+mn-cs"/>
        </a:defRPr>
      </a:lvl4pPr>
      <a:lvl5pPr marL="2438411" algn="l" defTabSz="1219206" rtl="0" eaLnBrk="1" latinLnBrk="0" hangingPunct="1">
        <a:defRPr kumimoji="1" sz="2400" kern="1200">
          <a:solidFill>
            <a:schemeClr val="tx1"/>
          </a:solidFill>
          <a:latin typeface="+mn-lt"/>
          <a:ea typeface="+mn-ea"/>
          <a:cs typeface="+mn-cs"/>
        </a:defRPr>
      </a:lvl5pPr>
      <a:lvl6pPr marL="3048014" algn="l" defTabSz="1219206" rtl="0" eaLnBrk="1" latinLnBrk="0" hangingPunct="1">
        <a:defRPr kumimoji="1" sz="2400" kern="1200">
          <a:solidFill>
            <a:schemeClr val="tx1"/>
          </a:solidFill>
          <a:latin typeface="+mn-lt"/>
          <a:ea typeface="+mn-ea"/>
          <a:cs typeface="+mn-cs"/>
        </a:defRPr>
      </a:lvl6pPr>
      <a:lvl7pPr marL="3657617" algn="l" defTabSz="1219206" rtl="0" eaLnBrk="1" latinLnBrk="0" hangingPunct="1">
        <a:defRPr kumimoji="1" sz="2400" kern="1200">
          <a:solidFill>
            <a:schemeClr val="tx1"/>
          </a:solidFill>
          <a:latin typeface="+mn-lt"/>
          <a:ea typeface="+mn-ea"/>
          <a:cs typeface="+mn-cs"/>
        </a:defRPr>
      </a:lvl7pPr>
      <a:lvl8pPr marL="4267219" algn="l" defTabSz="1219206" rtl="0" eaLnBrk="1" latinLnBrk="0" hangingPunct="1">
        <a:defRPr kumimoji="1" sz="2400" kern="1200">
          <a:solidFill>
            <a:schemeClr val="tx1"/>
          </a:solidFill>
          <a:latin typeface="+mn-lt"/>
          <a:ea typeface="+mn-ea"/>
          <a:cs typeface="+mn-cs"/>
        </a:defRPr>
      </a:lvl8pPr>
      <a:lvl9pPr marL="4876822" algn="l" defTabSz="1219206"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7" name="正方形/長方形 26"/>
          <p:cNvSpPr/>
          <p:nvPr/>
        </p:nvSpPr>
        <p:spPr>
          <a:xfrm>
            <a:off x="1217690" y="9156577"/>
            <a:ext cx="6349179" cy="5576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2" name="正方形/長方形 91"/>
          <p:cNvSpPr/>
          <p:nvPr/>
        </p:nvSpPr>
        <p:spPr>
          <a:xfrm>
            <a:off x="240928" y="6588562"/>
            <a:ext cx="7786314" cy="2179859"/>
          </a:xfrm>
          <a:prstGeom prst="rect">
            <a:avLst/>
          </a:prstGeom>
          <a:solidFill>
            <a:schemeClr val="bg1"/>
          </a:solidFill>
          <a:ln>
            <a:solidFill>
              <a:srgbClr val="BB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3" name="正方形/長方形 32"/>
          <p:cNvSpPr/>
          <p:nvPr/>
        </p:nvSpPr>
        <p:spPr>
          <a:xfrm>
            <a:off x="225529" y="3240332"/>
            <a:ext cx="7801713" cy="3006483"/>
          </a:xfrm>
          <a:prstGeom prst="rect">
            <a:avLst/>
          </a:prstGeom>
          <a:solidFill>
            <a:schemeClr val="bg1"/>
          </a:solidFill>
          <a:ln>
            <a:solidFill>
              <a:srgbClr val="BB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rot="681528">
            <a:off x="-2375979" y="12399735"/>
            <a:ext cx="15152172" cy="658605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テキスト ボックス 4"/>
          <p:cNvSpPr txBox="1"/>
          <p:nvPr/>
        </p:nvSpPr>
        <p:spPr>
          <a:xfrm>
            <a:off x="8104438" y="1782258"/>
            <a:ext cx="2308324" cy="1921322"/>
          </a:xfrm>
          <a:prstGeom prst="rect">
            <a:avLst/>
          </a:prstGeom>
          <a:solidFill>
            <a:schemeClr val="accent2">
              <a:lumMod val="60000"/>
              <a:lumOff val="40000"/>
            </a:schemeClr>
          </a:solid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貸</a:t>
            </a:r>
            <a:endParaRPr kumimoji="0" lang="ja-JP" altLang="en-US" sz="13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 name="テキスト ボックス 5"/>
          <p:cNvSpPr txBox="1"/>
          <p:nvPr/>
        </p:nvSpPr>
        <p:spPr>
          <a:xfrm>
            <a:off x="7350385" y="676595"/>
            <a:ext cx="3062377" cy="76944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令和６年度</a:t>
            </a:r>
            <a:endParaRPr kumimoji="1" lang="ja-JP" altLang="en-US" sz="4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12" name="グループ化 11"/>
          <p:cNvGrpSpPr/>
          <p:nvPr/>
        </p:nvGrpSpPr>
        <p:grpSpPr>
          <a:xfrm>
            <a:off x="306056" y="2680795"/>
            <a:ext cx="2924250" cy="2237624"/>
            <a:chOff x="505361" y="3439826"/>
            <a:chExt cx="1964987" cy="1264596"/>
          </a:xfrm>
          <a:noFill/>
        </p:grpSpPr>
        <p:sp>
          <p:nvSpPr>
            <p:cNvPr id="10" name="楕円 9"/>
            <p:cNvSpPr/>
            <p:nvPr/>
          </p:nvSpPr>
          <p:spPr>
            <a:xfrm>
              <a:off x="505361" y="3439826"/>
              <a:ext cx="1964987" cy="12645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テキスト ボックス 10"/>
            <p:cNvSpPr txBox="1"/>
            <p:nvPr/>
          </p:nvSpPr>
          <p:spPr>
            <a:xfrm>
              <a:off x="505361" y="3825588"/>
              <a:ext cx="1399869" cy="295698"/>
            </a:xfrm>
            <a:prstGeom prst="rect">
              <a:avLst/>
            </a:prstGeom>
            <a:grp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■貸与</a:t>
              </a:r>
              <a:r>
                <a:rPr kumimoji="1" lang="ja-JP" altLang="en-US" sz="2800" dirty="0">
                  <a:solidFill>
                    <a:prstClr val="black"/>
                  </a:solidFill>
                  <a:latin typeface="HG丸ｺﾞｼｯｸM-PRO" panose="020F0600000000000000" pitchFamily="50" charset="-128"/>
                  <a:ea typeface="HG丸ｺﾞｼｯｸM-PRO" panose="020F0600000000000000" pitchFamily="50" charset="-128"/>
                </a:rPr>
                <a:t>月</a:t>
              </a:r>
              <a:r>
                <a:rPr kumimoji="1" lang="ja-JP" altLang="en-US" sz="2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額</a:t>
              </a:r>
              <a:endParaRPr kumimoji="1" lang="ja-JP" altLang="en-US" sz="2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grpSp>
      <p:grpSp>
        <p:nvGrpSpPr>
          <p:cNvPr id="17" name="グループ化 16"/>
          <p:cNvGrpSpPr/>
          <p:nvPr/>
        </p:nvGrpSpPr>
        <p:grpSpPr>
          <a:xfrm>
            <a:off x="225529" y="5761866"/>
            <a:ext cx="3000153" cy="2750550"/>
            <a:chOff x="274237" y="3471238"/>
            <a:chExt cx="2227041" cy="1264596"/>
          </a:xfrm>
          <a:solidFill>
            <a:schemeClr val="accent1">
              <a:lumMod val="20000"/>
              <a:lumOff val="80000"/>
            </a:schemeClr>
          </a:solidFill>
        </p:grpSpPr>
        <p:sp>
          <p:nvSpPr>
            <p:cNvPr id="18" name="楕円 17"/>
            <p:cNvSpPr/>
            <p:nvPr/>
          </p:nvSpPr>
          <p:spPr>
            <a:xfrm>
              <a:off x="274237" y="3471238"/>
              <a:ext cx="1964987" cy="126459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9" name="テキスト ボックス 18"/>
            <p:cNvSpPr txBox="1"/>
            <p:nvPr/>
          </p:nvSpPr>
          <p:spPr>
            <a:xfrm>
              <a:off x="361861" y="3879482"/>
              <a:ext cx="2139417" cy="24055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■返還免除条件</a:t>
              </a:r>
              <a:endParaRPr kumimoji="1" lang="ja-JP" altLang="en-US" sz="2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20" name="テキスト ボックス 19"/>
          <p:cNvSpPr txBox="1"/>
          <p:nvPr/>
        </p:nvSpPr>
        <p:spPr>
          <a:xfrm>
            <a:off x="784998" y="12149310"/>
            <a:ext cx="9913362" cy="32316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お問い合わせ□</a:t>
            </a:r>
            <a:endPar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noProof="0" dirty="0">
                <a:solidFill>
                  <a:prstClr val="black"/>
                </a:solidFill>
                <a:latin typeface="Meiryo UI" panose="020B0604030504040204" pitchFamily="50" charset="-128"/>
                <a:ea typeface="Meiryo UI" panose="020B0604030504040204" pitchFamily="50" charset="-128"/>
              </a:rPr>
              <a:t>　</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三重県</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保健部</a:t>
            </a:r>
            <a:endPar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noProof="0" dirty="0" smtClean="0">
                <a:solidFill>
                  <a:prstClr val="black"/>
                </a:solidFill>
                <a:latin typeface="Meiryo UI" panose="020B0604030504040204" pitchFamily="50" charset="-128"/>
                <a:ea typeface="Meiryo UI" panose="020B0604030504040204" pitchFamily="50" charset="-128"/>
              </a:rPr>
              <a:t>　 </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医療人材課</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〒５１４－８５７０</a:t>
            </a:r>
            <a:endParaRPr kumimoji="1" lang="en-US" altLang="ja-JP" sz="24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三重県津市</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広明町１３番地</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０５９－２２４－２０５３</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iryokai@pref.mie.lg.jp</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テキスト ボックス 20"/>
          <p:cNvSpPr txBox="1"/>
          <p:nvPr/>
        </p:nvSpPr>
        <p:spPr>
          <a:xfrm>
            <a:off x="402648" y="3972158"/>
            <a:ext cx="7624594"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民間立</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看護師</a:t>
            </a:r>
            <a:r>
              <a:rPr kumimoji="1" lang="zh-TW"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等学校</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養成所</a:t>
            </a:r>
            <a:r>
              <a:rPr kumimoji="1" lang="en-US" altLang="ja-JP" sz="2400" dirty="0" smtClean="0">
                <a:solidFill>
                  <a:prstClr val="black"/>
                </a:solidFill>
                <a:latin typeface="Meiryo UI" panose="020B0604030504040204" pitchFamily="50" charset="-128"/>
                <a:ea typeface="Meiryo UI" panose="020B0604030504040204" pitchFamily="50" charset="-128"/>
              </a:rPr>
              <a:t>………………</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zh-TW"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36,000</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zh-TW"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民間立</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看護師学校養成所</a:t>
            </a:r>
            <a:r>
              <a:rPr kumimoji="1" lang="en-US" altLang="zh-TW" sz="2400" noProof="0" dirty="0" smtClean="0">
                <a:solidFill>
                  <a:prstClr val="black"/>
                </a:solidFill>
                <a:latin typeface="Meiryo UI" panose="020B0604030504040204" pitchFamily="50" charset="-128"/>
                <a:ea typeface="Meiryo UI" panose="020B0604030504040204" pitchFamily="50" charset="-128"/>
              </a:rPr>
              <a:t>(</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通信</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制</a:t>
            </a:r>
            <a:r>
              <a:rPr kumimoji="1" lang="en-US" altLang="ja-JP" sz="2400" noProof="0" dirty="0" smtClean="0">
                <a:solidFill>
                  <a:prstClr val="black"/>
                </a:solidFill>
                <a:latin typeface="Meiryo UI" panose="020B0604030504040204" pitchFamily="50" charset="-128"/>
                <a:ea typeface="Meiryo UI" panose="020B0604030504040204" pitchFamily="50" charset="-128"/>
              </a:rPr>
              <a:t>)</a:t>
            </a:r>
            <a:r>
              <a:rPr kumimoji="1" lang="en-US" altLang="ja-JP" sz="2400" dirty="0" smtClean="0">
                <a:solidFill>
                  <a:prstClr val="black"/>
                </a:solidFill>
                <a:latin typeface="Meiryo UI" panose="020B0604030504040204" pitchFamily="50" charset="-128"/>
                <a:ea typeface="Meiryo UI" panose="020B0604030504040204" pitchFamily="50" charset="-128"/>
              </a:rPr>
              <a:t>………</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zh-TW" sz="2400" dirty="0" smtClean="0">
                <a:solidFill>
                  <a:prstClr val="black"/>
                </a:solidFill>
                <a:latin typeface="Meiryo UI" panose="020B0604030504040204" pitchFamily="50" charset="-128"/>
                <a:ea typeface="Meiryo UI" panose="020B0604030504040204" pitchFamily="50" charset="-128"/>
              </a:rPr>
              <a:t>21,000</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zh-TW"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民間立</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准</a:t>
            </a:r>
            <a:r>
              <a:rPr kumimoji="1" lang="zh-TW"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看護師</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養成所</a:t>
            </a:r>
            <a:r>
              <a:rPr kumimoji="1" lang="en-US" altLang="ja-JP" sz="2400" dirty="0" smtClean="0">
                <a:solidFill>
                  <a:prstClr val="black"/>
                </a:solidFill>
                <a:latin typeface="Meiryo UI" panose="020B0604030504040204" pitchFamily="50" charset="-128"/>
                <a:ea typeface="Meiryo UI" panose="020B0604030504040204" pitchFamily="50" charset="-128"/>
              </a:rPr>
              <a:t>……………………</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zh-TW"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21,000</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zh-TW"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zh-TW"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看護系</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大学</a:t>
            </a:r>
            <a:r>
              <a:rPr kumimoji="1" lang="en-US" altLang="ja-JP" sz="2400" dirty="0" smtClean="0">
                <a:solidFill>
                  <a:prstClr val="black"/>
                </a:solidFill>
                <a:latin typeface="Meiryo UI" panose="020B0604030504040204" pitchFamily="50" charset="-128"/>
                <a:ea typeface="Meiryo UI" panose="020B0604030504040204" pitchFamily="50" charset="-128"/>
              </a:rPr>
              <a:t>…………………………………</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zh-TW" sz="2400" dirty="0" smtClean="0">
                <a:solidFill>
                  <a:prstClr val="black"/>
                </a:solidFill>
                <a:latin typeface="Meiryo UI" panose="020B0604030504040204" pitchFamily="50" charset="-128"/>
                <a:ea typeface="Meiryo UI" panose="020B0604030504040204" pitchFamily="50" charset="-128"/>
              </a:rPr>
              <a:t>50,000</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zh-TW"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民間立</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助産師</a:t>
            </a:r>
            <a:r>
              <a:rPr kumimoji="1" lang="zh-TW"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学校</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養成所</a:t>
            </a:r>
            <a:r>
              <a:rPr kumimoji="1" lang="en-US" altLang="ja-JP" sz="2400" dirty="0" smtClean="0">
                <a:solidFill>
                  <a:prstClr val="black"/>
                </a:solidFill>
                <a:latin typeface="Meiryo UI" panose="020B0604030504040204" pitchFamily="50" charset="-128"/>
                <a:ea typeface="Meiryo UI" panose="020B0604030504040204" pitchFamily="50" charset="-128"/>
              </a:rPr>
              <a:t>…………………</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zh-TW"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70,000</a:t>
            </a:r>
            <a:r>
              <a:rPr kumimoji="1" lang="zh-TW"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テキスト ボックス 21"/>
          <p:cNvSpPr txBox="1"/>
          <p:nvPr/>
        </p:nvSpPr>
        <p:spPr>
          <a:xfrm>
            <a:off x="283561" y="1609293"/>
            <a:ext cx="8418039" cy="144655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44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令和６年</a:t>
            </a:r>
            <a:r>
              <a:rPr kumimoji="1" lang="ja-JP" altLang="en-US" sz="4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４月</a:t>
            </a:r>
            <a:r>
              <a:rPr kumimoji="1" lang="ja-JP" altLang="en-US" sz="44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１日（月）</a:t>
            </a:r>
            <a:endParaRPr kumimoji="1" lang="en-US" altLang="ja-JP" sz="44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36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44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～６月</a:t>
            </a:r>
            <a:r>
              <a:rPr kumimoji="1" lang="ja-JP" altLang="en-US" sz="4400" b="1" dirty="0" smtClean="0">
                <a:solidFill>
                  <a:srgbClr val="FF0000"/>
                </a:solidFill>
                <a:latin typeface="Meiryo UI" panose="020B0604030504040204" pitchFamily="50" charset="-128"/>
                <a:ea typeface="Meiryo UI" panose="020B0604030504040204" pitchFamily="50" charset="-128"/>
              </a:rPr>
              <a:t>２</a:t>
            </a:r>
            <a:r>
              <a:rPr kumimoji="1" lang="ja-JP" altLang="en-US" sz="4400" b="1" dirty="0">
                <a:solidFill>
                  <a:srgbClr val="FF0000"/>
                </a:solidFill>
                <a:latin typeface="Meiryo UI" panose="020B0604030504040204" pitchFamily="50" charset="-128"/>
                <a:ea typeface="Meiryo UI" panose="020B0604030504040204" pitchFamily="50" charset="-128"/>
              </a:rPr>
              <a:t>８</a:t>
            </a:r>
            <a:r>
              <a:rPr kumimoji="1" lang="ja-JP" altLang="en-US" sz="44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日（金）必着</a:t>
            </a:r>
            <a:endParaRPr kumimoji="1" lang="ja-JP" altLang="en-US" sz="3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23" name="テキスト ボックス 22"/>
          <p:cNvSpPr txBox="1"/>
          <p:nvPr/>
        </p:nvSpPr>
        <p:spPr>
          <a:xfrm>
            <a:off x="810934" y="7226345"/>
            <a:ext cx="6860661"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卒業</a:t>
            </a:r>
            <a:r>
              <a:rPr kumimoji="1" lang="ja-JP" altLang="en-US" sz="2400" dirty="0" smtClean="0">
                <a:solidFill>
                  <a:prstClr val="black"/>
                </a:solidFill>
                <a:latin typeface="Meiryo UI" panose="020B0604030504040204" pitchFamily="50" charset="-128"/>
                <a:ea typeface="Meiryo UI" panose="020B0604030504040204" pitchFamily="50" charset="-128"/>
              </a:rPr>
              <a:t>年に貸与の対象となった当該看護職員の免許を取得し、直ちに三重県内の指定機関で一定の年数勤務することにより、貸与額全額の返還が免除されます。</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nvGrpSpPr>
          <p:cNvPr id="30" name="グループ化 29"/>
          <p:cNvGrpSpPr/>
          <p:nvPr/>
        </p:nvGrpSpPr>
        <p:grpSpPr>
          <a:xfrm>
            <a:off x="9469773" y="13828120"/>
            <a:ext cx="2078708" cy="2044884"/>
            <a:chOff x="8243587" y="13968918"/>
            <a:chExt cx="2137158" cy="1906622"/>
          </a:xfrm>
        </p:grpSpPr>
        <p:sp>
          <p:nvSpPr>
            <p:cNvPr id="28" name="角丸四角形 27"/>
            <p:cNvSpPr/>
            <p:nvPr/>
          </p:nvSpPr>
          <p:spPr>
            <a:xfrm>
              <a:off x="8243587" y="13968918"/>
              <a:ext cx="2078708" cy="19066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 name="テキスト ボックス 28"/>
            <p:cNvSpPr txBox="1"/>
            <p:nvPr/>
          </p:nvSpPr>
          <p:spPr>
            <a:xfrm>
              <a:off x="8447454" y="14748067"/>
              <a:ext cx="1933291" cy="2534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QR</a:t>
              </a:r>
              <a:r>
                <a:rPr kumimoji="1" lang="ja-JP" altLang="en-US" sz="2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コード</a:t>
              </a:r>
            </a:p>
          </p:txBody>
        </p:sp>
      </p:grpSp>
      <p:grpSp>
        <p:nvGrpSpPr>
          <p:cNvPr id="8" name="グループ化 7"/>
          <p:cNvGrpSpPr/>
          <p:nvPr/>
        </p:nvGrpSpPr>
        <p:grpSpPr>
          <a:xfrm>
            <a:off x="5595770" y="14302817"/>
            <a:ext cx="3509229" cy="567030"/>
            <a:chOff x="13505506" y="8915756"/>
            <a:chExt cx="3509229" cy="567030"/>
          </a:xfrm>
        </p:grpSpPr>
        <p:sp>
          <p:nvSpPr>
            <p:cNvPr id="31" name="正方形/長方形 30"/>
            <p:cNvSpPr/>
            <p:nvPr/>
          </p:nvSpPr>
          <p:spPr>
            <a:xfrm>
              <a:off x="13505506" y="8915757"/>
              <a:ext cx="2782111" cy="5670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 name="正方形/長方形 31"/>
            <p:cNvSpPr/>
            <p:nvPr/>
          </p:nvSpPr>
          <p:spPr>
            <a:xfrm>
              <a:off x="16287617" y="8915756"/>
              <a:ext cx="727118" cy="5670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4" name="テキスト ボックス 3"/>
          <p:cNvSpPr txBox="1"/>
          <p:nvPr/>
        </p:nvSpPr>
        <p:spPr>
          <a:xfrm>
            <a:off x="10548382" y="253229"/>
            <a:ext cx="1107996" cy="13318874"/>
          </a:xfrm>
          <a:prstGeom prst="rect">
            <a:avLst/>
          </a:prstGeom>
          <a:solidFill>
            <a:schemeClr val="bg1">
              <a:alpha val="0"/>
            </a:schemeClr>
          </a:solidFill>
          <a:ln>
            <a:solidFill>
              <a:schemeClr val="bg1">
                <a:alpha val="0"/>
              </a:schemeClr>
            </a:solidFill>
          </a:ln>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三重県保健師助産師看護師等</a:t>
            </a:r>
            <a:r>
              <a:rPr kumimoji="0" lang="ja-JP" altLang="en-US" sz="6000" b="0"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rPr>
              <a:t>修学資金</a:t>
            </a:r>
          </a:p>
        </p:txBody>
      </p:sp>
      <p:sp>
        <p:nvSpPr>
          <p:cNvPr id="43" name="楕円 42"/>
          <p:cNvSpPr/>
          <p:nvPr/>
        </p:nvSpPr>
        <p:spPr>
          <a:xfrm>
            <a:off x="-6741260" y="2463333"/>
            <a:ext cx="2995207" cy="273690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1" name="テキスト ボックス 50"/>
          <p:cNvSpPr txBox="1"/>
          <p:nvPr/>
        </p:nvSpPr>
        <p:spPr>
          <a:xfrm>
            <a:off x="5796608" y="13572103"/>
            <a:ext cx="414020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2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まずは検索！</a:t>
            </a:r>
            <a:r>
              <a:rPr kumimoji="1" lang="ja-JP" altLang="en-US" sz="3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p:txBody>
      </p:sp>
      <p:grpSp>
        <p:nvGrpSpPr>
          <p:cNvPr id="54" name="グループ化 53"/>
          <p:cNvGrpSpPr/>
          <p:nvPr/>
        </p:nvGrpSpPr>
        <p:grpSpPr>
          <a:xfrm>
            <a:off x="5720408" y="14474439"/>
            <a:ext cx="4628188" cy="1435332"/>
            <a:chOff x="5772207" y="15499659"/>
            <a:chExt cx="4628188" cy="395243"/>
          </a:xfrm>
        </p:grpSpPr>
        <p:sp>
          <p:nvSpPr>
            <p:cNvPr id="25" name="テキスト ボックス 24"/>
            <p:cNvSpPr txBox="1"/>
            <p:nvPr/>
          </p:nvSpPr>
          <p:spPr>
            <a:xfrm rot="10800000">
              <a:off x="8094623" y="15530471"/>
              <a:ext cx="1183585" cy="3644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0" b="0" i="0" u="none" strike="noStrike" kern="1200" cap="none" spc="0" normalizeH="0" baseline="0" noProof="0" dirty="0" smtClean="0">
                  <a:ln>
                    <a:noFill/>
                  </a:ln>
                  <a:solidFill>
                    <a:schemeClr val="bg1"/>
                  </a:solidFill>
                  <a:effectLst/>
                  <a:uLnTx/>
                  <a:uFillTx/>
                  <a:latin typeface="Calibri" panose="020F0502020204030204"/>
                  <a:ea typeface="游ゴシック" panose="020B0400000000000000" pitchFamily="50" charset="-128"/>
                  <a:cs typeface="+mn-cs"/>
                </a:rPr>
                <a:t>👇</a:t>
              </a:r>
              <a:endParaRPr kumimoji="1" lang="ja-JP" altLang="en-US" sz="8000" b="0" i="0" u="none" strike="noStrike" kern="1200" cap="none" spc="0" normalizeH="0" baseline="0" noProof="0" dirty="0">
                <a:ln>
                  <a:noFill/>
                </a:ln>
                <a:solidFill>
                  <a:schemeClr val="bg1"/>
                </a:solidFill>
                <a:effectLst/>
                <a:uLnTx/>
                <a:uFillTx/>
                <a:latin typeface="Calibri" panose="020F0502020204030204"/>
                <a:ea typeface="游ゴシック" panose="020B0400000000000000" pitchFamily="50" charset="-128"/>
                <a:cs typeface="+mn-cs"/>
              </a:endParaRPr>
            </a:p>
          </p:txBody>
        </p:sp>
        <p:sp>
          <p:nvSpPr>
            <p:cNvPr id="52" name="テキスト ボックス 51"/>
            <p:cNvSpPr txBox="1"/>
            <p:nvPr/>
          </p:nvSpPr>
          <p:spPr>
            <a:xfrm>
              <a:off x="5772207" y="15499659"/>
              <a:ext cx="4216400" cy="10170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三重県看護修学資金</a:t>
              </a:r>
            </a:p>
          </p:txBody>
        </p:sp>
        <p:sp>
          <p:nvSpPr>
            <p:cNvPr id="53" name="テキスト ボックス 52"/>
            <p:cNvSpPr txBox="1"/>
            <p:nvPr/>
          </p:nvSpPr>
          <p:spPr>
            <a:xfrm>
              <a:off x="8520795" y="15507374"/>
              <a:ext cx="1879600" cy="10170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検索</a:t>
              </a:r>
            </a:p>
          </p:txBody>
        </p:sp>
      </p:grpSp>
      <p:sp>
        <p:nvSpPr>
          <p:cNvPr id="57" name="テキスト ボックス 56"/>
          <p:cNvSpPr txBox="1"/>
          <p:nvPr/>
        </p:nvSpPr>
        <p:spPr>
          <a:xfrm>
            <a:off x="8104438" y="3669996"/>
            <a:ext cx="2308324" cy="1921322"/>
          </a:xfrm>
          <a:prstGeom prst="rect">
            <a:avLst/>
          </a:prstGeom>
          <a:solidFill>
            <a:srgbClr val="FFC000"/>
          </a:solid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与</a:t>
            </a:r>
            <a:endParaRPr kumimoji="0" lang="ja-JP" altLang="en-US" sz="13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8" name="テキスト ボックス 57"/>
          <p:cNvSpPr txBox="1"/>
          <p:nvPr/>
        </p:nvSpPr>
        <p:spPr>
          <a:xfrm>
            <a:off x="8104438" y="5564195"/>
            <a:ext cx="2308324" cy="1921322"/>
          </a:xfrm>
          <a:prstGeom prst="rect">
            <a:avLst/>
          </a:prstGeom>
          <a:solidFill>
            <a:schemeClr val="accent2">
              <a:lumMod val="60000"/>
              <a:lumOff val="40000"/>
            </a:schemeClr>
          </a:solid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者</a:t>
            </a:r>
            <a:endParaRPr kumimoji="0" lang="ja-JP" altLang="en-US" sz="13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0" name="テキスト ボックス 59"/>
          <p:cNvSpPr txBox="1"/>
          <p:nvPr/>
        </p:nvSpPr>
        <p:spPr>
          <a:xfrm>
            <a:off x="8104438" y="9398764"/>
            <a:ext cx="2308324" cy="1921322"/>
          </a:xfrm>
          <a:prstGeom prst="rect">
            <a:avLst/>
          </a:prstGeom>
          <a:solidFill>
            <a:schemeClr val="accent2">
              <a:lumMod val="60000"/>
              <a:lumOff val="40000"/>
            </a:schemeClr>
          </a:solid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集</a:t>
            </a:r>
            <a:endParaRPr kumimoji="0" lang="ja-JP" altLang="en-US" sz="13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2" name="テキスト ボックス 61"/>
          <p:cNvSpPr txBox="1"/>
          <p:nvPr/>
        </p:nvSpPr>
        <p:spPr>
          <a:xfrm>
            <a:off x="8104438" y="7479647"/>
            <a:ext cx="2308324" cy="1921322"/>
          </a:xfrm>
          <a:prstGeom prst="rect">
            <a:avLst/>
          </a:prstGeom>
          <a:solidFill>
            <a:srgbClr val="FFC000"/>
          </a:solid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募</a:t>
            </a:r>
            <a:endParaRPr kumimoji="0" lang="ja-JP" altLang="en-US" sz="13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5" name="テキスト ボックス 34"/>
          <p:cNvSpPr txBox="1"/>
          <p:nvPr/>
        </p:nvSpPr>
        <p:spPr>
          <a:xfrm>
            <a:off x="2108643" y="10134540"/>
            <a:ext cx="4767873" cy="134318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看護師の</a:t>
            </a:r>
            <a:r>
              <a:rPr kumimoji="1" lang="ja-JP" altLang="en-US" sz="4000" dirty="0" smtClean="0">
                <a:solidFill>
                  <a:prstClr val="black"/>
                </a:solidFill>
                <a:latin typeface="Calibri" panose="020F0502020204030204"/>
                <a:ea typeface="游ゴシック" panose="020B0400000000000000" pitchFamily="50" charset="-128"/>
              </a:rPr>
              <a:t>イラスト</a:t>
            </a:r>
            <a:endParaRPr kumimoji="1" lang="en-US" altLang="ja-JP" sz="4000" dirty="0" smtClean="0">
              <a:solidFill>
                <a:prstClr val="black"/>
              </a:solidFill>
              <a:latin typeface="Calibri" panose="020F0502020204030204"/>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（男女）</a:t>
            </a:r>
            <a:endParaRPr kumimoji="1" lang="ja-JP" altLang="en-US" sz="3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a:off x="283561" y="709714"/>
            <a:ext cx="2303376" cy="74123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283561" y="718184"/>
            <a:ext cx="3317820" cy="707886"/>
          </a:xfrm>
          <a:prstGeom prst="rect">
            <a:avLst/>
          </a:prstGeom>
          <a:noFill/>
        </p:spPr>
        <p:txBody>
          <a:bodyPr wrap="square" rtlCol="0">
            <a:spAutoFit/>
          </a:bodyPr>
          <a:lstStyle/>
          <a:p>
            <a:r>
              <a:rPr kumimoji="1" lang="ja-JP" altLang="en-US" sz="4000" b="1" dirty="0" smtClean="0"/>
              <a:t>募集期間</a:t>
            </a:r>
            <a:endParaRPr kumimoji="1" lang="ja-JP" altLang="en-US" sz="4000" b="1" dirty="0"/>
          </a:p>
        </p:txBody>
      </p:sp>
    </p:spTree>
    <p:extLst>
      <p:ext uri="{BB962C8B-B14F-4D97-AF65-F5344CB8AC3E}">
        <p14:creationId xmlns:p14="http://schemas.microsoft.com/office/powerpoint/2010/main" val="263887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8" name="角丸四角形 17"/>
          <p:cNvSpPr/>
          <p:nvPr/>
        </p:nvSpPr>
        <p:spPr>
          <a:xfrm>
            <a:off x="1113318" y="12489635"/>
            <a:ext cx="10300169" cy="2786655"/>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9" name="角丸四角形 18"/>
          <p:cNvSpPr/>
          <p:nvPr/>
        </p:nvSpPr>
        <p:spPr>
          <a:xfrm>
            <a:off x="1027883" y="8849026"/>
            <a:ext cx="10385604" cy="328762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角丸四角形 16"/>
          <p:cNvSpPr/>
          <p:nvPr/>
        </p:nvSpPr>
        <p:spPr>
          <a:xfrm>
            <a:off x="1027882" y="5947469"/>
            <a:ext cx="10424515" cy="2573628"/>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角丸四角形 15"/>
          <p:cNvSpPr/>
          <p:nvPr/>
        </p:nvSpPr>
        <p:spPr>
          <a:xfrm>
            <a:off x="1027883" y="2624686"/>
            <a:ext cx="10424515" cy="29537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 name="テキスト ボックス 1"/>
          <p:cNvSpPr txBox="1"/>
          <p:nvPr/>
        </p:nvSpPr>
        <p:spPr>
          <a:xfrm>
            <a:off x="1290543" y="2877491"/>
            <a:ext cx="2821021"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zh-TW" altLang="en-US" sz="28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１</a:t>
            </a:r>
            <a:r>
              <a:rPr kumimoji="1" lang="ja-JP" altLang="en-US" sz="2800" dirty="0">
                <a:solidFill>
                  <a:prstClr val="black"/>
                </a:solidFill>
                <a:latin typeface="BIZ UDゴシック" panose="020B0400000000000000" pitchFamily="49" charset="-128"/>
                <a:ea typeface="BIZ UDゴシック" panose="020B0400000000000000" pitchFamily="49" charset="-128"/>
              </a:rPr>
              <a:t> </a:t>
            </a:r>
            <a:r>
              <a:rPr kumimoji="1" lang="zh-TW" altLang="en-US" sz="28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応募</a:t>
            </a:r>
            <a:r>
              <a:rPr kumimoji="1" lang="zh-TW" altLang="en-US" sz="2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資格</a:t>
            </a:r>
          </a:p>
        </p:txBody>
      </p:sp>
      <p:sp>
        <p:nvSpPr>
          <p:cNvPr id="3" name="テキスト ボックス 2"/>
          <p:cNvSpPr txBox="1"/>
          <p:nvPr/>
        </p:nvSpPr>
        <p:spPr>
          <a:xfrm>
            <a:off x="1491410" y="3465925"/>
            <a:ext cx="9160548"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将来、県内の医療機関等で看護職員として就業する意思があり、下記のいずれかに該当する</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方</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就業義務を課す他の貸付金</a:t>
            </a:r>
            <a:r>
              <a:rPr kumimoji="1" lang="ja-JP" altLang="en-US" sz="18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等の貸与を</a:t>
            </a:r>
            <a:r>
              <a:rPr kumimoji="1" lang="ja-JP" altLang="en-US" sz="18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受けて</a:t>
            </a:r>
            <a:r>
              <a:rPr kumimoji="1" lang="ja-JP" altLang="en-US" sz="18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いるまたは</a:t>
            </a:r>
            <a:r>
              <a:rPr kumimoji="1" lang="ja-JP" altLang="en-US" sz="18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受けようとする方を除く。</a:t>
            </a:r>
          </a:p>
        </p:txBody>
      </p:sp>
      <p:sp>
        <p:nvSpPr>
          <p:cNvPr id="7" name="テキスト ボックス 6"/>
          <p:cNvSpPr txBox="1"/>
          <p:nvPr/>
        </p:nvSpPr>
        <p:spPr>
          <a:xfrm>
            <a:off x="1437508" y="4220428"/>
            <a:ext cx="10247870"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solidFill>
                <a:latin typeface="Meiryo UI" panose="020B0604030504040204" pitchFamily="50" charset="-128"/>
                <a:ea typeface="Meiryo UI" panose="020B0604030504040204" pitchFamily="50" charset="-128"/>
              </a:rPr>
              <a:t>(</a:t>
            </a:r>
            <a:r>
              <a:rPr kumimoji="1" lang="en-US" altLang="ja-JP"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en-US" altLang="ja-JP" dirty="0">
                <a:solidFill>
                  <a:prstClr val="black"/>
                </a:solidFill>
                <a:latin typeface="Meiryo UI" panose="020B0604030504040204" pitchFamily="50" charset="-128"/>
                <a:ea typeface="Meiryo UI" panose="020B0604030504040204" pitchFamily="50" charset="-128"/>
              </a:rPr>
              <a:t>)</a:t>
            </a: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民間</a:t>
            </a:r>
            <a:r>
              <a:rPr kumimoji="1" lang="ja-JP" altLang="en-US"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立の保健師学校養成所、看護師学校養成所、准看護師養成所に在学している方</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solidFill>
                <a:latin typeface="Meiryo UI" panose="020B0604030504040204" pitchFamily="50" charset="-128"/>
                <a:ea typeface="Meiryo UI" panose="020B0604030504040204" pitchFamily="50" charset="-128"/>
              </a:rPr>
              <a:t>(</a:t>
            </a:r>
            <a:r>
              <a:rPr kumimoji="1" lang="en-US" altLang="ja-JP"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en-US" altLang="ja-JP" dirty="0">
                <a:solidFill>
                  <a:prstClr val="black"/>
                </a:solidFill>
                <a:latin typeface="Meiryo UI" panose="020B0604030504040204" pitchFamily="50" charset="-128"/>
                <a:ea typeface="Meiryo UI" panose="020B0604030504040204" pitchFamily="50" charset="-128"/>
              </a:rPr>
              <a:t>)</a:t>
            </a: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看護</a:t>
            </a:r>
            <a:r>
              <a:rPr kumimoji="1" lang="ja-JP" altLang="en-US"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系大学に在学している</a:t>
            </a: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方　</a:t>
            </a:r>
            <a:r>
              <a:rPr kumimoji="1" lang="en-US" altLang="ja-JP"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県内</a:t>
            </a:r>
            <a:r>
              <a:rPr kumimoji="1" lang="ja-JP" altLang="en-US"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の看護系大学に在学している方は、県外出身者に</a:t>
            </a: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限る</a:t>
            </a:r>
            <a:endParaRPr kumimoji="1" lang="ja-JP" altLang="en-US"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solidFill>
                <a:latin typeface="Meiryo UI" panose="020B0604030504040204" pitchFamily="50" charset="-128"/>
                <a:ea typeface="Meiryo UI" panose="020B0604030504040204" pitchFamily="50" charset="-128"/>
              </a:rPr>
              <a:t>(</a:t>
            </a:r>
            <a:r>
              <a:rPr kumimoji="1" lang="en-US" altLang="ja-JP"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en-US" altLang="ja-JP" dirty="0">
                <a:solidFill>
                  <a:prstClr val="black"/>
                </a:solidFill>
                <a:latin typeface="Meiryo UI" panose="020B0604030504040204" pitchFamily="50" charset="-128"/>
                <a:ea typeface="Meiryo UI" panose="020B0604030504040204" pitchFamily="50" charset="-128"/>
              </a:rPr>
              <a:t>)</a:t>
            </a: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民間</a:t>
            </a:r>
            <a:r>
              <a:rPr kumimoji="1" lang="ja-JP" altLang="en-US"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立の助産師学校養成所に在学している方</a:t>
            </a:r>
          </a:p>
        </p:txBody>
      </p:sp>
      <p:sp>
        <p:nvSpPr>
          <p:cNvPr id="8" name="テキスト ボックス 7"/>
          <p:cNvSpPr txBox="1"/>
          <p:nvPr/>
        </p:nvSpPr>
        <p:spPr>
          <a:xfrm>
            <a:off x="1290542" y="6248383"/>
            <a:ext cx="2549937"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２</a:t>
            </a:r>
            <a:r>
              <a:rPr kumimoji="1" lang="ja-JP" altLang="en-US" sz="2800" b="0" i="0" u="none" strike="noStrike" kern="1200" cap="none" spc="0" normalizeH="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28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貸与月額</a:t>
            </a:r>
            <a:endParaRPr kumimoji="1" lang="ja-JP" altLang="en-US" sz="2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9" name="テキスト ボックス 8"/>
          <p:cNvSpPr txBox="1"/>
          <p:nvPr/>
        </p:nvSpPr>
        <p:spPr>
          <a:xfrm>
            <a:off x="1491410" y="6789384"/>
            <a:ext cx="7059032"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solidFill>
                <a:latin typeface="Meiryo UI" panose="020B0604030504040204" pitchFamily="50" charset="-128"/>
                <a:ea typeface="Meiryo UI" panose="020B0604030504040204" pitchFamily="50" charset="-128"/>
              </a:rPr>
              <a:t>(</a:t>
            </a:r>
            <a:r>
              <a:rPr kumimoji="1" lang="en-US" altLang="ja-JP" dirty="0" smtClean="0">
                <a:solidFill>
                  <a:prstClr val="black"/>
                </a:solidFill>
                <a:latin typeface="Meiryo UI" panose="020B0604030504040204" pitchFamily="50" charset="-128"/>
                <a:ea typeface="Meiryo UI" panose="020B0604030504040204" pitchFamily="50" charset="-128"/>
              </a:rPr>
              <a:t>1</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ー</a:t>
            </a:r>
            <a:r>
              <a:rPr kumimoji="1" lang="en-US" altLang="ja-JP" dirty="0" smtClean="0">
                <a:solidFill>
                  <a:prstClr val="black"/>
                </a:solidFill>
                <a:latin typeface="Meiryo UI" panose="020B0604030504040204" pitchFamily="50" charset="-128"/>
                <a:ea typeface="Meiryo UI" panose="020B0604030504040204" pitchFamily="50" charset="-128"/>
              </a:rPr>
              <a:t>1 </a:t>
            </a:r>
            <a:r>
              <a:rPr kumimoji="1" lang="ja-JP" altLang="en-US" dirty="0" smtClean="0">
                <a:solidFill>
                  <a:prstClr val="black"/>
                </a:solidFill>
                <a:latin typeface="Meiryo UI" panose="020B0604030504040204" pitchFamily="50" charset="-128"/>
                <a:ea typeface="Meiryo UI" panose="020B0604030504040204" pitchFamily="50" charset="-128"/>
              </a:rPr>
              <a:t>民間立</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看護師</a:t>
            </a:r>
            <a:r>
              <a:rPr kumimoji="1" lang="zh-TW"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等学校</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養成所</a:t>
            </a:r>
            <a:r>
              <a:rPr kumimoji="1" lang="en-US" altLang="ja-JP" dirty="0" smtClean="0">
                <a:solidFill>
                  <a:prstClr val="black"/>
                </a:solidFill>
                <a:latin typeface="Meiryo UI" panose="020B0604030504040204" pitchFamily="50" charset="-128"/>
                <a:ea typeface="Meiryo UI" panose="020B0604030504040204" pitchFamily="50" charset="-128"/>
              </a:rPr>
              <a:t>…………………</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zh-TW" dirty="0" smtClean="0">
                <a:solidFill>
                  <a:prstClr val="black"/>
                </a:solidFill>
                <a:latin typeface="Meiryo UI" panose="020B0604030504040204" pitchFamily="50" charset="-128"/>
                <a:ea typeface="Meiryo UI" panose="020B0604030504040204" pitchFamily="50" charset="-128"/>
              </a:rPr>
              <a:t>36,000</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zh-TW"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solidFill>
                <a:latin typeface="Meiryo UI" panose="020B0604030504040204" pitchFamily="50" charset="-128"/>
                <a:ea typeface="Meiryo UI" panose="020B0604030504040204" pitchFamily="50" charset="-128"/>
              </a:rPr>
              <a:t>(</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en-US" altLang="ja-JP" dirty="0">
                <a:solidFill>
                  <a:prstClr val="black"/>
                </a:solidFill>
                <a:latin typeface="Meiryo UI" panose="020B0604030504040204" pitchFamily="50" charset="-128"/>
                <a:ea typeface="Meiryo UI" panose="020B0604030504040204" pitchFamily="50" charset="-128"/>
              </a:rPr>
              <a:t>)</a:t>
            </a:r>
            <a:r>
              <a:rPr kumimoji="1" lang="ja-JP" altLang="en-US" sz="18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ー</a:t>
            </a:r>
            <a:r>
              <a:rPr kumimoji="1" lang="en-US" altLang="ja-JP" dirty="0" smtClean="0">
                <a:solidFill>
                  <a:prstClr val="black"/>
                </a:solidFill>
                <a:latin typeface="Meiryo UI" panose="020B0604030504040204" pitchFamily="50" charset="-128"/>
                <a:ea typeface="Meiryo UI" panose="020B0604030504040204" pitchFamily="50" charset="-128"/>
              </a:rPr>
              <a:t>2 </a:t>
            </a:r>
            <a:r>
              <a:rPr kumimoji="1" lang="ja-JP" altLang="en-US" dirty="0" smtClean="0">
                <a:solidFill>
                  <a:prstClr val="black"/>
                </a:solidFill>
                <a:latin typeface="Meiryo UI" panose="020B0604030504040204" pitchFamily="50" charset="-128"/>
                <a:ea typeface="Meiryo UI" panose="020B0604030504040204" pitchFamily="50" charset="-128"/>
              </a:rPr>
              <a:t>民間立</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看護師学校養成所</a:t>
            </a:r>
            <a:r>
              <a:rPr kumimoji="1" lang="en-US" altLang="zh-TW" dirty="0">
                <a:solidFill>
                  <a:prstClr val="black"/>
                </a:solidFill>
                <a:latin typeface="Meiryo UI" panose="020B0604030504040204" pitchFamily="50" charset="-128"/>
                <a:ea typeface="Meiryo UI" panose="020B0604030504040204" pitchFamily="50" charset="-128"/>
              </a:rPr>
              <a:t>(</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通信</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制</a:t>
            </a:r>
            <a:r>
              <a:rPr kumimoji="1" lang="en-US" altLang="ja-JP" noProof="0" dirty="0" smtClean="0">
                <a:solidFill>
                  <a:prstClr val="black"/>
                </a:solidFill>
                <a:latin typeface="Meiryo UI" panose="020B0604030504040204" pitchFamily="50" charset="-128"/>
                <a:ea typeface="Meiryo UI" panose="020B0604030504040204" pitchFamily="50" charset="-128"/>
              </a:rPr>
              <a:t>)</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zh-TW" dirty="0" smtClean="0">
                <a:solidFill>
                  <a:prstClr val="black"/>
                </a:solidFill>
                <a:latin typeface="Meiryo UI" panose="020B0604030504040204" pitchFamily="50" charset="-128"/>
                <a:ea typeface="Meiryo UI" panose="020B0604030504040204" pitchFamily="50" charset="-128"/>
              </a:rPr>
              <a:t>21,000</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zh-TW"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solidFill>
                <a:latin typeface="Meiryo UI" panose="020B0604030504040204" pitchFamily="50" charset="-128"/>
                <a:ea typeface="Meiryo UI" panose="020B0604030504040204" pitchFamily="50" charset="-128"/>
              </a:rPr>
              <a:t>(</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en-US" altLang="ja-JP" dirty="0">
                <a:solidFill>
                  <a:prstClr val="black"/>
                </a:solidFill>
                <a:latin typeface="Meiryo UI" panose="020B0604030504040204" pitchFamily="50" charset="-128"/>
                <a:ea typeface="Meiryo UI" panose="020B0604030504040204" pitchFamily="50" charset="-128"/>
              </a:rPr>
              <a:t>)</a:t>
            </a:r>
            <a:r>
              <a:rPr kumimoji="1" lang="ja-JP" altLang="en-US" sz="18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ー</a:t>
            </a:r>
            <a:r>
              <a:rPr kumimoji="1" lang="en-US" altLang="ja-JP" dirty="0" smtClean="0">
                <a:solidFill>
                  <a:prstClr val="black"/>
                </a:solidFill>
                <a:latin typeface="Meiryo UI" panose="020B0604030504040204" pitchFamily="50" charset="-128"/>
                <a:ea typeface="Meiryo UI" panose="020B0604030504040204" pitchFamily="50" charset="-128"/>
              </a:rPr>
              <a:t>3 </a:t>
            </a:r>
            <a:r>
              <a:rPr kumimoji="1" lang="ja-JP" altLang="en-US" dirty="0" smtClean="0">
                <a:solidFill>
                  <a:prstClr val="black"/>
                </a:solidFill>
                <a:latin typeface="Meiryo UI" panose="020B0604030504040204" pitchFamily="50" charset="-128"/>
                <a:ea typeface="Meiryo UI" panose="020B0604030504040204" pitchFamily="50" charset="-128"/>
              </a:rPr>
              <a:t>民間立</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准</a:t>
            </a:r>
            <a:r>
              <a:rPr kumimoji="1" lang="zh-TW"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看護師</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養成所</a:t>
            </a:r>
            <a:r>
              <a:rPr kumimoji="1" lang="en-US" altLang="ja-JP" dirty="0" smtClean="0">
                <a:solidFill>
                  <a:prstClr val="black"/>
                </a:solidFill>
                <a:latin typeface="Meiryo UI" panose="020B0604030504040204" pitchFamily="50" charset="-128"/>
                <a:ea typeface="Meiryo UI" panose="020B0604030504040204" pitchFamily="50" charset="-128"/>
              </a:rPr>
              <a:t>………………………</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zh-TW" dirty="0" smtClean="0">
                <a:solidFill>
                  <a:prstClr val="black"/>
                </a:solidFill>
                <a:latin typeface="Meiryo UI" panose="020B0604030504040204" pitchFamily="50" charset="-128"/>
                <a:ea typeface="Meiryo UI" panose="020B0604030504040204" pitchFamily="50" charset="-128"/>
              </a:rPr>
              <a:t>21,000</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zh-TW"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solidFill>
                  <a:prstClr val="black"/>
                </a:solidFill>
                <a:latin typeface="Meiryo UI" panose="020B0604030504040204" pitchFamily="50" charset="-128"/>
                <a:ea typeface="Meiryo UI" panose="020B0604030504040204" pitchFamily="50" charset="-128"/>
              </a:rPr>
              <a:t>(</a:t>
            </a:r>
            <a:r>
              <a:rPr kumimoji="1" lang="en-US" altLang="ja-JP" dirty="0">
                <a:solidFill>
                  <a:prstClr val="black"/>
                </a:solidFill>
                <a:latin typeface="Meiryo UI" panose="020B0604030504040204" pitchFamily="50" charset="-128"/>
                <a:ea typeface="Meiryo UI" panose="020B0604030504040204" pitchFamily="50" charset="-128"/>
              </a:rPr>
              <a:t>2</a:t>
            </a:r>
            <a:r>
              <a:rPr kumimoji="1" lang="en-US" altLang="ja-JP" dirty="0" smtClean="0">
                <a:solidFill>
                  <a:prstClr val="black"/>
                </a:solidFill>
                <a:latin typeface="Meiryo UI" panose="020B0604030504040204" pitchFamily="50" charset="-128"/>
                <a:ea typeface="Meiryo UI" panose="020B0604030504040204" pitchFamily="50" charset="-128"/>
              </a:rPr>
              <a:t>)</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看護</a:t>
            </a:r>
            <a:r>
              <a:rPr kumimoji="1" lang="zh-TW"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系</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大学</a:t>
            </a:r>
            <a:r>
              <a:rPr kumimoji="1" lang="en-US" altLang="ja-JP" dirty="0" smtClean="0">
                <a:solidFill>
                  <a:prstClr val="black"/>
                </a:solidFill>
                <a:latin typeface="Meiryo UI" panose="020B0604030504040204" pitchFamily="50" charset="-128"/>
                <a:ea typeface="Meiryo UI" panose="020B0604030504040204" pitchFamily="50" charset="-128"/>
              </a:rPr>
              <a:t>……………………………………</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zh-TW" dirty="0" smtClean="0">
                <a:solidFill>
                  <a:prstClr val="black"/>
                </a:solidFill>
                <a:latin typeface="Meiryo UI" panose="020B0604030504040204" pitchFamily="50" charset="-128"/>
                <a:ea typeface="Meiryo UI" panose="020B0604030504040204" pitchFamily="50" charset="-128"/>
              </a:rPr>
              <a:t>50,000</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zh-TW"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solidFill>
                  <a:prstClr val="black"/>
                </a:solidFill>
                <a:latin typeface="Meiryo UI" panose="020B0604030504040204" pitchFamily="50" charset="-128"/>
                <a:ea typeface="Meiryo UI" panose="020B0604030504040204" pitchFamily="50" charset="-128"/>
              </a:rPr>
              <a:t>(</a:t>
            </a:r>
            <a:r>
              <a:rPr kumimoji="1" lang="en-US" altLang="ja-JP" dirty="0">
                <a:solidFill>
                  <a:prstClr val="black"/>
                </a:solidFill>
                <a:latin typeface="Meiryo UI" panose="020B0604030504040204" pitchFamily="50" charset="-128"/>
                <a:ea typeface="Meiryo UI" panose="020B0604030504040204" pitchFamily="50" charset="-128"/>
              </a:rPr>
              <a:t>3</a:t>
            </a:r>
            <a:r>
              <a:rPr kumimoji="1" lang="en-US" altLang="ja-JP" dirty="0" smtClean="0">
                <a:solidFill>
                  <a:prstClr val="black"/>
                </a:solidFill>
                <a:latin typeface="Meiryo UI" panose="020B0604030504040204" pitchFamily="50" charset="-128"/>
                <a:ea typeface="Meiryo UI" panose="020B0604030504040204" pitchFamily="50" charset="-128"/>
              </a:rPr>
              <a:t>)</a:t>
            </a:r>
            <a:r>
              <a:rPr kumimoji="1" lang="ja-JP" altLang="en-US" dirty="0" smtClean="0">
                <a:solidFill>
                  <a:prstClr val="black"/>
                </a:solidFill>
                <a:latin typeface="Meiryo UI" panose="020B0604030504040204" pitchFamily="50" charset="-128"/>
                <a:ea typeface="Meiryo UI" panose="020B0604030504040204" pitchFamily="50" charset="-128"/>
              </a:rPr>
              <a:t>　</a:t>
            </a:r>
            <a:r>
              <a:rPr kumimoji="1" lang="ja-JP" altLang="en-US" dirty="0">
                <a:solidFill>
                  <a:prstClr val="black"/>
                </a:solidFill>
                <a:latin typeface="Meiryo UI" panose="020B0604030504040204" pitchFamily="50" charset="-128"/>
                <a:ea typeface="Meiryo UI" panose="020B0604030504040204" pitchFamily="50" charset="-128"/>
              </a:rPr>
              <a:t>　</a:t>
            </a:r>
            <a:r>
              <a:rPr kumimoji="1" lang="ja-JP" altLang="en-US" dirty="0" smtClean="0">
                <a:solidFill>
                  <a:prstClr val="black"/>
                </a:solidFill>
                <a:latin typeface="Meiryo UI" panose="020B0604030504040204" pitchFamily="50" charset="-128"/>
                <a:ea typeface="Meiryo UI" panose="020B0604030504040204" pitchFamily="50" charset="-128"/>
              </a:rPr>
              <a:t>　民間立</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助産師</a:t>
            </a:r>
            <a:r>
              <a:rPr kumimoji="1" lang="zh-TW"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学校</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養成所</a:t>
            </a:r>
            <a:r>
              <a:rPr kumimoji="1" lang="en-US" altLang="ja-JP" dirty="0" smtClean="0">
                <a:solidFill>
                  <a:prstClr val="black"/>
                </a:solidFill>
                <a:latin typeface="Meiryo UI" panose="020B0604030504040204" pitchFamily="50" charset="-128"/>
                <a:ea typeface="Meiryo UI" panose="020B0604030504040204" pitchFamily="50" charset="-128"/>
              </a:rPr>
              <a:t>……………………</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zh-TW" dirty="0" smtClean="0">
                <a:solidFill>
                  <a:prstClr val="black"/>
                </a:solidFill>
                <a:latin typeface="Meiryo UI" panose="020B0604030504040204" pitchFamily="50" charset="-128"/>
                <a:ea typeface="Meiryo UI" panose="020B0604030504040204" pitchFamily="50" charset="-128"/>
              </a:rPr>
              <a:t>70,000</a:t>
            </a:r>
            <a:r>
              <a:rPr kumimoji="1" lang="zh-TW"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p:cNvSpPr txBox="1"/>
          <p:nvPr/>
        </p:nvSpPr>
        <p:spPr>
          <a:xfrm>
            <a:off x="1290543" y="9102300"/>
            <a:ext cx="2859932"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zh-TW" altLang="en-US" sz="28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３</a:t>
            </a:r>
            <a:r>
              <a:rPr kumimoji="1" lang="zh-TW" altLang="en-US" sz="2800" b="0" i="0" u="none" strike="noStrike" kern="1200" cap="none" spc="0" normalizeH="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zh-TW" altLang="en-US" sz="28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返還</a:t>
            </a:r>
            <a:r>
              <a:rPr kumimoji="1" lang="zh-TW" altLang="en-US" sz="2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猶予</a:t>
            </a:r>
            <a:endParaRPr kumimoji="1" lang="ja-JP" altLang="en-US" sz="2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2" name="テキスト ボックス 11"/>
          <p:cNvSpPr txBox="1"/>
          <p:nvPr/>
        </p:nvSpPr>
        <p:spPr>
          <a:xfrm>
            <a:off x="1491410" y="9777786"/>
            <a:ext cx="108755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卒業年に当該養成課程の免許を取得し、直ち</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に指定</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機関で看護職員の業務</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に従事</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していること</a:t>
            </a:r>
          </a:p>
        </p:txBody>
      </p:sp>
      <p:sp>
        <p:nvSpPr>
          <p:cNvPr id="13" name="テキスト ボックス 12"/>
          <p:cNvSpPr txBox="1"/>
          <p:nvPr/>
        </p:nvSpPr>
        <p:spPr>
          <a:xfrm>
            <a:off x="1491410" y="10299384"/>
            <a:ext cx="10058398"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solidFill>
                  <a:prstClr val="black"/>
                </a:solidFill>
                <a:latin typeface="Meiryo UI" panose="020B0604030504040204" pitchFamily="50" charset="-128"/>
                <a:ea typeface="Meiryo UI" panose="020B0604030504040204" pitchFamily="50" charset="-128"/>
              </a:rPr>
              <a:t>(1)</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民間立看護師准</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看護師等学校</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養成所</a:t>
            </a:r>
            <a:r>
              <a:rPr kumimoji="1" lang="ja-JP" altLang="en-US" dirty="0">
                <a:solidFill>
                  <a:prstClr val="black"/>
                </a:solidFill>
                <a:latin typeface="Meiryo UI" panose="020B0604030504040204" pitchFamily="50" charset="-128"/>
                <a:ea typeface="Meiryo UI" panose="020B0604030504040204" pitchFamily="50" charset="-128"/>
              </a:rPr>
              <a:t>：</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県内</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の２００床未満の病院、</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精神</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病床数が８０％以上の病院、診療所、介護老人保健施設、介護医療院など</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solidFill>
                  <a:prstClr val="black"/>
                </a:solidFill>
                <a:latin typeface="Meiryo UI" panose="020B0604030504040204" pitchFamily="50" charset="-128"/>
                <a:ea typeface="Meiryo UI" panose="020B0604030504040204" pitchFamily="50" charset="-128"/>
              </a:rPr>
              <a:t>(2)</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看護</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系</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大学</a:t>
            </a:r>
            <a:r>
              <a:rPr kumimoji="1" lang="ja-JP" altLang="en-US" dirty="0">
                <a:solidFill>
                  <a:prstClr val="black"/>
                </a:solidFill>
                <a:latin typeface="Meiryo UI" panose="020B0604030504040204" pitchFamily="50" charset="-128"/>
                <a:ea typeface="Meiryo UI" panose="020B0604030504040204" pitchFamily="50" charset="-128"/>
              </a:rPr>
              <a:t>：</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県内</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の病院または診療所</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solidFill>
                  <a:prstClr val="black"/>
                </a:solidFill>
                <a:latin typeface="Meiryo UI" panose="020B0604030504040204" pitchFamily="50" charset="-128"/>
                <a:ea typeface="Meiryo UI" panose="020B0604030504040204" pitchFamily="50" charset="-128"/>
              </a:rPr>
              <a:t>(3)</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民間</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立助産師学校</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養成所</a:t>
            </a:r>
            <a:r>
              <a:rPr kumimoji="1" lang="ja-JP" altLang="en-US" dirty="0">
                <a:solidFill>
                  <a:prstClr val="black"/>
                </a:solidFill>
                <a:latin typeface="Meiryo UI" panose="020B0604030504040204" pitchFamily="50" charset="-128"/>
                <a:ea typeface="Meiryo UI" panose="020B0604030504040204" pitchFamily="50" charset="-128"/>
              </a:rPr>
              <a:t>：</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県内</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で分べんを取り扱う病院、診療所または助産所</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民間</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立助産師学校養成所で修学資金の貸与を受けた方は、助産師の業務に限る</a:t>
            </a:r>
          </a:p>
        </p:txBody>
      </p:sp>
      <p:sp>
        <p:nvSpPr>
          <p:cNvPr id="14" name="テキスト ボックス 13"/>
          <p:cNvSpPr txBox="1"/>
          <p:nvPr/>
        </p:nvSpPr>
        <p:spPr>
          <a:xfrm>
            <a:off x="1290543" y="12720748"/>
            <a:ext cx="3216617"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zh-TW" altLang="en-US" sz="28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４</a:t>
            </a:r>
            <a:r>
              <a:rPr kumimoji="1" lang="zh-TW" altLang="en-US" sz="2800" b="0" i="0" u="none" strike="noStrike" kern="1200" cap="none" spc="0" normalizeH="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zh-TW" altLang="en-US" sz="28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返還</a:t>
            </a:r>
            <a:r>
              <a:rPr kumimoji="1" lang="zh-TW" altLang="en-US" sz="2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免除</a:t>
            </a:r>
            <a:endParaRPr kumimoji="1" lang="ja-JP" altLang="en-US" sz="2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5" name="テキスト ボックス 14"/>
          <p:cNvSpPr txBox="1"/>
          <p:nvPr/>
        </p:nvSpPr>
        <p:spPr>
          <a:xfrm>
            <a:off x="1491410" y="13418347"/>
            <a:ext cx="8638161" cy="16312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上記３の条件に該当し、返還の猶予を受けた方で指定機関で下記の期間</a:t>
            </a: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solidFill>
                  <a:prstClr val="black"/>
                </a:solidFill>
                <a:latin typeface="Meiryo UI" panose="020B0604030504040204" pitchFamily="50" charset="-128"/>
                <a:ea typeface="Meiryo UI" panose="020B0604030504040204" pitchFamily="50" charset="-128"/>
              </a:rPr>
              <a:t>継続して看護職員の業務に従事したとき</a:t>
            </a: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2000" dirty="0">
                <a:solidFill>
                  <a:prstClr val="black"/>
                </a:solidFill>
                <a:latin typeface="Meiryo UI" panose="020B0604030504040204" pitchFamily="50" charset="-128"/>
                <a:ea typeface="Meiryo UI" panose="020B0604030504040204" pitchFamily="50" charset="-128"/>
              </a:rPr>
              <a:t>1</a:t>
            </a:r>
            <a:r>
              <a:rPr kumimoji="1" lang="en-US" altLang="ja-JP" sz="2000" dirty="0" smtClean="0">
                <a:solidFill>
                  <a:prstClr val="black"/>
                </a:solidFill>
                <a:latin typeface="Meiryo UI" panose="020B0604030504040204" pitchFamily="50" charset="-128"/>
                <a:ea typeface="Meiryo UI" panose="020B0604030504040204" pitchFamily="50" charset="-128"/>
              </a:rPr>
              <a:t>)(</a:t>
            </a:r>
            <a:r>
              <a:rPr kumimoji="1" lang="en-US" altLang="ja-JP" sz="2000" dirty="0">
                <a:solidFill>
                  <a:prstClr val="black"/>
                </a:solidFill>
                <a:latin typeface="Meiryo UI" panose="020B0604030504040204" pitchFamily="50" charset="-128"/>
                <a:ea typeface="Meiryo UI" panose="020B0604030504040204" pitchFamily="50" charset="-128"/>
              </a:rPr>
              <a:t>2</a:t>
            </a:r>
            <a:r>
              <a:rPr kumimoji="1" lang="en-US" altLang="ja-JP" sz="2000" dirty="0" smtClean="0">
                <a:solidFill>
                  <a:prstClr val="black"/>
                </a:solidFill>
                <a:latin typeface="Meiryo UI" panose="020B0604030504040204" pitchFamily="50" charset="-128"/>
                <a:ea typeface="Meiryo UI" panose="020B0604030504040204" pitchFamily="50" charset="-128"/>
              </a:rPr>
              <a:t>)</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の方：貸与を受けた期間＋</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2000" dirty="0">
                <a:solidFill>
                  <a:prstClr val="black"/>
                </a:solidFill>
                <a:latin typeface="Meiryo UI" panose="020B0604030504040204" pitchFamily="50" charset="-128"/>
                <a:ea typeface="Meiryo UI" panose="020B0604030504040204" pitchFamily="50" charset="-128"/>
              </a:rPr>
              <a:t>3</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の方：貸与を受けた期間＋</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en-US" altLang="ja-JP" sz="2000" dirty="0" smtClean="0">
                <a:solidFill>
                  <a:prstClr val="black"/>
                </a:solidFill>
                <a:latin typeface="Meiryo UI" panose="020B0604030504040204" pitchFamily="50" charset="-128"/>
                <a:ea typeface="Meiryo UI" panose="020B0604030504040204" pitchFamily="50" charset="-128"/>
              </a:rPr>
              <a:t>※</a:t>
            </a:r>
            <a:r>
              <a:rPr kumimoji="1" lang="ja-JP" altLang="en-US" sz="2000" dirty="0" smtClean="0">
                <a:solidFill>
                  <a:prstClr val="black"/>
                </a:solidFill>
                <a:latin typeface="Meiryo UI" panose="020B0604030504040204" pitchFamily="50" charset="-128"/>
                <a:ea typeface="Meiryo UI" panose="020B0604030504040204" pitchFamily="50" charset="-128"/>
              </a:rPr>
              <a:t>民間立助産師学校養成所在学生で貸与を受けた方は</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助産師業務に限る）</a:t>
            </a: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p:cNvSpPr txBox="1"/>
          <p:nvPr/>
        </p:nvSpPr>
        <p:spPr>
          <a:xfrm>
            <a:off x="0" y="544005"/>
            <a:ext cx="13094590"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＼三重県内で看護職員として働きませんか／</a:t>
            </a:r>
            <a:endParaRPr kumimoji="1" lang="ja-JP" altLang="en-US" sz="48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6" name="テキスト ボックス 5"/>
          <p:cNvSpPr txBox="1"/>
          <p:nvPr/>
        </p:nvSpPr>
        <p:spPr>
          <a:xfrm>
            <a:off x="745223" y="1596310"/>
            <a:ext cx="10707175" cy="98488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0" lang="ja-JP" altLang="ja-JP" sz="20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三重県</a:t>
            </a:r>
            <a:r>
              <a:rPr kumimoji="0" lang="ja-JP" altLang="ja-JP" sz="2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では、県内における看護師等の不足の解消に向けた</a:t>
            </a:r>
            <a:r>
              <a:rPr kumimoji="0" lang="ja-JP" altLang="ja-JP" sz="20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取組の</a:t>
            </a:r>
            <a:r>
              <a:rPr kumimoji="0" lang="ja-JP" altLang="ja-JP" sz="2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一環として、将来県内の医療機関等で看護職員として就業する意思のある方に対して、修学資金を貸与しています。</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endParaRPr kumimoji="0" lang="ja-JP" altLang="ja-JP" sz="1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0" name="正方形/長方形 9"/>
          <p:cNvSpPr/>
          <p:nvPr/>
        </p:nvSpPr>
        <p:spPr>
          <a:xfrm>
            <a:off x="9690432" y="12515040"/>
            <a:ext cx="1994946" cy="27206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9736016" y="13522271"/>
            <a:ext cx="2015939" cy="1077218"/>
          </a:xfrm>
          <a:prstGeom prst="rect">
            <a:avLst/>
          </a:prstGeom>
          <a:noFill/>
        </p:spPr>
        <p:txBody>
          <a:bodyPr wrap="square" rtlCol="0">
            <a:spAutoFit/>
          </a:bodyPr>
          <a:lstStyle/>
          <a:p>
            <a:r>
              <a:rPr kumimoji="1" lang="ja-JP" altLang="en-US" sz="3200" dirty="0" smtClean="0"/>
              <a:t>  看護師</a:t>
            </a:r>
            <a:endParaRPr kumimoji="1" lang="en-US" altLang="ja-JP" sz="3200" dirty="0" smtClean="0"/>
          </a:p>
          <a:p>
            <a:r>
              <a:rPr kumimoji="1" lang="ja-JP" altLang="en-US" sz="3200" dirty="0" smtClean="0"/>
              <a:t>イラスト</a:t>
            </a:r>
            <a:endParaRPr kumimoji="1" lang="ja-JP" altLang="en-US" sz="3200" dirty="0"/>
          </a:p>
        </p:txBody>
      </p:sp>
      <p:pic>
        <p:nvPicPr>
          <p:cNvPr id="23" name="図 22"/>
          <p:cNvPicPr>
            <a:picLocks noChangeAspect="1"/>
          </p:cNvPicPr>
          <p:nvPr/>
        </p:nvPicPr>
        <p:blipFill>
          <a:blip r:embed="rId3"/>
          <a:stretch>
            <a:fillRect/>
          </a:stretch>
        </p:blipFill>
        <p:spPr>
          <a:xfrm>
            <a:off x="9082469" y="6152049"/>
            <a:ext cx="2094204" cy="2602673"/>
          </a:xfrm>
          <a:prstGeom prst="rect">
            <a:avLst/>
          </a:prstGeom>
        </p:spPr>
      </p:pic>
      <p:sp>
        <p:nvSpPr>
          <p:cNvPr id="25" name="テキスト ボックス 24"/>
          <p:cNvSpPr txBox="1"/>
          <p:nvPr/>
        </p:nvSpPr>
        <p:spPr>
          <a:xfrm>
            <a:off x="9182512" y="6961928"/>
            <a:ext cx="2015939" cy="1077218"/>
          </a:xfrm>
          <a:prstGeom prst="rect">
            <a:avLst/>
          </a:prstGeom>
          <a:noFill/>
        </p:spPr>
        <p:txBody>
          <a:bodyPr wrap="square" rtlCol="0">
            <a:spAutoFit/>
          </a:bodyPr>
          <a:lstStyle/>
          <a:p>
            <a:r>
              <a:rPr kumimoji="1" lang="ja-JP" altLang="en-US" sz="3200" dirty="0" smtClean="0"/>
              <a:t>  看護師</a:t>
            </a:r>
            <a:endParaRPr kumimoji="1" lang="en-US" altLang="ja-JP" sz="3200" dirty="0" smtClean="0"/>
          </a:p>
          <a:p>
            <a:r>
              <a:rPr kumimoji="1" lang="ja-JP" altLang="en-US" sz="3200" dirty="0" smtClean="0"/>
              <a:t>イラスト</a:t>
            </a:r>
            <a:endParaRPr kumimoji="1" lang="ja-JP" altLang="en-US" sz="3200" dirty="0"/>
          </a:p>
        </p:txBody>
      </p:sp>
      <p:sp>
        <p:nvSpPr>
          <p:cNvPr id="4" name="テキスト ボックス 3"/>
          <p:cNvSpPr txBox="1"/>
          <p:nvPr/>
        </p:nvSpPr>
        <p:spPr>
          <a:xfrm>
            <a:off x="1290543" y="15453360"/>
            <a:ext cx="9361415" cy="369332"/>
          </a:xfrm>
          <a:prstGeom prst="rect">
            <a:avLst/>
          </a:prstGeom>
          <a:noFill/>
        </p:spPr>
        <p:txBody>
          <a:bodyPr wrap="square" rtlCol="0">
            <a:spAutoFit/>
          </a:bodyPr>
          <a:lstStyle/>
          <a:p>
            <a:r>
              <a:rPr kumimoji="1" lang="ja-JP" altLang="en-US" dirty="0" smtClean="0"/>
              <a:t>詳細は「令和６年度　三重県保健師助産師看護師等修学資金　募集要項」をご覧ください。</a:t>
            </a:r>
            <a:endParaRPr kumimoji="1" lang="ja-JP" altLang="en-US" dirty="0"/>
          </a:p>
        </p:txBody>
      </p:sp>
    </p:spTree>
    <p:extLst>
      <p:ext uri="{BB962C8B-B14F-4D97-AF65-F5344CB8AC3E}">
        <p14:creationId xmlns:p14="http://schemas.microsoft.com/office/powerpoint/2010/main" val="2616617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TotalTime>
  <Words>665</Words>
  <Application>Microsoft Office PowerPoint</Application>
  <PresentationFormat>ユーザー設定</PresentationFormat>
  <Paragraphs>66</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UDゴシック</vt: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Setup</dc:creator>
  <cp:lastModifiedBy>三福 将馬</cp:lastModifiedBy>
  <cp:revision>60</cp:revision>
  <cp:lastPrinted>2023-12-04T09:59:29Z</cp:lastPrinted>
  <dcterms:created xsi:type="dcterms:W3CDTF">2021-12-02T06:04:09Z</dcterms:created>
  <dcterms:modified xsi:type="dcterms:W3CDTF">2023-12-06T09:47:07Z</dcterms:modified>
</cp:coreProperties>
</file>