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0" r:id="rId3"/>
    <p:sldId id="287" r:id="rId4"/>
    <p:sldId id="305" r:id="rId5"/>
    <p:sldId id="311" r:id="rId6"/>
    <p:sldId id="312" r:id="rId7"/>
    <p:sldId id="314" r:id="rId8"/>
    <p:sldId id="313" r:id="rId9"/>
    <p:sldId id="310" r:id="rId10"/>
    <p:sldId id="271" r:id="rId11"/>
  </p:sldIdLst>
  <p:sldSz cx="6480175" cy="9901238"/>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9">
          <p15:clr>
            <a:srgbClr val="A4A3A4"/>
          </p15:clr>
        </p15:guide>
        <p15:guide id="2" pos="20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8000"/>
    <a:srgbClr val="006600"/>
    <a:srgbClr val="FF0000"/>
    <a:srgbClr val="FFC926"/>
    <a:srgbClr val="0033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660"/>
  </p:normalViewPr>
  <p:slideViewPr>
    <p:cSldViewPr>
      <p:cViewPr varScale="1">
        <p:scale>
          <a:sx n="56" d="100"/>
          <a:sy n="56" d="100"/>
        </p:scale>
        <p:origin x="1872" y="64"/>
      </p:cViewPr>
      <p:guideLst>
        <p:guide orient="horz" pos="3119"/>
        <p:guide pos="20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19413" cy="493713"/>
          </a:xfrm>
          <a:prstGeom prst="rect">
            <a:avLst/>
          </a:prstGeom>
        </p:spPr>
        <p:txBody>
          <a:bodyPr vert="horz" lIns="91408" tIns="45702" rIns="91408"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4"/>
            <a:ext cx="2919412" cy="493713"/>
          </a:xfrm>
          <a:prstGeom prst="rect">
            <a:avLst/>
          </a:prstGeom>
        </p:spPr>
        <p:txBody>
          <a:bodyPr vert="horz" lIns="91408" tIns="45702" rIns="91408" bIns="45702" rtlCol="0"/>
          <a:lstStyle>
            <a:lvl1pPr algn="r">
              <a:defRPr sz="1200"/>
            </a:lvl1pPr>
          </a:lstStyle>
          <a:p>
            <a:fld id="{75490B5B-28F0-4E59-A0D1-0CAC29815B92}" type="datetimeFigureOut">
              <a:rPr kumimoji="1" lang="ja-JP" altLang="en-US" smtClean="0"/>
              <a:t>2024/1/23</a:t>
            </a:fld>
            <a:endParaRPr kumimoji="1" lang="ja-JP" altLang="en-US"/>
          </a:p>
        </p:txBody>
      </p:sp>
      <p:sp>
        <p:nvSpPr>
          <p:cNvPr id="4" name="スライド イメージ プレースホルダー 3"/>
          <p:cNvSpPr>
            <a:spLocks noGrp="1" noRot="1" noChangeAspect="1"/>
          </p:cNvSpPr>
          <p:nvPr>
            <p:ph type="sldImg" idx="2"/>
          </p:nvPr>
        </p:nvSpPr>
        <p:spPr>
          <a:xfrm>
            <a:off x="2157413" y="739775"/>
            <a:ext cx="2420937" cy="3700463"/>
          </a:xfrm>
          <a:prstGeom prst="rect">
            <a:avLst/>
          </a:prstGeom>
          <a:noFill/>
          <a:ln w="12700">
            <a:solidFill>
              <a:prstClr val="black"/>
            </a:solidFill>
          </a:ln>
        </p:spPr>
        <p:txBody>
          <a:bodyPr vert="horz" lIns="91408" tIns="45702" rIns="91408" bIns="45702" rtlCol="0" anchor="ctr"/>
          <a:lstStyle/>
          <a:p>
            <a:endParaRPr lang="ja-JP" altLang="en-US"/>
          </a:p>
        </p:txBody>
      </p:sp>
      <p:sp>
        <p:nvSpPr>
          <p:cNvPr id="5" name="ノート プレースホルダー 4"/>
          <p:cNvSpPr>
            <a:spLocks noGrp="1"/>
          </p:cNvSpPr>
          <p:nvPr>
            <p:ph type="body" sz="quarter" idx="3"/>
          </p:nvPr>
        </p:nvSpPr>
        <p:spPr>
          <a:xfrm>
            <a:off x="673103" y="4686300"/>
            <a:ext cx="5389563" cy="4440238"/>
          </a:xfrm>
          <a:prstGeom prst="rect">
            <a:avLst/>
          </a:prstGeom>
        </p:spPr>
        <p:txBody>
          <a:bodyPr vert="horz" lIns="91408" tIns="45702" rIns="91408" bIns="4570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013"/>
            <a:ext cx="2919413" cy="493712"/>
          </a:xfrm>
          <a:prstGeom prst="rect">
            <a:avLst/>
          </a:prstGeom>
        </p:spPr>
        <p:txBody>
          <a:bodyPr vert="horz" lIns="91408" tIns="45702" rIns="91408"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08" tIns="45702" rIns="91408" bIns="45702" rtlCol="0" anchor="b"/>
          <a:lstStyle>
            <a:lvl1pPr algn="r">
              <a:defRPr sz="1200"/>
            </a:lvl1pPr>
          </a:lstStyle>
          <a:p>
            <a:fld id="{70AD6F86-C4B7-467A-8492-62C8991D830C}" type="slidenum">
              <a:rPr kumimoji="1" lang="ja-JP" altLang="en-US" smtClean="0"/>
              <a:t>‹#›</a:t>
            </a:fld>
            <a:endParaRPr kumimoji="1" lang="ja-JP" altLang="en-US"/>
          </a:p>
        </p:txBody>
      </p:sp>
    </p:spTree>
    <p:extLst>
      <p:ext uri="{BB962C8B-B14F-4D97-AF65-F5344CB8AC3E}">
        <p14:creationId xmlns:p14="http://schemas.microsoft.com/office/powerpoint/2010/main" val="24474930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86014" y="3075804"/>
            <a:ext cx="5508149" cy="2122348"/>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972027" y="5610701"/>
            <a:ext cx="4536123" cy="253031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3221124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98304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523595" y="529442"/>
            <a:ext cx="1093530" cy="1126265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43007" y="529442"/>
            <a:ext cx="3172586" cy="1126265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250552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260423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1890" y="6362462"/>
            <a:ext cx="5508149" cy="196649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1890" y="4196568"/>
            <a:ext cx="5508149" cy="216589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14357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43007" y="3080386"/>
            <a:ext cx="2133058" cy="87117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484067" y="3080386"/>
            <a:ext cx="2133058" cy="87117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9261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396509"/>
            <a:ext cx="5832158" cy="1650206"/>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24010" y="2216320"/>
            <a:ext cx="2863203" cy="9236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24010" y="3139975"/>
            <a:ext cx="2863203" cy="57046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291841" y="2216320"/>
            <a:ext cx="2864327" cy="9236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291841" y="3139975"/>
            <a:ext cx="2864327" cy="57046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258026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399971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193048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24010" y="394217"/>
            <a:ext cx="2131933" cy="167771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533569" y="394217"/>
            <a:ext cx="3622598" cy="84504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24010" y="2071927"/>
            <a:ext cx="2131933" cy="67727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37960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270161" y="6930867"/>
            <a:ext cx="3888105" cy="81822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270161" y="884694"/>
            <a:ext cx="3888105" cy="59407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270161" y="7749096"/>
            <a:ext cx="3888105" cy="11620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DF1829-B757-4089-AEDC-D3E3DEFBE443}" type="datetimeFigureOut">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117889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24009" y="396509"/>
            <a:ext cx="5832158" cy="165020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24009" y="2310291"/>
            <a:ext cx="5832158" cy="6534359"/>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24010" y="9176982"/>
            <a:ext cx="1512041" cy="527149"/>
          </a:xfrm>
          <a:prstGeom prst="rect">
            <a:avLst/>
          </a:prstGeom>
        </p:spPr>
        <p:txBody>
          <a:bodyPr vert="horz" lIns="91440" tIns="45720" rIns="91440" bIns="45720" rtlCol="0" anchor="ctr"/>
          <a:lstStyle>
            <a:lvl1pPr algn="l">
              <a:defRPr sz="1200">
                <a:solidFill>
                  <a:schemeClr val="tx1">
                    <a:tint val="75000"/>
                  </a:schemeClr>
                </a:solidFill>
              </a:defRPr>
            </a:lvl1pPr>
          </a:lstStyle>
          <a:p>
            <a:fld id="{F5DF1829-B757-4089-AEDC-D3E3DEFBE443}" type="datetimeFigureOut">
              <a:rPr kumimoji="1" lang="ja-JP" altLang="en-US" smtClean="0"/>
              <a:t>2024/1/23</a:t>
            </a:fld>
            <a:endParaRPr kumimoji="1" lang="ja-JP" altLang="en-US"/>
          </a:p>
        </p:txBody>
      </p:sp>
      <p:sp>
        <p:nvSpPr>
          <p:cNvPr id="5" name="フッター プレースホルダー 4"/>
          <p:cNvSpPr>
            <a:spLocks noGrp="1"/>
          </p:cNvSpPr>
          <p:nvPr>
            <p:ph type="ftr" sz="quarter" idx="3"/>
          </p:nvPr>
        </p:nvSpPr>
        <p:spPr>
          <a:xfrm>
            <a:off x="2214061" y="9176982"/>
            <a:ext cx="2052055" cy="52714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644126" y="9176982"/>
            <a:ext cx="1512041" cy="527149"/>
          </a:xfrm>
          <a:prstGeom prst="rect">
            <a:avLst/>
          </a:prstGeom>
        </p:spPr>
        <p:txBody>
          <a:bodyPr vert="horz" lIns="91440" tIns="45720" rIns="91440" bIns="45720" rtlCol="0" anchor="ctr"/>
          <a:lstStyle>
            <a:lvl1pPr algn="r">
              <a:defRPr sz="1200">
                <a:solidFill>
                  <a:schemeClr val="tx1">
                    <a:tint val="75000"/>
                  </a:schemeClr>
                </a:solidFill>
              </a:defRPr>
            </a:lvl1p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25156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86473" y="342107"/>
            <a:ext cx="5760640" cy="307777"/>
          </a:xfrm>
          <a:prstGeom prst="rect">
            <a:avLst/>
          </a:prstGeom>
          <a:noFill/>
        </p:spPr>
        <p:txBody>
          <a:bodyPr wrap="square" lIns="91440" tIns="45720" rIns="91440" bIns="45720">
            <a:spAutoFit/>
          </a:bodyPr>
          <a:lstStyle/>
          <a:p>
            <a:pPr algn="ctr"/>
            <a:r>
              <a:rPr lang="ja-JP" altLang="en-US" sz="1400" b="1" cap="none" spc="0" dirty="0" smtClean="0">
                <a:ln w="1905"/>
                <a:solidFill>
                  <a:srgbClr val="002060"/>
                </a:solidFill>
                <a:effectLst>
                  <a:innerShdw blurRad="69850" dist="43180" dir="5400000">
                    <a:srgbClr val="000000">
                      <a:alpha val="65000"/>
                    </a:srgbClr>
                  </a:innerShdw>
                </a:effectLst>
                <a:latin typeface="BIZ UDゴシック" panose="020B0400000000000000" pitchFamily="49" charset="-128"/>
                <a:ea typeface="BIZ UDゴシック" panose="020B0400000000000000" pitchFamily="49" charset="-128"/>
              </a:rPr>
              <a:t>持続可能性の高い経営に取り組む企業の表彰制度</a:t>
            </a:r>
            <a:endParaRPr lang="ja-JP" altLang="en-US" sz="1400" b="1" cap="none" spc="0" dirty="0">
              <a:ln w="1905"/>
              <a:solidFill>
                <a:srgbClr val="002060"/>
              </a:solidFill>
              <a:effectLst>
                <a:innerShdw blurRad="69850" dist="43180" dir="5400000">
                  <a:srgbClr val="000000">
                    <a:alpha val="65000"/>
                  </a:srgbClr>
                </a:innerShdw>
              </a:effectLst>
              <a:latin typeface="BIZ UDゴシック" panose="020B0400000000000000" pitchFamily="49" charset="-128"/>
              <a:ea typeface="BIZ UDゴシック" panose="020B0400000000000000" pitchFamily="49" charset="-128"/>
            </a:endParaRPr>
          </a:p>
        </p:txBody>
      </p:sp>
      <p:sp>
        <p:nvSpPr>
          <p:cNvPr id="42" name="テキスト ボックス 41"/>
          <p:cNvSpPr txBox="1"/>
          <p:nvPr/>
        </p:nvSpPr>
        <p:spPr>
          <a:xfrm>
            <a:off x="2278675" y="9260721"/>
            <a:ext cx="1913466" cy="369332"/>
          </a:xfrm>
          <a:prstGeom prst="rect">
            <a:avLst/>
          </a:prstGeom>
          <a:noFill/>
        </p:spPr>
        <p:txBody>
          <a:bodyPr wrap="square" rtlCol="0">
            <a:spAutoFit/>
          </a:bodyPr>
          <a:lstStyle/>
          <a:p>
            <a:pPr algn="ctr"/>
            <a:r>
              <a:rPr kumimoji="1" lang="ja-JP" altLang="en-US" dirty="0" smtClean="0">
                <a:latin typeface="BIZ UDPゴシック" panose="020B0400000000000000" pitchFamily="50" charset="-128"/>
                <a:ea typeface="BIZ UDPゴシック" panose="020B0400000000000000" pitchFamily="50" charset="-128"/>
              </a:rPr>
              <a:t>三　重　県</a:t>
            </a:r>
            <a:endParaRPr kumimoji="1" lang="ja-JP" altLang="en-US" dirty="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1315890" y="1678195"/>
            <a:ext cx="3773949" cy="369332"/>
          </a:xfrm>
          <a:prstGeom prst="rect">
            <a:avLst/>
          </a:prstGeom>
          <a:noFill/>
        </p:spPr>
        <p:txBody>
          <a:bodyPr wrap="square" rtlCol="0">
            <a:spAutoFit/>
          </a:bodyPr>
          <a:lstStyle/>
          <a:p>
            <a:r>
              <a:rPr kumimoji="1" lang="ja-JP" altLang="en-US" b="1" dirty="0" smtClean="0">
                <a:latin typeface="BIZ UDゴシック" panose="020B0400000000000000" pitchFamily="49" charset="-128"/>
                <a:ea typeface="BIZ UDゴシック" panose="020B0400000000000000" pitchFamily="49" charset="-128"/>
              </a:rPr>
              <a:t>～</a:t>
            </a:r>
            <a:r>
              <a:rPr lang="ja-JP" altLang="en-US" b="1" dirty="0" smtClean="0">
                <a:latin typeface="BIZ UDゴシック" panose="020B0400000000000000" pitchFamily="49" charset="-128"/>
                <a:ea typeface="BIZ UDゴシック" panose="020B0400000000000000" pitchFamily="49" charset="-128"/>
              </a:rPr>
              <a:t>令和５年</a:t>
            </a:r>
            <a:r>
              <a:rPr kumimoji="1" lang="ja-JP" altLang="en-US" b="1" dirty="0" smtClean="0">
                <a:latin typeface="BIZ UDゴシック" panose="020B0400000000000000" pitchFamily="49" charset="-128"/>
                <a:ea typeface="BIZ UDゴシック" panose="020B0400000000000000" pitchFamily="49" charset="-128"/>
              </a:rPr>
              <a:t>度受賞企業のご紹介～</a:t>
            </a:r>
            <a:endParaRPr kumimoji="1" lang="ja-JP" altLang="en-US" b="1" dirty="0">
              <a:latin typeface="BIZ UDゴシック" panose="020B0400000000000000" pitchFamily="49" charset="-128"/>
              <a:ea typeface="BIZ UDゴシック" panose="020B0400000000000000" pitchFamily="49" charset="-128"/>
            </a:endParaRPr>
          </a:p>
        </p:txBody>
      </p:sp>
      <p:sp>
        <p:nvSpPr>
          <p:cNvPr id="4" name="テキスト ボックス 3"/>
          <p:cNvSpPr txBox="1"/>
          <p:nvPr/>
        </p:nvSpPr>
        <p:spPr>
          <a:xfrm>
            <a:off x="548598" y="642641"/>
            <a:ext cx="5109091" cy="1077218"/>
          </a:xfrm>
          <a:prstGeom prst="rect">
            <a:avLst/>
          </a:prstGeom>
          <a:noFill/>
        </p:spPr>
        <p:txBody>
          <a:bodyPr wrap="none" rtlCol="0">
            <a:spAutoFit/>
          </a:bodyPr>
          <a:lstStyle/>
          <a:p>
            <a:pPr algn="ctr"/>
            <a:r>
              <a:rPr kumimoji="1" lang="ja-JP" altLang="en-US" sz="3200" dirty="0" smtClean="0">
                <a:solidFill>
                  <a:schemeClr val="tx2">
                    <a:lumMod val="60000"/>
                    <a:lumOff val="40000"/>
                  </a:schemeClr>
                </a:solidFill>
                <a:latin typeface="BIZ UDゴシック" panose="020B0400000000000000" pitchFamily="49" charset="-128"/>
                <a:ea typeface="BIZ UDゴシック" panose="020B0400000000000000" pitchFamily="49" charset="-128"/>
              </a:rPr>
              <a:t>三重の</a:t>
            </a:r>
            <a:endParaRPr kumimoji="1" lang="en-US" altLang="ja-JP" sz="3200" dirty="0" smtClean="0">
              <a:solidFill>
                <a:schemeClr val="tx2">
                  <a:lumMod val="60000"/>
                  <a:lumOff val="40000"/>
                </a:schemeClr>
              </a:solidFill>
              <a:latin typeface="BIZ UDゴシック" panose="020B0400000000000000" pitchFamily="49" charset="-128"/>
              <a:ea typeface="BIZ UDゴシック" panose="020B0400000000000000" pitchFamily="49" charset="-128"/>
            </a:endParaRPr>
          </a:p>
          <a:p>
            <a:r>
              <a:rPr kumimoji="1" lang="ja-JP" altLang="en-US" sz="3200" dirty="0" smtClean="0">
                <a:solidFill>
                  <a:schemeClr val="tx2">
                    <a:lumMod val="60000"/>
                    <a:lumOff val="40000"/>
                  </a:schemeClr>
                </a:solidFill>
                <a:latin typeface="BIZ UDゴシック" panose="020B0400000000000000" pitchFamily="49" charset="-128"/>
                <a:ea typeface="BIZ UDゴシック" panose="020B0400000000000000" pitchFamily="49" charset="-128"/>
              </a:rPr>
              <a:t>サステナブル経営アワード</a:t>
            </a:r>
            <a:endParaRPr kumimoji="1" lang="ja-JP" altLang="en-US" sz="3200" dirty="0">
              <a:solidFill>
                <a:schemeClr val="tx2">
                  <a:lumMod val="60000"/>
                  <a:lumOff val="40000"/>
                </a:schemeClr>
              </a:solidFill>
              <a:latin typeface="BIZ UDゴシック" panose="020B0400000000000000" pitchFamily="49" charset="-128"/>
              <a:ea typeface="BIZ UDゴシック" panose="020B0400000000000000" pitchFamily="49" charset="-128"/>
            </a:endParaRPr>
          </a:p>
        </p:txBody>
      </p:sp>
      <p:sp>
        <p:nvSpPr>
          <p:cNvPr id="18" name="正方形/長方形 17"/>
          <p:cNvSpPr/>
          <p:nvPr/>
        </p:nvSpPr>
        <p:spPr>
          <a:xfrm>
            <a:off x="9845534" y="6462787"/>
            <a:ext cx="263086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19" name="グループ化 18"/>
          <p:cNvGrpSpPr/>
          <p:nvPr/>
        </p:nvGrpSpPr>
        <p:grpSpPr>
          <a:xfrm>
            <a:off x="194909" y="2230363"/>
            <a:ext cx="6135015" cy="6755244"/>
            <a:chOff x="221806" y="2219564"/>
            <a:chExt cx="6135015" cy="6755244"/>
          </a:xfrm>
        </p:grpSpPr>
        <p:sp>
          <p:nvSpPr>
            <p:cNvPr id="16" name="楕円 15"/>
            <p:cNvSpPr/>
            <p:nvPr/>
          </p:nvSpPr>
          <p:spPr>
            <a:xfrm>
              <a:off x="221806" y="2219564"/>
              <a:ext cx="6135015" cy="675524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p:cNvSpPr/>
            <p:nvPr/>
          </p:nvSpPr>
          <p:spPr>
            <a:xfrm>
              <a:off x="1719576" y="4011302"/>
              <a:ext cx="3036065" cy="32594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3736" y="4485375"/>
            <a:ext cx="1995036" cy="2309406"/>
          </a:xfrm>
          <a:prstGeom prst="rect">
            <a:avLst/>
          </a:prstGeom>
        </p:spPr>
      </p:pic>
      <p:sp>
        <p:nvSpPr>
          <p:cNvPr id="7" name="正方形/長方形 6"/>
          <p:cNvSpPr/>
          <p:nvPr/>
        </p:nvSpPr>
        <p:spPr>
          <a:xfrm>
            <a:off x="5499233" y="8979063"/>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9210" y="9290204"/>
            <a:ext cx="461853" cy="310366"/>
          </a:xfrm>
          <a:prstGeom prst="rect">
            <a:avLst/>
          </a:prstGeom>
        </p:spPr>
      </p:pic>
      <p:sp>
        <p:nvSpPr>
          <p:cNvPr id="30" name="テキスト ボックス 29"/>
          <p:cNvSpPr txBox="1"/>
          <p:nvPr/>
        </p:nvSpPr>
        <p:spPr>
          <a:xfrm>
            <a:off x="2285209" y="2228582"/>
            <a:ext cx="1877947" cy="1292662"/>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36" name="テキスト ボックス 35"/>
          <p:cNvSpPr txBox="1"/>
          <p:nvPr/>
        </p:nvSpPr>
        <p:spPr>
          <a:xfrm>
            <a:off x="221806" y="4157589"/>
            <a:ext cx="1877947" cy="1292662"/>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37" name="テキスト ボックス 36"/>
          <p:cNvSpPr txBox="1"/>
          <p:nvPr/>
        </p:nvSpPr>
        <p:spPr>
          <a:xfrm>
            <a:off x="4451977" y="4241604"/>
            <a:ext cx="1877947" cy="1292662"/>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38" name="テキスト ボックス 37"/>
          <p:cNvSpPr txBox="1"/>
          <p:nvPr/>
        </p:nvSpPr>
        <p:spPr>
          <a:xfrm>
            <a:off x="524669" y="6886199"/>
            <a:ext cx="1877947" cy="1292662"/>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39" name="テキスト ボックス 38"/>
          <p:cNvSpPr txBox="1"/>
          <p:nvPr/>
        </p:nvSpPr>
        <p:spPr>
          <a:xfrm>
            <a:off x="3990760" y="6898307"/>
            <a:ext cx="1877947" cy="1292662"/>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1" name="正方形/長方形 20"/>
          <p:cNvSpPr/>
          <p:nvPr/>
        </p:nvSpPr>
        <p:spPr>
          <a:xfrm>
            <a:off x="1969056" y="3454641"/>
            <a:ext cx="25327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BIZ UDPゴシック" panose="020B0400000000000000" pitchFamily="50" charset="-128"/>
                <a:ea typeface="BIZ UDPゴシック" panose="020B0400000000000000" pitchFamily="50" charset="-128"/>
              </a:rPr>
              <a:t>伊勢志摩</a:t>
            </a:r>
            <a:r>
              <a:rPr lang="ja-JP" altLang="en-US" dirty="0" smtClean="0">
                <a:solidFill>
                  <a:schemeClr val="tx1"/>
                </a:solidFill>
                <a:latin typeface="BIZ UDPゴシック" panose="020B0400000000000000" pitchFamily="50" charset="-128"/>
                <a:ea typeface="BIZ UDPゴシック" panose="020B0400000000000000" pitchFamily="50" charset="-128"/>
              </a:rPr>
              <a:t>リゾート</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gn="ctr"/>
            <a:r>
              <a:rPr lang="ja-JP" altLang="en-US" dirty="0" smtClean="0">
                <a:solidFill>
                  <a:schemeClr val="tx1"/>
                </a:solidFill>
                <a:latin typeface="BIZ UDPゴシック" panose="020B0400000000000000" pitchFamily="50" charset="-128"/>
                <a:ea typeface="BIZ UDPゴシック" panose="020B0400000000000000" pitchFamily="50" charset="-128"/>
              </a:rPr>
              <a:t>マネジメント株式</a:t>
            </a:r>
            <a:r>
              <a:rPr lang="ja-JP" altLang="en-US" dirty="0">
                <a:solidFill>
                  <a:schemeClr val="tx1"/>
                </a:solidFill>
                <a:latin typeface="BIZ UDPゴシック" panose="020B0400000000000000" pitchFamily="50" charset="-128"/>
                <a:ea typeface="BIZ UDPゴシック" panose="020B0400000000000000" pitchFamily="50" charset="-128"/>
              </a:rPr>
              <a:t>会社</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
        <p:nvSpPr>
          <p:cNvPr id="33" name="正方形/長方形 32"/>
          <p:cNvSpPr/>
          <p:nvPr/>
        </p:nvSpPr>
        <p:spPr>
          <a:xfrm>
            <a:off x="61371" y="5359063"/>
            <a:ext cx="219881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BIZ UDPゴシック" panose="020B0400000000000000" pitchFamily="50" charset="-128"/>
                <a:ea typeface="BIZ UDPゴシック" panose="020B0400000000000000" pitchFamily="50" charset="-128"/>
              </a:rPr>
              <a:t>株式会社久志本組</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
        <p:nvSpPr>
          <p:cNvPr id="34" name="正方形/長方形 33"/>
          <p:cNvSpPr/>
          <p:nvPr/>
        </p:nvSpPr>
        <p:spPr>
          <a:xfrm>
            <a:off x="4311631" y="5366851"/>
            <a:ext cx="219881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BIZ UDPゴシック" panose="020B0400000000000000" pitchFamily="50" charset="-128"/>
                <a:ea typeface="BIZ UDPゴシック" panose="020B0400000000000000" pitchFamily="50" charset="-128"/>
              </a:rPr>
              <a:t>光精工株式会社</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104691" y="7979319"/>
            <a:ext cx="278940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BIZ UDPゴシック" panose="020B0400000000000000" pitchFamily="50" charset="-128"/>
                <a:ea typeface="BIZ UDPゴシック" panose="020B0400000000000000" pitchFamily="50" charset="-128"/>
              </a:rPr>
              <a:t>株式会社山下組</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28" name="正方形/長方形 27"/>
          <p:cNvSpPr/>
          <p:nvPr/>
        </p:nvSpPr>
        <p:spPr>
          <a:xfrm>
            <a:off x="3617411" y="7953417"/>
            <a:ext cx="278940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BIZ UDPゴシック" panose="020B0400000000000000" pitchFamily="50" charset="-128"/>
                <a:ea typeface="BIZ UDPゴシック" panose="020B0400000000000000" pitchFamily="50" charset="-128"/>
              </a:rPr>
              <a:t>和光</a:t>
            </a:r>
            <a:r>
              <a:rPr lang="ja-JP" altLang="en-US" dirty="0">
                <a:solidFill>
                  <a:schemeClr val="tx1"/>
                </a:solidFill>
                <a:latin typeface="BIZ UDPゴシック" panose="020B0400000000000000" pitchFamily="50" charset="-128"/>
                <a:ea typeface="BIZ UDPゴシック" panose="020B0400000000000000" pitchFamily="50" charset="-128"/>
              </a:rPr>
              <a:t>紙器</a:t>
            </a:r>
            <a:r>
              <a:rPr lang="ja-JP" altLang="en-US" dirty="0" smtClean="0">
                <a:solidFill>
                  <a:schemeClr val="tx1"/>
                </a:solidFill>
                <a:latin typeface="BIZ UDPゴシック" panose="020B0400000000000000" pitchFamily="50" charset="-128"/>
                <a:ea typeface="BIZ UDPゴシック" panose="020B0400000000000000" pitchFamily="50" charset="-128"/>
              </a:rPr>
              <a:t>株式</a:t>
            </a:r>
            <a:r>
              <a:rPr lang="ja-JP" altLang="en-US" dirty="0">
                <a:solidFill>
                  <a:schemeClr val="tx1"/>
                </a:solidFill>
                <a:latin typeface="BIZ UDPゴシック" panose="020B0400000000000000" pitchFamily="50" charset="-128"/>
                <a:ea typeface="BIZ UDPゴシック" panose="020B0400000000000000" pitchFamily="50" charset="-128"/>
              </a:rPr>
              <a:t>会社</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15341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テキスト ボックス 6"/>
          <p:cNvSpPr txBox="1"/>
          <p:nvPr/>
        </p:nvSpPr>
        <p:spPr>
          <a:xfrm>
            <a:off x="1150252" y="8626023"/>
            <a:ext cx="5111345" cy="646331"/>
          </a:xfrm>
          <a:prstGeom prst="rect">
            <a:avLst/>
          </a:prstGeom>
          <a:noFill/>
          <a:ln>
            <a:solidFill>
              <a:schemeClr val="accent1">
                <a:shade val="50000"/>
              </a:schemeClr>
            </a:solidFill>
          </a:ln>
        </p:spPr>
        <p:txBody>
          <a:bodyPr wrap="square" rtlCol="0">
            <a:spAutoFit/>
          </a:bodyPr>
          <a:lstStyle/>
          <a:p>
            <a:r>
              <a:rPr kumimoji="1" lang="ja-JP" altLang="en-US" sz="1200" dirty="0" smtClean="0">
                <a:latin typeface="BIZ UDゴシック" panose="020B0400000000000000" pitchFamily="49" charset="-128"/>
                <a:ea typeface="BIZ UDゴシック" panose="020B0400000000000000" pitchFamily="49" charset="-128"/>
              </a:rPr>
              <a:t>お問合せ先：三重県雇用経済部</a:t>
            </a:r>
            <a:r>
              <a:rPr lang="ja-JP" altLang="en-US" sz="1200" dirty="0">
                <a:latin typeface="BIZ UDゴシック" panose="020B0400000000000000" pitchFamily="49" charset="-128"/>
                <a:ea typeface="BIZ UDゴシック" panose="020B0400000000000000" pitchFamily="49" charset="-128"/>
              </a:rPr>
              <a:t>中小企業・サービス産業振興課</a:t>
            </a:r>
            <a:endParaRPr kumimoji="1" lang="en-US" altLang="ja-JP" sz="1200" dirty="0" smtClean="0">
              <a:latin typeface="BIZ UDゴシック" panose="020B0400000000000000" pitchFamily="49" charset="-128"/>
              <a:ea typeface="BIZ UDゴシック" panose="020B0400000000000000" pitchFamily="49" charset="-128"/>
            </a:endParaRPr>
          </a:p>
          <a:p>
            <a:r>
              <a:rPr kumimoji="1" lang="ja-JP" altLang="en-US" sz="1200" dirty="0" smtClean="0">
                <a:latin typeface="BIZ UDゴシック" panose="020B0400000000000000" pitchFamily="49" charset="-128"/>
                <a:ea typeface="BIZ UDゴシック" panose="020B0400000000000000" pitchFamily="49" charset="-128"/>
              </a:rPr>
              <a:t>〒</a:t>
            </a:r>
            <a:r>
              <a:rPr kumimoji="1" lang="en-US" altLang="ja-JP" sz="1200" dirty="0" smtClean="0">
                <a:latin typeface="BIZ UDゴシック" panose="020B0400000000000000" pitchFamily="49" charset="-128"/>
                <a:ea typeface="BIZ UDゴシック" panose="020B0400000000000000" pitchFamily="49" charset="-128"/>
              </a:rPr>
              <a:t>514-8570</a:t>
            </a:r>
            <a:r>
              <a:rPr kumimoji="1" lang="ja-JP" altLang="en-US" sz="1200" dirty="0" smtClean="0">
                <a:latin typeface="BIZ UDゴシック" panose="020B0400000000000000" pitchFamily="49" charset="-128"/>
                <a:ea typeface="BIZ UDゴシック" panose="020B0400000000000000" pitchFamily="49" charset="-128"/>
              </a:rPr>
              <a:t>　三重県津市広明</a:t>
            </a:r>
            <a:r>
              <a:rPr kumimoji="1" lang="ja-JP" altLang="en-US" sz="1200" dirty="0" smtClean="0">
                <a:latin typeface="BIZ UDゴシック" panose="020B0400000000000000" pitchFamily="49" charset="-128"/>
                <a:ea typeface="BIZ UDゴシック" panose="020B0400000000000000" pitchFamily="49" charset="-128"/>
              </a:rPr>
              <a:t>町</a:t>
            </a:r>
            <a:r>
              <a:rPr lang="en-US" altLang="ja-JP" sz="1200" dirty="0" smtClean="0">
                <a:latin typeface="BIZ UDゴシック" panose="020B0400000000000000" pitchFamily="49" charset="-128"/>
                <a:ea typeface="BIZ UDゴシック" panose="020B0400000000000000" pitchFamily="49" charset="-128"/>
              </a:rPr>
              <a:t>13</a:t>
            </a:r>
            <a:endParaRPr kumimoji="1" lang="en-US" altLang="ja-JP" sz="1200" dirty="0" smtClean="0">
              <a:latin typeface="BIZ UDゴシック" panose="020B0400000000000000" pitchFamily="49" charset="-128"/>
              <a:ea typeface="BIZ UDゴシック" panose="020B0400000000000000" pitchFamily="49" charset="-128"/>
            </a:endParaRPr>
          </a:p>
          <a:p>
            <a:r>
              <a:rPr kumimoji="1" lang="en-US" altLang="ja-JP" sz="1200" dirty="0" smtClean="0">
                <a:latin typeface="BIZ UDゴシック" panose="020B0400000000000000" pitchFamily="49" charset="-128"/>
                <a:ea typeface="BIZ UDゴシック" panose="020B0400000000000000" pitchFamily="49" charset="-128"/>
              </a:rPr>
              <a:t>TEL:059-224-2393  FAX:059-224-2078  </a:t>
            </a:r>
            <a:r>
              <a:rPr lang="en-US" altLang="ja-JP" sz="1200" dirty="0" err="1" smtClean="0">
                <a:latin typeface="BIZ UDゴシック" panose="020B0400000000000000" pitchFamily="49" charset="-128"/>
                <a:ea typeface="BIZ UDゴシック" panose="020B0400000000000000" pitchFamily="49" charset="-128"/>
              </a:rPr>
              <a:t>E-</a:t>
            </a:r>
            <a:r>
              <a:rPr kumimoji="1" lang="en-US" altLang="ja-JP" sz="1200" dirty="0" err="1" smtClean="0">
                <a:latin typeface="BIZ UDゴシック" panose="020B0400000000000000" pitchFamily="49" charset="-128"/>
                <a:ea typeface="BIZ UDゴシック" panose="020B0400000000000000" pitchFamily="49" charset="-128"/>
              </a:rPr>
              <a:t>mail:chusho@pref.mie.lg.jp</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17" name="テキスト ボックス 16"/>
          <p:cNvSpPr txBox="1"/>
          <p:nvPr/>
        </p:nvSpPr>
        <p:spPr>
          <a:xfrm>
            <a:off x="358205" y="7436315"/>
            <a:ext cx="5716278" cy="584775"/>
          </a:xfrm>
          <a:prstGeom prst="rect">
            <a:avLst/>
          </a:prstGeom>
          <a:noFill/>
        </p:spPr>
        <p:txBody>
          <a:bodyPr wrap="square" rtlCol="0">
            <a:spAutoFit/>
          </a:bodyPr>
          <a:lstStyle/>
          <a:p>
            <a:pPr algn="ctr"/>
            <a:r>
              <a:rPr kumimoji="1" lang="ja-JP" altLang="en-US" sz="1600" dirty="0" smtClean="0">
                <a:latin typeface="BIZ UDゴシック" panose="020B0400000000000000" pitchFamily="49" charset="-128"/>
                <a:ea typeface="BIZ UDゴシック" panose="020B0400000000000000" pitchFamily="49" charset="-128"/>
              </a:rPr>
              <a:t>多数のご応募をお待ちしています。</a:t>
            </a:r>
            <a:endParaRPr kumimoji="1" lang="en-US" altLang="ja-JP" sz="1600" dirty="0" smtClean="0">
              <a:latin typeface="BIZ UDゴシック" panose="020B0400000000000000" pitchFamily="49" charset="-128"/>
              <a:ea typeface="BIZ UDゴシック" panose="020B0400000000000000" pitchFamily="49" charset="-128"/>
            </a:endParaRPr>
          </a:p>
          <a:p>
            <a:r>
              <a:rPr kumimoji="1" lang="ja-JP" altLang="en-US" sz="1600" dirty="0" smtClean="0">
                <a:latin typeface="BIZ UDゴシック" panose="020B0400000000000000" pitchFamily="49" charset="-128"/>
                <a:ea typeface="BIZ UDゴシック" panose="020B0400000000000000" pitchFamily="49" charset="-128"/>
              </a:rPr>
              <a:t>☆詳しくは、「三重の</a:t>
            </a:r>
            <a:r>
              <a:rPr lang="ja-JP" altLang="en-US" sz="1600" dirty="0">
                <a:latin typeface="BIZ UDゴシック" panose="020B0400000000000000" pitchFamily="49" charset="-128"/>
                <a:ea typeface="BIZ UDゴシック" panose="020B0400000000000000" pitchFamily="49" charset="-128"/>
              </a:rPr>
              <a:t>サステナブル経営アワード</a:t>
            </a:r>
            <a:r>
              <a:rPr kumimoji="1" lang="ja-JP" altLang="en-US" sz="1600" dirty="0" smtClean="0">
                <a:latin typeface="BIZ UDゴシック" panose="020B0400000000000000" pitchFamily="49" charset="-128"/>
                <a:ea typeface="BIZ UDゴシック" panose="020B0400000000000000" pitchFamily="49" charset="-128"/>
              </a:rPr>
              <a:t>」で検索！</a:t>
            </a:r>
            <a:endParaRPr kumimoji="1" lang="en-US" altLang="ja-JP" sz="1600" dirty="0" smtClean="0">
              <a:latin typeface="BIZ UDゴシック" panose="020B0400000000000000" pitchFamily="49" charset="-128"/>
              <a:ea typeface="BIZ UDゴシック" panose="020B0400000000000000" pitchFamily="49" charset="-128"/>
            </a:endParaRPr>
          </a:p>
        </p:txBody>
      </p:sp>
      <p:sp>
        <p:nvSpPr>
          <p:cNvPr id="6" name="テキスト ボックス 5"/>
          <p:cNvSpPr txBox="1"/>
          <p:nvPr/>
        </p:nvSpPr>
        <p:spPr>
          <a:xfrm>
            <a:off x="2556012" y="9415115"/>
            <a:ext cx="1368152" cy="276999"/>
          </a:xfrm>
          <a:prstGeom prst="rect">
            <a:avLst/>
          </a:prstGeom>
          <a:noFill/>
        </p:spPr>
        <p:txBody>
          <a:bodyPr wrap="square" rtlCol="0">
            <a:spAutoFit/>
          </a:bodyPr>
          <a:lstStyle/>
          <a:p>
            <a:r>
              <a:rPr lang="ja-JP" altLang="en-US" sz="1200" dirty="0" smtClean="0">
                <a:latin typeface="BIZ UDゴシック" panose="020B0400000000000000" pitchFamily="49" charset="-128"/>
                <a:ea typeface="BIZ UDゴシック" panose="020B0400000000000000" pitchFamily="49" charset="-128"/>
              </a:rPr>
              <a:t>発行：三重県</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5" name="タイトル 1"/>
          <p:cNvSpPr txBox="1">
            <a:spLocks/>
          </p:cNvSpPr>
          <p:nvPr/>
        </p:nvSpPr>
        <p:spPr>
          <a:xfrm>
            <a:off x="116522" y="4051653"/>
            <a:ext cx="6274854" cy="63662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a:solidFill>
              <a:srgbClr val="006600"/>
            </a:solidFill>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600" dirty="0" smtClean="0">
                <a:latin typeface="BIZ UDゴシック" panose="020B0400000000000000" pitchFamily="49" charset="-128"/>
                <a:ea typeface="BIZ UDゴシック" panose="020B0400000000000000" pitchFamily="49" charset="-128"/>
              </a:rPr>
              <a:t>「三重の</a:t>
            </a:r>
            <a:r>
              <a:rPr lang="ja-JP" altLang="en-US" sz="1600" dirty="0">
                <a:latin typeface="BIZ UDゴシック" panose="020B0400000000000000" pitchFamily="49" charset="-128"/>
                <a:ea typeface="BIZ UDゴシック" panose="020B0400000000000000" pitchFamily="49" charset="-128"/>
              </a:rPr>
              <a:t>サステナブル経営アワード</a:t>
            </a:r>
            <a:r>
              <a:rPr lang="ja-JP" altLang="en-US" sz="1600" dirty="0" smtClean="0">
                <a:latin typeface="BIZ UDゴシック" panose="020B0400000000000000" pitchFamily="49" charset="-128"/>
                <a:ea typeface="BIZ UDゴシック" panose="020B0400000000000000" pitchFamily="49" charset="-128"/>
              </a:rPr>
              <a:t>」に応募してみませんか？</a:t>
            </a:r>
            <a:endParaRPr lang="ja-JP" altLang="en-US" sz="1400" dirty="0">
              <a:latin typeface="BIZ UDゴシック" panose="020B0400000000000000" pitchFamily="49" charset="-128"/>
              <a:ea typeface="BIZ UDゴシック" panose="020B0400000000000000" pitchFamily="49" charset="-128"/>
            </a:endParaRPr>
          </a:p>
        </p:txBody>
      </p:sp>
      <p:grpSp>
        <p:nvGrpSpPr>
          <p:cNvPr id="8" name="グループ化 7"/>
          <p:cNvGrpSpPr/>
          <p:nvPr/>
        </p:nvGrpSpPr>
        <p:grpSpPr>
          <a:xfrm>
            <a:off x="209151" y="5769296"/>
            <a:ext cx="6363600" cy="1579953"/>
            <a:chOff x="349751" y="3789358"/>
            <a:chExt cx="5984815" cy="1695972"/>
          </a:xfrm>
        </p:grpSpPr>
        <p:sp>
          <p:nvSpPr>
            <p:cNvPr id="9" name="正方形/長方形 8"/>
            <p:cNvSpPr/>
            <p:nvPr/>
          </p:nvSpPr>
          <p:spPr>
            <a:xfrm>
              <a:off x="349751" y="3899013"/>
              <a:ext cx="5820212" cy="15863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0" name="フローチャート : 代替処理 13"/>
            <p:cNvSpPr/>
            <p:nvPr/>
          </p:nvSpPr>
          <p:spPr>
            <a:xfrm>
              <a:off x="403955" y="4149969"/>
              <a:ext cx="1871449" cy="2570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latin typeface="BIZ UDゴシック" panose="020B0400000000000000" pitchFamily="49" charset="-128"/>
                  <a:ea typeface="BIZ UDゴシック" panose="020B0400000000000000" pitchFamily="49" charset="-128"/>
                </a:rPr>
                <a:t>一次審査（書面審査）</a:t>
              </a:r>
              <a:endParaRPr kumimoji="1" lang="en-US" altLang="ja-JP" sz="1000" dirty="0" smtClean="0">
                <a:latin typeface="BIZ UDゴシック" panose="020B0400000000000000" pitchFamily="49" charset="-128"/>
                <a:ea typeface="BIZ UDゴシック" panose="020B0400000000000000" pitchFamily="49" charset="-128"/>
              </a:endParaRPr>
            </a:p>
          </p:txBody>
        </p:sp>
        <p:sp>
          <p:nvSpPr>
            <p:cNvPr id="11" name="フローチャート : 代替処理 14"/>
            <p:cNvSpPr/>
            <p:nvPr/>
          </p:nvSpPr>
          <p:spPr>
            <a:xfrm>
              <a:off x="417818" y="4479784"/>
              <a:ext cx="1864043" cy="28823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latin typeface="BIZ UDゴシック" panose="020B0400000000000000" pitchFamily="49" charset="-128"/>
                  <a:ea typeface="BIZ UDゴシック" panose="020B0400000000000000" pitchFamily="49" charset="-128"/>
                </a:rPr>
                <a:t>二次</a:t>
              </a:r>
              <a:r>
                <a:rPr kumimoji="1" lang="ja-JP" altLang="en-US" sz="1000" dirty="0" smtClean="0">
                  <a:latin typeface="BIZ UDゴシック" panose="020B0400000000000000" pitchFamily="49" charset="-128"/>
                  <a:ea typeface="BIZ UDゴシック" panose="020B0400000000000000" pitchFamily="49" charset="-128"/>
                </a:rPr>
                <a:t>審査</a:t>
              </a:r>
              <a:r>
                <a:rPr kumimoji="1" lang="ja-JP" altLang="en-US" sz="700" dirty="0" smtClean="0">
                  <a:latin typeface="BIZ UDゴシック" panose="020B0400000000000000" pitchFamily="49" charset="-128"/>
                  <a:ea typeface="BIZ UDゴシック" panose="020B0400000000000000" pitchFamily="49" charset="-128"/>
                </a:rPr>
                <a:t>（</a:t>
              </a:r>
              <a:r>
                <a:rPr lang="ja-JP" altLang="en-US" sz="700" dirty="0" smtClean="0">
                  <a:latin typeface="BIZ UDゴシック" panose="020B0400000000000000" pitchFamily="49" charset="-128"/>
                  <a:ea typeface="BIZ UDゴシック" panose="020B0400000000000000" pitchFamily="49" charset="-128"/>
                </a:rPr>
                <a:t>経営者プレゼンテーション</a:t>
              </a:r>
              <a:r>
                <a:rPr kumimoji="1" lang="ja-JP" altLang="en-US" sz="700" dirty="0" smtClean="0">
                  <a:latin typeface="BIZ UDゴシック" panose="020B0400000000000000" pitchFamily="49" charset="-128"/>
                  <a:ea typeface="BIZ UDゴシック" panose="020B0400000000000000" pitchFamily="49" charset="-128"/>
                </a:rPr>
                <a:t>）</a:t>
              </a:r>
              <a:endParaRPr kumimoji="1" lang="ja-JP" altLang="en-US" sz="1000" dirty="0">
                <a:latin typeface="BIZ UDゴシック" panose="020B0400000000000000" pitchFamily="49" charset="-128"/>
                <a:ea typeface="BIZ UDゴシック" panose="020B0400000000000000" pitchFamily="49" charset="-128"/>
              </a:endParaRPr>
            </a:p>
          </p:txBody>
        </p:sp>
        <p:sp>
          <p:nvSpPr>
            <p:cNvPr id="12" name="フローチャート : 代替処理 15"/>
            <p:cNvSpPr/>
            <p:nvPr/>
          </p:nvSpPr>
          <p:spPr>
            <a:xfrm>
              <a:off x="417818" y="4811250"/>
              <a:ext cx="1864043" cy="29401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latin typeface="BIZ UDゴシック" panose="020B0400000000000000" pitchFamily="49" charset="-128"/>
                  <a:ea typeface="BIZ UDゴシック" panose="020B0400000000000000" pitchFamily="49" charset="-128"/>
                </a:rPr>
                <a:t>三次</a:t>
              </a:r>
              <a:r>
                <a:rPr kumimoji="1" lang="ja-JP" altLang="en-US" sz="1000" dirty="0" smtClean="0">
                  <a:latin typeface="BIZ UDゴシック" panose="020B0400000000000000" pitchFamily="49" charset="-128"/>
                  <a:ea typeface="BIZ UDゴシック" panose="020B0400000000000000" pitchFamily="49" charset="-128"/>
                </a:rPr>
                <a:t>審査（現地訪問）</a:t>
              </a:r>
              <a:endParaRPr kumimoji="1" lang="ja-JP" altLang="en-US" sz="1000" dirty="0">
                <a:latin typeface="BIZ UDゴシック" panose="020B0400000000000000" pitchFamily="49" charset="-128"/>
                <a:ea typeface="BIZ UDゴシック" panose="020B0400000000000000" pitchFamily="49" charset="-128"/>
              </a:endParaRPr>
            </a:p>
          </p:txBody>
        </p:sp>
        <p:sp>
          <p:nvSpPr>
            <p:cNvPr id="13" name="フローチャート : 代替処理 17"/>
            <p:cNvSpPr/>
            <p:nvPr/>
          </p:nvSpPr>
          <p:spPr>
            <a:xfrm>
              <a:off x="419224" y="5155121"/>
              <a:ext cx="1862637" cy="26348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latin typeface="BIZ UDゴシック" panose="020B0400000000000000" pitchFamily="49" charset="-128"/>
                  <a:ea typeface="BIZ UDゴシック" panose="020B0400000000000000" pitchFamily="49" charset="-128"/>
                </a:rPr>
                <a:t>選考会議、報道発表、表彰式</a:t>
              </a:r>
              <a:r>
                <a:rPr lang="ja-JP" altLang="en-US" sz="1200" dirty="0" smtClean="0">
                  <a:latin typeface="BIZ UDゴシック" panose="020B0400000000000000" pitchFamily="49" charset="-128"/>
                  <a:ea typeface="BIZ UDゴシック" panose="020B0400000000000000" pitchFamily="49" charset="-128"/>
                </a:rPr>
                <a:t>　</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14" name="テキスト ボックス 13"/>
            <p:cNvSpPr txBox="1"/>
            <p:nvPr/>
          </p:nvSpPr>
          <p:spPr>
            <a:xfrm>
              <a:off x="2281861" y="4167678"/>
              <a:ext cx="3015240" cy="264301"/>
            </a:xfrm>
            <a:prstGeom prst="rect">
              <a:avLst/>
            </a:prstGeom>
            <a:noFill/>
          </p:spPr>
          <p:txBody>
            <a:bodyPr wrap="square" rtlCol="0">
              <a:spAutoFit/>
            </a:bodyPr>
            <a:lstStyle/>
            <a:p>
              <a:r>
                <a:rPr lang="ja-JP" altLang="en-US" sz="1000" dirty="0">
                  <a:latin typeface="BIZ UDゴシック" panose="020B0400000000000000" pitchFamily="49" charset="-128"/>
                  <a:ea typeface="BIZ UDゴシック" panose="020B0400000000000000" pitchFamily="49" charset="-128"/>
                </a:rPr>
                <a:t>ご提出いただいた書類をもとに審査します。</a:t>
              </a:r>
              <a:endParaRPr lang="en-US" altLang="ja-JP" sz="1000" dirty="0">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2273539" y="4486708"/>
              <a:ext cx="3527328" cy="264301"/>
            </a:xfrm>
            <a:prstGeom prst="rect">
              <a:avLst/>
            </a:prstGeom>
            <a:noFill/>
          </p:spPr>
          <p:txBody>
            <a:bodyPr wrap="square" rtlCol="0">
              <a:spAutoFit/>
            </a:bodyPr>
            <a:lstStyle/>
            <a:p>
              <a:r>
                <a:rPr lang="ja-JP" altLang="en-US" sz="1000" dirty="0">
                  <a:latin typeface="BIZ UDゴシック" panose="020B0400000000000000" pitchFamily="49" charset="-128"/>
                  <a:ea typeface="BIZ UDゴシック" panose="020B0400000000000000" pitchFamily="49" charset="-128"/>
                </a:rPr>
                <a:t>原則として経営者から、取組等について</a:t>
              </a:r>
              <a:r>
                <a:rPr lang="ja-JP" altLang="en-US" sz="1000" dirty="0" smtClean="0">
                  <a:latin typeface="BIZ UDゴシック" panose="020B0400000000000000" pitchFamily="49" charset="-128"/>
                  <a:ea typeface="BIZ UDゴシック" panose="020B0400000000000000" pitchFamily="49" charset="-128"/>
                </a:rPr>
                <a:t>ヒアリング</a:t>
              </a:r>
              <a:r>
                <a:rPr lang="ja-JP" altLang="en-US" sz="1000" dirty="0">
                  <a:latin typeface="BIZ UDゴシック" panose="020B0400000000000000" pitchFamily="49" charset="-128"/>
                  <a:ea typeface="BIZ UDゴシック" panose="020B0400000000000000" pitchFamily="49" charset="-128"/>
                </a:rPr>
                <a:t>を行います。</a:t>
              </a:r>
            </a:p>
          </p:txBody>
        </p:sp>
        <p:sp>
          <p:nvSpPr>
            <p:cNvPr id="16" name="テキスト ボックス 15"/>
            <p:cNvSpPr txBox="1"/>
            <p:nvPr/>
          </p:nvSpPr>
          <p:spPr>
            <a:xfrm>
              <a:off x="2281861" y="4813224"/>
              <a:ext cx="2736577" cy="264301"/>
            </a:xfrm>
            <a:prstGeom prst="rect">
              <a:avLst/>
            </a:prstGeom>
            <a:noFill/>
          </p:spPr>
          <p:txBody>
            <a:bodyPr wrap="square" rtlCol="0">
              <a:spAutoFit/>
            </a:bodyPr>
            <a:lstStyle/>
            <a:p>
              <a:r>
                <a:rPr lang="ja-JP" altLang="en-US" sz="1000" dirty="0">
                  <a:latin typeface="BIZ UDゴシック" panose="020B0400000000000000" pitchFamily="49" charset="-128"/>
                  <a:ea typeface="BIZ UDゴシック" panose="020B0400000000000000" pitchFamily="49" charset="-128"/>
                </a:rPr>
                <a:t>現地訪問し、現場の様子を拝見します。 </a:t>
              </a:r>
              <a:endParaRPr kumimoji="1" lang="ja-JP" altLang="en-US" sz="1000" dirty="0">
                <a:latin typeface="BIZ UDゴシック" panose="020B0400000000000000" pitchFamily="49" charset="-128"/>
                <a:ea typeface="BIZ UDゴシック" panose="020B0400000000000000" pitchFamily="49" charset="-128"/>
              </a:endParaRPr>
            </a:p>
          </p:txBody>
        </p:sp>
        <p:sp>
          <p:nvSpPr>
            <p:cNvPr id="18" name="テキスト ボックス 17"/>
            <p:cNvSpPr txBox="1"/>
            <p:nvPr/>
          </p:nvSpPr>
          <p:spPr>
            <a:xfrm>
              <a:off x="2273539" y="5151092"/>
              <a:ext cx="4061027" cy="264301"/>
            </a:xfrm>
            <a:prstGeom prst="rect">
              <a:avLst/>
            </a:prstGeom>
            <a:noFill/>
          </p:spPr>
          <p:txBody>
            <a:bodyPr wrap="square" rtlCol="0">
              <a:spAutoFit/>
            </a:bodyPr>
            <a:lstStyle/>
            <a:p>
              <a:r>
                <a:rPr lang="ja-JP" altLang="en-US" sz="1000" dirty="0">
                  <a:latin typeface="BIZ UDゴシック" panose="020B0400000000000000" pitchFamily="49" charset="-128"/>
                  <a:ea typeface="BIZ UDゴシック" panose="020B0400000000000000" pitchFamily="49" charset="-128"/>
                </a:rPr>
                <a:t>表彰</a:t>
              </a:r>
              <a:r>
                <a:rPr lang="ja-JP" altLang="en-US" sz="1000" dirty="0" smtClean="0">
                  <a:latin typeface="BIZ UDゴシック" panose="020B0400000000000000" pitchFamily="49" charset="-128"/>
                  <a:ea typeface="BIZ UDゴシック" panose="020B0400000000000000" pitchFamily="49" charset="-128"/>
                </a:rPr>
                <a:t>企業</a:t>
              </a:r>
              <a:r>
                <a:rPr lang="ja-JP" altLang="en-US" sz="1000" dirty="0">
                  <a:latin typeface="BIZ UDゴシック" panose="020B0400000000000000" pitchFamily="49" charset="-128"/>
                  <a:ea typeface="BIZ UDゴシック" panose="020B0400000000000000" pitchFamily="49" charset="-128"/>
                </a:rPr>
                <a:t>を</a:t>
              </a:r>
              <a:r>
                <a:rPr lang="ja-JP" altLang="en-US" sz="1000" dirty="0" smtClean="0">
                  <a:latin typeface="BIZ UDゴシック" panose="020B0400000000000000" pitchFamily="49" charset="-128"/>
                  <a:ea typeface="BIZ UDゴシック" panose="020B0400000000000000" pitchFamily="49" charset="-128"/>
                </a:rPr>
                <a:t>決定</a:t>
              </a:r>
              <a:r>
                <a:rPr lang="ja-JP" altLang="en-US" sz="1000" dirty="0">
                  <a:latin typeface="BIZ UDゴシック" panose="020B0400000000000000" pitchFamily="49" charset="-128"/>
                  <a:ea typeface="BIZ UDゴシック" panose="020B0400000000000000" pitchFamily="49" charset="-128"/>
                </a:rPr>
                <a:t>の後</a:t>
              </a:r>
              <a:r>
                <a:rPr lang="ja-JP" altLang="en-US" sz="1000" dirty="0" smtClean="0">
                  <a:latin typeface="BIZ UDゴシック" panose="020B0400000000000000" pitchFamily="49" charset="-128"/>
                  <a:ea typeface="BIZ UDゴシック" panose="020B0400000000000000" pitchFamily="49" charset="-128"/>
                </a:rPr>
                <a:t>、ホームページ等で発表し、表彰式を行います。</a:t>
              </a:r>
              <a:endParaRPr lang="ja-JP" altLang="en-US" sz="1000" dirty="0">
                <a:latin typeface="BIZ UDゴシック" panose="020B0400000000000000" pitchFamily="49" charset="-128"/>
                <a:ea typeface="BIZ UDゴシック" panose="020B0400000000000000" pitchFamily="49" charset="-128"/>
              </a:endParaRPr>
            </a:p>
          </p:txBody>
        </p:sp>
        <p:sp>
          <p:nvSpPr>
            <p:cNvPr id="19" name="正方形/長方形 18"/>
            <p:cNvSpPr/>
            <p:nvPr/>
          </p:nvSpPr>
          <p:spPr>
            <a:xfrm>
              <a:off x="1454912" y="3789358"/>
              <a:ext cx="3478312" cy="253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BIZ UDゴシック" panose="020B0400000000000000" pitchFamily="49" charset="-128"/>
                  <a:ea typeface="BIZ UDゴシック" panose="020B0400000000000000" pitchFamily="49" charset="-128"/>
                </a:rPr>
                <a:t>審査・表彰企業決定までの流れ</a:t>
              </a:r>
              <a:endParaRPr kumimoji="1" lang="ja-JP" altLang="en-US" sz="1400" dirty="0">
                <a:latin typeface="BIZ UDゴシック" panose="020B0400000000000000" pitchFamily="49" charset="-128"/>
                <a:ea typeface="BIZ UDゴシック" panose="020B0400000000000000" pitchFamily="49" charset="-128"/>
              </a:endParaRPr>
            </a:p>
          </p:txBody>
        </p:sp>
      </p:grpSp>
      <p:sp>
        <p:nvSpPr>
          <p:cNvPr id="20" name="テキスト ボックス 19"/>
          <p:cNvSpPr txBox="1"/>
          <p:nvPr/>
        </p:nvSpPr>
        <p:spPr>
          <a:xfrm>
            <a:off x="268932" y="4734004"/>
            <a:ext cx="5827313" cy="95410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400" dirty="0">
                <a:latin typeface="BIZ UDゴシック" panose="020B0400000000000000" pitchFamily="49" charset="-128"/>
                <a:ea typeface="BIZ UDゴシック" panose="020B0400000000000000" pitchFamily="49" charset="-128"/>
              </a:rPr>
              <a:t>県内に</a:t>
            </a:r>
            <a:r>
              <a:rPr lang="ja-JP" altLang="en-US" sz="1400" dirty="0" smtClean="0">
                <a:latin typeface="BIZ UDゴシック" panose="020B0400000000000000" pitchFamily="49" charset="-128"/>
                <a:ea typeface="BIZ UDゴシック" panose="020B0400000000000000" pitchFamily="49" charset="-128"/>
              </a:rPr>
              <a:t>主たる事業所</a:t>
            </a:r>
            <a:r>
              <a:rPr lang="ja-JP" altLang="en-US" sz="1400" dirty="0">
                <a:latin typeface="BIZ UDゴシック" panose="020B0400000000000000" pitchFamily="49" charset="-128"/>
                <a:ea typeface="BIZ UDゴシック" panose="020B0400000000000000" pitchFamily="49" charset="-128"/>
              </a:rPr>
              <a:t>がある中小企業・小規模企業が対象</a:t>
            </a:r>
            <a:r>
              <a:rPr lang="ja-JP" altLang="en-US" sz="1400" dirty="0" smtClean="0">
                <a:latin typeface="BIZ UDゴシック" panose="020B0400000000000000" pitchFamily="49" charset="-128"/>
                <a:ea typeface="BIZ UDゴシック" panose="020B0400000000000000" pitchFamily="49" charset="-128"/>
              </a:rPr>
              <a:t>です（</a:t>
            </a:r>
            <a:r>
              <a:rPr lang="en-US" altLang="ja-JP" sz="1400" dirty="0" smtClean="0">
                <a:latin typeface="BIZ UDゴシック" panose="020B0400000000000000" pitchFamily="49" charset="-128"/>
                <a:ea typeface="BIZ UDゴシック" panose="020B0400000000000000" pitchFamily="49" charset="-128"/>
              </a:rPr>
              <a:t>NPO</a:t>
            </a:r>
            <a:r>
              <a:rPr lang="ja-JP" altLang="en-US" sz="1400" dirty="0" err="1" smtClean="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各種団体等を含む）。</a:t>
            </a:r>
            <a:endParaRPr lang="ja-JP" altLang="en-US" sz="1400" dirty="0">
              <a:latin typeface="BIZ UDゴシック" panose="020B0400000000000000" pitchFamily="49" charset="-128"/>
              <a:ea typeface="BIZ UDゴシック" panose="020B0400000000000000" pitchFamily="49" charset="-128"/>
            </a:endParaRPr>
          </a:p>
          <a:p>
            <a:pPr marL="285750" indent="-285750">
              <a:buFont typeface="Wingdings" panose="05000000000000000000" pitchFamily="2" charset="2"/>
              <a:buChar char="Ø"/>
            </a:pPr>
            <a:r>
              <a:rPr kumimoji="1" lang="ja-JP" altLang="en-US" sz="1400" dirty="0" smtClean="0">
                <a:latin typeface="BIZ UDゴシック" panose="020B0400000000000000" pitchFamily="49" charset="-128"/>
                <a:ea typeface="BIZ UDゴシック" panose="020B0400000000000000" pitchFamily="49" charset="-128"/>
              </a:rPr>
              <a:t>業種は問いません。</a:t>
            </a:r>
            <a:endParaRPr kumimoji="1" lang="en-US" altLang="ja-JP" sz="1400" dirty="0" smtClean="0">
              <a:latin typeface="BIZ UDゴシック" panose="020B0400000000000000" pitchFamily="49" charset="-128"/>
              <a:ea typeface="BIZ UDゴシック" panose="020B0400000000000000" pitchFamily="49" charset="-128"/>
            </a:endParaRPr>
          </a:p>
          <a:p>
            <a:pPr marL="285750" indent="-285750">
              <a:buFont typeface="Wingdings" panose="05000000000000000000" pitchFamily="2" charset="2"/>
              <a:buChar char="Ø"/>
            </a:pPr>
            <a:r>
              <a:rPr lang="ja-JP" altLang="en-US" sz="1400" dirty="0">
                <a:latin typeface="BIZ UDゴシック" panose="020B0400000000000000" pitchFamily="49" charset="-128"/>
                <a:ea typeface="BIZ UDゴシック" panose="020B0400000000000000" pitchFamily="49" charset="-128"/>
              </a:rPr>
              <a:t>３決算期</a:t>
            </a:r>
            <a:r>
              <a:rPr lang="ja-JP" altLang="en-US" sz="1400" dirty="0" smtClean="0">
                <a:latin typeface="BIZ UDゴシック" panose="020B0400000000000000" pitchFamily="49" charset="-128"/>
                <a:ea typeface="BIZ UDゴシック" panose="020B0400000000000000" pitchFamily="49" charset="-128"/>
              </a:rPr>
              <a:t>以上事業が継続している必要があります。</a:t>
            </a:r>
            <a:endParaRPr kumimoji="1" lang="en-US" altLang="ja-JP" sz="1400" dirty="0" smtClean="0">
              <a:latin typeface="BIZ UDゴシック" panose="020B0400000000000000" pitchFamily="49" charset="-128"/>
              <a:ea typeface="BIZ UDゴシック" panose="020B0400000000000000" pitchFamily="49" charset="-128"/>
            </a:endParaRPr>
          </a:p>
        </p:txBody>
      </p:sp>
      <p:sp>
        <p:nvSpPr>
          <p:cNvPr id="2" name="角丸四角形 1"/>
          <p:cNvSpPr/>
          <p:nvPr/>
        </p:nvSpPr>
        <p:spPr>
          <a:xfrm>
            <a:off x="1169157" y="8120007"/>
            <a:ext cx="4297201" cy="35327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BIZ UDゴシック" panose="020B0400000000000000" pitchFamily="49" charset="-128"/>
                <a:ea typeface="BIZ UDゴシック" panose="020B0400000000000000" pitchFamily="49" charset="-128"/>
              </a:rPr>
              <a:t>次回</a:t>
            </a:r>
            <a:r>
              <a:rPr lang="ja-JP" altLang="en-US" sz="1400" dirty="0">
                <a:solidFill>
                  <a:schemeClr val="tx1"/>
                </a:solidFill>
                <a:latin typeface="BIZ UDゴシック" panose="020B0400000000000000" pitchFamily="49" charset="-128"/>
                <a:ea typeface="BIZ UDゴシック" panose="020B0400000000000000" pitchFamily="49" charset="-128"/>
              </a:rPr>
              <a:t>募集</a:t>
            </a:r>
            <a:r>
              <a:rPr lang="ja-JP" altLang="en-US" sz="1400" dirty="0" smtClean="0">
                <a:solidFill>
                  <a:schemeClr val="tx1"/>
                </a:solidFill>
                <a:latin typeface="BIZ UDゴシック" panose="020B0400000000000000" pitchFamily="49" charset="-128"/>
                <a:ea typeface="BIZ UDゴシック" panose="020B0400000000000000" pitchFamily="49" charset="-128"/>
              </a:rPr>
              <a:t>は、令和６年５月頃開始の予定です。</a:t>
            </a:r>
            <a:endParaRPr kumimoji="1" lang="ja-JP" altLang="en-US" sz="1400" dirty="0">
              <a:solidFill>
                <a:schemeClr val="tx1"/>
              </a:solidFill>
              <a:latin typeface="BIZ UDゴシック" panose="020B0400000000000000" pitchFamily="49" charset="-128"/>
              <a:ea typeface="BIZ UDゴシック" panose="020B0400000000000000" pitchFamily="49" charset="-128"/>
            </a:endParaRPr>
          </a:p>
        </p:txBody>
      </p:sp>
      <p:sp>
        <p:nvSpPr>
          <p:cNvPr id="25" name="正方形/長方形 24"/>
          <p:cNvSpPr/>
          <p:nvPr/>
        </p:nvSpPr>
        <p:spPr>
          <a:xfrm>
            <a:off x="188950" y="9024119"/>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grpSp>
        <p:nvGrpSpPr>
          <p:cNvPr id="26" name="グループ化 25"/>
          <p:cNvGrpSpPr/>
          <p:nvPr/>
        </p:nvGrpSpPr>
        <p:grpSpPr>
          <a:xfrm>
            <a:off x="158672" y="-93622"/>
            <a:ext cx="6232704" cy="4388431"/>
            <a:chOff x="161544" y="41611"/>
            <a:chExt cx="6232704" cy="4388431"/>
          </a:xfrm>
        </p:grpSpPr>
        <p:sp>
          <p:nvSpPr>
            <p:cNvPr id="27" name="正方形/長方形 26"/>
            <p:cNvSpPr/>
            <p:nvPr/>
          </p:nvSpPr>
          <p:spPr>
            <a:xfrm>
              <a:off x="161544" y="414115"/>
              <a:ext cx="6156241" cy="361538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98212" y="738571"/>
              <a:ext cx="2930094" cy="1754326"/>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　</a:t>
              </a:r>
              <a:r>
                <a:rPr lang="ja-JP" altLang="en-US" sz="1200" dirty="0" smtClean="0">
                  <a:latin typeface="BIZ UDゴシック" panose="020B0400000000000000" pitchFamily="49" charset="-128"/>
                  <a:ea typeface="BIZ UDゴシック" panose="020B0400000000000000" pitchFamily="49" charset="-128"/>
                </a:rPr>
                <a:t>第１回「三重のサステナブル経営アワード」を開催した令和４年度に、三重</a:t>
              </a:r>
              <a:r>
                <a:rPr lang="ja-JP" altLang="en-US" sz="1200" dirty="0">
                  <a:latin typeface="BIZ UDゴシック" panose="020B0400000000000000" pitchFamily="49" charset="-128"/>
                  <a:ea typeface="BIZ UDゴシック" panose="020B0400000000000000" pitchFamily="49" charset="-128"/>
                </a:rPr>
                <a:t>県立飯野高等学校応用デザイン科、三重県立松阪工業高等学校繊維デザイン科の皆様にご協力いただき、アワードのシンボルマークを作成しました。</a:t>
              </a:r>
            </a:p>
            <a:p>
              <a:r>
                <a:rPr lang="ja-JP" altLang="en-US" sz="1200" dirty="0">
                  <a:latin typeface="BIZ UDゴシック" panose="020B0400000000000000" pitchFamily="49" charset="-128"/>
                  <a:ea typeface="BIZ UDゴシック" panose="020B0400000000000000" pitchFamily="49" charset="-128"/>
                </a:rPr>
                <a:t>　応募のあった４９作品の中から</a:t>
              </a:r>
              <a:r>
                <a:rPr lang="ja-JP" altLang="en-US" sz="1200" dirty="0" smtClean="0">
                  <a:latin typeface="BIZ UDゴシック" panose="020B0400000000000000" pitchFamily="49" charset="-128"/>
                  <a:ea typeface="BIZ UDゴシック" panose="020B0400000000000000" pitchFamily="49" charset="-128"/>
                </a:rPr>
                <a:t>、右の</a:t>
              </a:r>
              <a:r>
                <a:rPr lang="ja-JP" altLang="en-US" sz="1200" dirty="0">
                  <a:latin typeface="BIZ UDゴシック" panose="020B0400000000000000" pitchFamily="49" charset="-128"/>
                  <a:ea typeface="BIZ UDゴシック" panose="020B0400000000000000" pitchFamily="49" charset="-128"/>
                </a:rPr>
                <a:t>デザインをシンボルマークに採用することといたしました。</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29" name="正方形/長方形 28"/>
            <p:cNvSpPr/>
            <p:nvPr/>
          </p:nvSpPr>
          <p:spPr>
            <a:xfrm>
              <a:off x="361077" y="2545377"/>
              <a:ext cx="3024286" cy="1384995"/>
            </a:xfrm>
            <a:prstGeom prst="rect">
              <a:avLst/>
            </a:prstGeom>
          </p:spPr>
          <p:txBody>
            <a:bodyPr wrap="square">
              <a:spAutoFit/>
            </a:bodyPr>
            <a:lstStyle/>
            <a:p>
              <a:r>
                <a:rPr lang="ja-JP" altLang="en-US" sz="1200" dirty="0">
                  <a:latin typeface="BIZ UDゴシック" panose="020B0400000000000000" pitchFamily="49" charset="-128"/>
                  <a:ea typeface="BIZ UDゴシック" panose="020B0400000000000000" pitchFamily="49" charset="-128"/>
                </a:rPr>
                <a:t>＜シンボルマークのコンセプト＞</a:t>
              </a:r>
            </a:p>
            <a:p>
              <a:r>
                <a:rPr lang="ja-JP" altLang="en-US" sz="1200" dirty="0">
                  <a:latin typeface="BIZ UDゴシック" panose="020B0400000000000000" pitchFamily="49" charset="-128"/>
                  <a:ea typeface="BIZ UDゴシック" panose="020B0400000000000000" pitchFamily="49" charset="-128"/>
                </a:rPr>
                <a:t>　アワードの４つの要素</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環境への配慮・脱炭素、次世代育成の推進、地域社会への貢献、従業員満足度の向上）をイメージした４つの山が組み合わさってひとつになる過程を、サステナブルの頭文字である「</a:t>
              </a:r>
              <a:r>
                <a:rPr lang="en-US" altLang="ja-JP" sz="1200" dirty="0">
                  <a:latin typeface="BIZ UDゴシック" panose="020B0400000000000000" pitchFamily="49" charset="-128"/>
                  <a:ea typeface="BIZ UDゴシック" panose="020B0400000000000000" pitchFamily="49" charset="-128"/>
                </a:rPr>
                <a:t>S</a:t>
              </a:r>
              <a:r>
                <a:rPr lang="ja-JP" altLang="en-US" sz="1200" dirty="0">
                  <a:latin typeface="BIZ UDゴシック" panose="020B0400000000000000" pitchFamily="49" charset="-128"/>
                  <a:ea typeface="BIZ UDゴシック" panose="020B0400000000000000" pitchFamily="49" charset="-128"/>
                </a:rPr>
                <a:t>」の形で表現しています。</a:t>
              </a:r>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6312" y="41611"/>
              <a:ext cx="3127936" cy="4388431"/>
            </a:xfrm>
            <a:prstGeom prst="rect">
              <a:avLst/>
            </a:prstGeom>
          </p:spPr>
        </p:pic>
        <p:sp>
          <p:nvSpPr>
            <p:cNvPr id="31" name="角丸四角形 30"/>
            <p:cNvSpPr/>
            <p:nvPr/>
          </p:nvSpPr>
          <p:spPr>
            <a:xfrm>
              <a:off x="1592040" y="260538"/>
              <a:ext cx="3143962" cy="360040"/>
            </a:xfrm>
            <a:prstGeom prst="roundRect">
              <a:avLst/>
            </a:prstGeom>
            <a:solidFill>
              <a:schemeClr val="tx2">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BIZ UDゴシック" panose="020B0400000000000000" pitchFamily="49" charset="-128"/>
                  <a:ea typeface="BIZ UDゴシック" panose="020B0400000000000000" pitchFamily="49" charset="-128"/>
                </a:rPr>
                <a:t>シンボルマークについて</a:t>
              </a:r>
              <a:endParaRPr kumimoji="1" lang="ja-JP" altLang="en-US" b="1" dirty="0">
                <a:latin typeface="BIZ UDゴシック" panose="020B0400000000000000" pitchFamily="49" charset="-128"/>
                <a:ea typeface="BIZ UDゴシック" panose="020B0400000000000000" pitchFamily="49" charset="-128"/>
              </a:endParaRPr>
            </a:p>
          </p:txBody>
        </p:sp>
      </p:grpSp>
    </p:spTree>
    <p:extLst>
      <p:ext uri="{BB962C8B-B14F-4D97-AF65-F5344CB8AC3E}">
        <p14:creationId xmlns:p14="http://schemas.microsoft.com/office/powerpoint/2010/main" val="4241426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328229" y="4319180"/>
            <a:ext cx="5849843" cy="154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latin typeface="BIZ UDPゴシック" panose="020B0400000000000000" pitchFamily="50" charset="-128"/>
                <a:ea typeface="BIZ UDPゴシック" panose="020B0400000000000000" pitchFamily="50" charset="-128"/>
              </a:rPr>
              <a:t>「三重のサステナブル経営」とは</a:t>
            </a:r>
          </a:p>
          <a:p>
            <a:r>
              <a:rPr lang="ja-JP" altLang="en-US" sz="1200" dirty="0">
                <a:latin typeface="BIZ UDPゴシック" panose="020B0400000000000000" pitchFamily="50" charset="-128"/>
                <a:ea typeface="BIZ UDPゴシック" panose="020B0400000000000000" pitchFamily="50" charset="-128"/>
              </a:rPr>
              <a:t>　環境や社会の持続可能性に配慮しながら、長期的に良好な経済活動を行う経営のことです。</a:t>
            </a:r>
          </a:p>
          <a:p>
            <a:r>
              <a:rPr lang="ja-JP" altLang="en-US" sz="1200" dirty="0">
                <a:latin typeface="BIZ UDPゴシック" panose="020B0400000000000000" pitchFamily="50" charset="-128"/>
                <a:ea typeface="BIZ UDPゴシック" panose="020B0400000000000000" pitchFamily="50" charset="-128"/>
              </a:rPr>
              <a:t>　「三重のサステナブル経営アワード」では、　「環境への配慮・脱炭素」、「次世代育成の推進」、「地域社会への貢献」、「従業員満足度の向上」の４つの取組を実践することで、自社の付加価値の向上と経営基盤の改善を推進する、他の県内企業のモデルとなるような持続可能性の高い企業を表彰します。</a:t>
            </a:r>
          </a:p>
        </p:txBody>
      </p:sp>
      <p:sp>
        <p:nvSpPr>
          <p:cNvPr id="3" name="コンテンツ プレースホルダー 2"/>
          <p:cNvSpPr>
            <a:spLocks noGrp="1"/>
          </p:cNvSpPr>
          <p:nvPr>
            <p:ph idx="1"/>
          </p:nvPr>
        </p:nvSpPr>
        <p:spPr>
          <a:xfrm>
            <a:off x="176552" y="126083"/>
            <a:ext cx="5977919" cy="4155400"/>
          </a:xfrm>
        </p:spPr>
        <p:txBody>
          <a:bodyPr>
            <a:noAutofit/>
          </a:bodyPr>
          <a:lstStyle/>
          <a:p>
            <a:pPr marL="0" indent="0">
              <a:buNone/>
            </a:pPr>
            <a:r>
              <a:rPr lang="ja-JP" altLang="ja-JP" sz="1300" b="1" dirty="0" smtClean="0">
                <a:latin typeface="BIZ UDPゴシック" panose="020B0400000000000000" pitchFamily="50" charset="-128"/>
                <a:ea typeface="BIZ UDPゴシック" panose="020B0400000000000000" pitchFamily="50" charset="-128"/>
              </a:rPr>
              <a:t>三重の</a:t>
            </a:r>
            <a:r>
              <a:rPr lang="ja-JP" altLang="en-US" sz="1300" b="1" dirty="0">
                <a:latin typeface="BIZ UDPゴシック" panose="020B0400000000000000" pitchFamily="50" charset="-128"/>
                <a:ea typeface="BIZ UDPゴシック" panose="020B0400000000000000" pitchFamily="50" charset="-128"/>
              </a:rPr>
              <a:t>サステナブル経営アワード</a:t>
            </a:r>
            <a:r>
              <a:rPr lang="ja-JP" altLang="ja-JP" sz="1300" b="1" dirty="0" smtClean="0">
                <a:latin typeface="BIZ UDPゴシック" panose="020B0400000000000000" pitchFamily="50" charset="-128"/>
                <a:ea typeface="BIZ UDPゴシック" panose="020B0400000000000000" pitchFamily="50" charset="-128"/>
              </a:rPr>
              <a:t>へ</a:t>
            </a:r>
            <a:r>
              <a:rPr lang="ja-JP" altLang="ja-JP" sz="1300" b="1" dirty="0">
                <a:latin typeface="BIZ UDPゴシック" panose="020B0400000000000000" pitchFamily="50" charset="-128"/>
                <a:ea typeface="BIZ UDPゴシック" panose="020B0400000000000000" pitchFamily="50" charset="-128"/>
              </a:rPr>
              <a:t>の期待 </a:t>
            </a:r>
            <a:endParaRPr lang="en-US" altLang="ja-JP" sz="1300" b="1"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a:t>
            </a: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pPr marL="0" indent="0">
              <a:buNone/>
            </a:pPr>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a:t>
            </a:r>
            <a:r>
              <a:rPr lang="ja-JP" altLang="en-US" sz="1200" dirty="0" smtClean="0">
                <a:latin typeface="BIZ UDPゴシック" panose="020B0400000000000000" pitchFamily="50" charset="-128"/>
                <a:ea typeface="BIZ UDPゴシック" panose="020B0400000000000000" pitchFamily="50" charset="-128"/>
              </a:rPr>
              <a:t>○○○○○○○○○○（字数：６５０字程度）</a:t>
            </a:r>
            <a:endParaRPr lang="ja-JP" altLang="ja-JP" sz="1200" dirty="0">
              <a:latin typeface="BIZ UDPゴシック" panose="020B0400000000000000" pitchFamily="50" charset="-128"/>
              <a:ea typeface="BIZ UDPゴシック" panose="020B0400000000000000" pitchFamily="50" charset="-128"/>
            </a:endParaRPr>
          </a:p>
        </p:txBody>
      </p:sp>
      <p:sp>
        <p:nvSpPr>
          <p:cNvPr id="79" name="テキスト ボックス 78"/>
          <p:cNvSpPr txBox="1"/>
          <p:nvPr/>
        </p:nvSpPr>
        <p:spPr>
          <a:xfrm>
            <a:off x="3289498" y="3623851"/>
            <a:ext cx="1740557" cy="415498"/>
          </a:xfrm>
          <a:prstGeom prst="rect">
            <a:avLst/>
          </a:prstGeom>
          <a:noFill/>
        </p:spPr>
        <p:txBody>
          <a:bodyPr wrap="square" rtlCol="0">
            <a:spAutoFit/>
          </a:bodyPr>
          <a:lstStyle/>
          <a:p>
            <a:pPr algn="r"/>
            <a:r>
              <a:rPr lang="ja-JP" altLang="en-US" sz="1050" dirty="0" smtClean="0">
                <a:latin typeface="BIZ UDPゴシック" panose="020B0400000000000000" pitchFamily="50" charset="-128"/>
                <a:ea typeface="BIZ UDPゴシック" panose="020B0400000000000000" pitchFamily="50" charset="-128"/>
              </a:rPr>
              <a:t>令和６</a:t>
            </a:r>
            <a:r>
              <a:rPr kumimoji="1" lang="ja-JP" altLang="en-US" sz="1050" dirty="0" smtClean="0">
                <a:latin typeface="BIZ UDPゴシック" panose="020B0400000000000000" pitchFamily="50" charset="-128"/>
                <a:ea typeface="BIZ UDPゴシック" panose="020B0400000000000000" pitchFamily="50" charset="-128"/>
              </a:rPr>
              <a:t>年</a:t>
            </a:r>
            <a:r>
              <a:rPr lang="ja-JP" altLang="en-US" sz="1050" dirty="0">
                <a:latin typeface="BIZ UDPゴシック" panose="020B0400000000000000" pitchFamily="50" charset="-128"/>
                <a:ea typeface="BIZ UDPゴシック" panose="020B0400000000000000" pitchFamily="50" charset="-128"/>
              </a:rPr>
              <a:t>３</a:t>
            </a:r>
            <a:r>
              <a:rPr kumimoji="1" lang="ja-JP" altLang="en-US" sz="1050" dirty="0" smtClean="0">
                <a:latin typeface="BIZ UDPゴシック" panose="020B0400000000000000" pitchFamily="50" charset="-128"/>
                <a:ea typeface="BIZ UDPゴシック" panose="020B0400000000000000" pitchFamily="50" charset="-128"/>
              </a:rPr>
              <a:t>月</a:t>
            </a:r>
            <a:endParaRPr kumimoji="1" lang="en-US" altLang="ja-JP" sz="1050" dirty="0" smtClean="0">
              <a:latin typeface="BIZ UDPゴシック" panose="020B0400000000000000" pitchFamily="50" charset="-128"/>
              <a:ea typeface="BIZ UDPゴシック" panose="020B0400000000000000" pitchFamily="50" charset="-128"/>
            </a:endParaRPr>
          </a:p>
          <a:p>
            <a:pPr algn="r"/>
            <a:r>
              <a:rPr kumimoji="1" lang="ja-JP" altLang="en-US" sz="1050" dirty="0" smtClean="0">
                <a:latin typeface="BIZ UDPゴシック" panose="020B0400000000000000" pitchFamily="50" charset="-128"/>
                <a:ea typeface="BIZ UDPゴシック" panose="020B0400000000000000" pitchFamily="50" charset="-128"/>
              </a:rPr>
              <a:t>三重県知事　　　</a:t>
            </a:r>
            <a:r>
              <a:rPr lang="ja-JP" altLang="en-US" sz="1050" dirty="0">
                <a:latin typeface="BIZ UDPゴシック" panose="020B0400000000000000" pitchFamily="50" charset="-128"/>
                <a:ea typeface="BIZ UDPゴシック" panose="020B0400000000000000" pitchFamily="50" charset="-128"/>
              </a:rPr>
              <a:t>一見</a:t>
            </a:r>
            <a:r>
              <a:rPr kumimoji="1" lang="ja-JP" altLang="en-US" sz="1050" dirty="0" smtClean="0">
                <a:latin typeface="BIZ UDPゴシック" panose="020B0400000000000000" pitchFamily="50" charset="-128"/>
                <a:ea typeface="BIZ UDPゴシック" panose="020B0400000000000000" pitchFamily="50" charset="-128"/>
              </a:rPr>
              <a:t>　勝之</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6" name="角丸四角形 5"/>
          <p:cNvSpPr/>
          <p:nvPr/>
        </p:nvSpPr>
        <p:spPr>
          <a:xfrm>
            <a:off x="1439887" y="5908772"/>
            <a:ext cx="3721812" cy="30800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BIZ UDゴシック" panose="020B0400000000000000" pitchFamily="49" charset="-128"/>
                <a:ea typeface="BIZ UDゴシック" panose="020B0400000000000000" pitchFamily="49" charset="-128"/>
              </a:rPr>
              <a:t>「三重のサステナブル経営アワード」の４つの要素</a:t>
            </a:r>
            <a:endParaRPr kumimoji="1" lang="ja-JP" altLang="en-US" sz="1200" b="1" dirty="0">
              <a:solidFill>
                <a:schemeClr val="tx1"/>
              </a:solidFill>
              <a:latin typeface="BIZ UDゴシック" panose="020B0400000000000000" pitchFamily="49" charset="-128"/>
              <a:ea typeface="BIZ UDゴシック" panose="020B0400000000000000" pitchFamily="49" charset="-128"/>
            </a:endParaRPr>
          </a:p>
        </p:txBody>
      </p:sp>
      <p:grpSp>
        <p:nvGrpSpPr>
          <p:cNvPr id="30" name="グループ化 29"/>
          <p:cNvGrpSpPr/>
          <p:nvPr/>
        </p:nvGrpSpPr>
        <p:grpSpPr>
          <a:xfrm>
            <a:off x="304629" y="6273310"/>
            <a:ext cx="2991526" cy="1212244"/>
            <a:chOff x="165353" y="6865663"/>
            <a:chExt cx="2991526" cy="1212244"/>
          </a:xfrm>
        </p:grpSpPr>
        <p:grpSp>
          <p:nvGrpSpPr>
            <p:cNvPr id="10" name="グループ化 9"/>
            <p:cNvGrpSpPr/>
            <p:nvPr/>
          </p:nvGrpSpPr>
          <p:grpSpPr>
            <a:xfrm>
              <a:off x="165353" y="6865663"/>
              <a:ext cx="2991526" cy="1212244"/>
              <a:chOff x="73241" y="7040945"/>
              <a:chExt cx="1589585" cy="1074708"/>
            </a:xfrm>
          </p:grpSpPr>
          <p:sp>
            <p:nvSpPr>
              <p:cNvPr id="11" name="正方形/長方形 10"/>
              <p:cNvSpPr/>
              <p:nvPr/>
            </p:nvSpPr>
            <p:spPr>
              <a:xfrm>
                <a:off x="73241" y="7040945"/>
                <a:ext cx="1589585" cy="1074708"/>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例えば</a:t>
                </a: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・ペーパーレスの推進</a:t>
                </a:r>
                <a:endParaRPr kumimoji="0" lang="en-US" altLang="ja-JP"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・グリーン電力の活用</a:t>
                </a:r>
                <a:endParaRPr kumimoji="0" lang="en-US" altLang="ja-JP"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900" kern="0" dirty="0" smtClean="0">
                    <a:solidFill>
                      <a:prstClr val="black"/>
                    </a:solidFill>
                    <a:latin typeface="BIZ UDPゴシック" panose="020B0400000000000000" pitchFamily="50" charset="-128"/>
                    <a:ea typeface="BIZ UDPゴシック" panose="020B0400000000000000" pitchFamily="50" charset="-128"/>
                  </a:rPr>
                  <a:t>・フードロスの削減</a:t>
                </a:r>
                <a:r>
                  <a:rPr kumimoji="0" lang="ja-JP" altLang="en-US"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　　　　など</a:t>
                </a:r>
                <a:endParaRPr kumimoji="0" lang="en-US" altLang="ja-JP"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kern="0" dirty="0">
                    <a:solidFill>
                      <a:srgbClr val="006600"/>
                    </a:solidFill>
                    <a:latin typeface="BIZ UDPゴシック" panose="020B0400000000000000" pitchFamily="50" charset="-128"/>
                    <a:ea typeface="BIZ UDPゴシック" panose="020B0400000000000000" pitchFamily="50" charset="-128"/>
                  </a:rPr>
                  <a:t>環境に</a:t>
                </a:r>
                <a:r>
                  <a:rPr kumimoji="0" lang="ja-JP" altLang="en-US" sz="1000" b="1" kern="0" dirty="0" smtClean="0">
                    <a:solidFill>
                      <a:srgbClr val="006600"/>
                    </a:solidFill>
                    <a:latin typeface="BIZ UDPゴシック" panose="020B0400000000000000" pitchFamily="50" charset="-128"/>
                    <a:ea typeface="BIZ UDPゴシック" panose="020B0400000000000000" pitchFamily="50" charset="-128"/>
                  </a:rPr>
                  <a:t>優しい企業としてのイメージ向上</a:t>
                </a:r>
                <a:endParaRPr kumimoji="0" lang="ja-JP" altLang="en-US" sz="1000" b="1" i="0" u="none" strike="noStrike" kern="0" cap="none" spc="0" normalizeH="0" baseline="0" noProof="0" dirty="0" smtClean="0">
                  <a:ln>
                    <a:noFill/>
                  </a:ln>
                  <a:solidFill>
                    <a:srgbClr val="006600"/>
                  </a:solidFill>
                  <a:effectLst/>
                  <a:uLnTx/>
                  <a:uFillTx/>
                  <a:latin typeface="BIZ UDPゴシック" panose="020B0400000000000000" pitchFamily="50" charset="-128"/>
                  <a:ea typeface="BIZ UDPゴシック" panose="020B0400000000000000" pitchFamily="50" charset="-128"/>
                </a:endParaRPr>
              </a:p>
            </p:txBody>
          </p:sp>
          <p:sp>
            <p:nvSpPr>
              <p:cNvPr id="12" name="角丸四角形 11"/>
              <p:cNvSpPr/>
              <p:nvPr/>
            </p:nvSpPr>
            <p:spPr>
              <a:xfrm>
                <a:off x="85781" y="7050821"/>
                <a:ext cx="1564503" cy="237138"/>
              </a:xfrm>
              <a:prstGeom prst="roundRect">
                <a:avLst/>
              </a:prstGeom>
              <a:solidFill>
                <a:sysClr val="window" lastClr="FFFFFF"/>
              </a:solidFill>
              <a:ln w="25400" cap="flat" cmpd="dbl" algn="ctr">
                <a:solidFill>
                  <a:srgbClr val="0066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smtClean="0">
                    <a:ln>
                      <a:noFill/>
                    </a:ln>
                    <a:solidFill>
                      <a:srgbClr val="006600"/>
                    </a:solidFill>
                    <a:effectLst/>
                    <a:uLnTx/>
                    <a:uFillTx/>
                    <a:latin typeface="BIZ UDゴシック" panose="020B0400000000000000" pitchFamily="49" charset="-128"/>
                    <a:ea typeface="BIZ UDゴシック" panose="020B0400000000000000" pitchFamily="49" charset="-128"/>
                  </a:rPr>
                  <a:t>環境への配慮・脱炭素</a:t>
                </a:r>
              </a:p>
            </p:txBody>
          </p:sp>
        </p:gr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7173" y="7340774"/>
              <a:ext cx="399509" cy="490013"/>
            </a:xfrm>
            <a:prstGeom prst="rect">
              <a:avLst/>
            </a:prstGeom>
          </p:spPr>
        </p:pic>
        <p:sp>
          <p:nvSpPr>
            <p:cNvPr id="21" name="下矢印 20"/>
            <p:cNvSpPr/>
            <p:nvPr/>
          </p:nvSpPr>
          <p:spPr>
            <a:xfrm>
              <a:off x="1630549" y="7814948"/>
              <a:ext cx="158585" cy="111584"/>
            </a:xfrm>
            <a:prstGeom prst="downArrow">
              <a:avLst/>
            </a:prstGeom>
            <a:solidFill>
              <a:srgbClr val="0080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64" name="グループ化 63"/>
          <p:cNvGrpSpPr/>
          <p:nvPr/>
        </p:nvGrpSpPr>
        <p:grpSpPr>
          <a:xfrm>
            <a:off x="304628" y="7530634"/>
            <a:ext cx="2991527" cy="1364983"/>
            <a:chOff x="165352" y="8305887"/>
            <a:chExt cx="2991527" cy="1364983"/>
          </a:xfrm>
        </p:grpSpPr>
        <p:grpSp>
          <p:nvGrpSpPr>
            <p:cNvPr id="16" name="グループ化 15"/>
            <p:cNvGrpSpPr/>
            <p:nvPr/>
          </p:nvGrpSpPr>
          <p:grpSpPr>
            <a:xfrm>
              <a:off x="165352" y="8305887"/>
              <a:ext cx="2991527" cy="1364983"/>
              <a:chOff x="3408748" y="7040945"/>
              <a:chExt cx="1601890" cy="1079052"/>
            </a:xfrm>
          </p:grpSpPr>
          <p:sp>
            <p:nvSpPr>
              <p:cNvPr id="17" name="正方形/長方形 16"/>
              <p:cNvSpPr/>
              <p:nvPr/>
            </p:nvSpPr>
            <p:spPr>
              <a:xfrm>
                <a:off x="3408748" y="7040945"/>
                <a:ext cx="1601890" cy="1079052"/>
              </a:xfrm>
              <a:prstGeom prst="rect">
                <a:avLst/>
              </a:prstGeom>
              <a:solidFill>
                <a:srgbClr val="4472C4">
                  <a:lumMod val="20000"/>
                  <a:lumOff val="80000"/>
                </a:srgbClr>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例えば</a:t>
                </a: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0" lang="ja-JP" altLang="en-US"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ボランティア活動への積極参加</a:t>
                </a:r>
                <a:endParaRPr kumimoji="0" lang="en-US" altLang="ja-JP"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・地域への寄付</a:t>
                </a:r>
                <a:endParaRPr kumimoji="0" lang="en-US" altLang="ja-JP"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900" kern="0" dirty="0" smtClean="0">
                    <a:solidFill>
                      <a:prstClr val="black"/>
                    </a:solidFill>
                    <a:latin typeface="BIZ UDPゴシック" panose="020B0400000000000000" pitchFamily="50" charset="-128"/>
                    <a:ea typeface="BIZ UDPゴシック" panose="020B0400000000000000" pitchFamily="50" charset="-128"/>
                  </a:rPr>
                  <a:t>・地元からの積極的な採用</a:t>
                </a:r>
                <a:r>
                  <a:rPr kumimoji="0" lang="ja-JP" altLang="en-US"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　　　など</a:t>
                </a:r>
                <a:endParaRPr kumimoji="0" lang="en-US" altLang="ja-JP"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900" kern="0" dirty="0">
                  <a:solidFill>
                    <a:prstClr val="black"/>
                  </a:solidFill>
                  <a:latin typeface="BIZ UDPゴシック" panose="020B0400000000000000" pitchFamily="50" charset="-128"/>
                  <a:ea typeface="BIZ UDPゴシック" panose="020B0400000000000000" pitchFamily="50" charset="-128"/>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smtClean="0">
                    <a:ln>
                      <a:noFill/>
                    </a:ln>
                    <a:solidFill>
                      <a:srgbClr val="0033CC"/>
                    </a:solidFill>
                    <a:effectLst/>
                    <a:uLnTx/>
                    <a:uFillTx/>
                    <a:latin typeface="BIZ UDPゴシック" panose="020B0400000000000000" pitchFamily="50" charset="-128"/>
                    <a:ea typeface="BIZ UDPゴシック" panose="020B0400000000000000" pitchFamily="50" charset="-128"/>
                  </a:rPr>
                  <a:t>地域に信頼され長く愛される存在</a:t>
                </a:r>
              </a:p>
            </p:txBody>
          </p:sp>
          <p:sp>
            <p:nvSpPr>
              <p:cNvPr id="18" name="角丸四角形 17"/>
              <p:cNvSpPr/>
              <p:nvPr/>
            </p:nvSpPr>
            <p:spPr>
              <a:xfrm>
                <a:off x="3426355" y="7062879"/>
                <a:ext cx="1546469" cy="239504"/>
              </a:xfrm>
              <a:prstGeom prst="roundRect">
                <a:avLst/>
              </a:prstGeom>
              <a:solidFill>
                <a:sysClr val="window" lastClr="FFFFFF"/>
              </a:solidFill>
              <a:ln w="25400" cap="flat" cmpd="dbl" algn="ctr">
                <a:solidFill>
                  <a:srgbClr val="0033CC"/>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smtClean="0">
                    <a:ln>
                      <a:noFill/>
                    </a:ln>
                    <a:solidFill>
                      <a:srgbClr val="0033CC"/>
                    </a:solidFill>
                    <a:effectLst/>
                    <a:uLnTx/>
                    <a:uFillTx/>
                    <a:latin typeface="BIZ UDゴシック" panose="020B0400000000000000" pitchFamily="49" charset="-128"/>
                    <a:ea typeface="BIZ UDゴシック" panose="020B0400000000000000" pitchFamily="49" charset="-128"/>
                  </a:rPr>
                  <a:t>地域社会への貢献</a:t>
                </a:r>
              </a:p>
            </p:txBody>
          </p:sp>
        </p:grpSp>
        <p:pic>
          <p:nvPicPr>
            <p:cNvPr id="22" name="図 21"/>
            <p:cNvPicPr>
              <a:picLocks noChangeAspect="1"/>
            </p:cNvPicPr>
            <p:nvPr/>
          </p:nvPicPr>
          <p:blipFill>
            <a:blip r:embed="rId3"/>
            <a:stretch>
              <a:fillRect/>
            </a:stretch>
          </p:blipFill>
          <p:spPr>
            <a:xfrm>
              <a:off x="2427173" y="8769540"/>
              <a:ext cx="585176" cy="585176"/>
            </a:xfrm>
            <a:prstGeom prst="rect">
              <a:avLst/>
            </a:prstGeom>
          </p:spPr>
        </p:pic>
        <p:sp>
          <p:nvSpPr>
            <p:cNvPr id="25" name="下矢印 24"/>
            <p:cNvSpPr/>
            <p:nvPr/>
          </p:nvSpPr>
          <p:spPr>
            <a:xfrm>
              <a:off x="1630549" y="9298924"/>
              <a:ext cx="158585" cy="1115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65" name="グループ化 64"/>
          <p:cNvGrpSpPr/>
          <p:nvPr/>
        </p:nvGrpSpPr>
        <p:grpSpPr>
          <a:xfrm>
            <a:off x="3322638" y="7530634"/>
            <a:ext cx="2955728" cy="1360221"/>
            <a:chOff x="3360759" y="8297980"/>
            <a:chExt cx="2955728" cy="1360221"/>
          </a:xfrm>
        </p:grpSpPr>
        <p:grpSp>
          <p:nvGrpSpPr>
            <p:cNvPr id="2" name="グループ化 1"/>
            <p:cNvGrpSpPr/>
            <p:nvPr/>
          </p:nvGrpSpPr>
          <p:grpSpPr>
            <a:xfrm>
              <a:off x="3360759" y="8297980"/>
              <a:ext cx="2955728" cy="1360221"/>
              <a:chOff x="5078298" y="7059270"/>
              <a:chExt cx="1613860" cy="1050899"/>
            </a:xfrm>
          </p:grpSpPr>
          <p:sp>
            <p:nvSpPr>
              <p:cNvPr id="19" name="正方形/長方形 18"/>
              <p:cNvSpPr/>
              <p:nvPr/>
            </p:nvSpPr>
            <p:spPr>
              <a:xfrm>
                <a:off x="5078298" y="7059270"/>
                <a:ext cx="1613860" cy="1050899"/>
              </a:xfrm>
              <a:prstGeom prst="rect">
                <a:avLst/>
              </a:prstGeom>
              <a:solidFill>
                <a:srgbClr val="ED7D31">
                  <a:lumMod val="20000"/>
                  <a:lumOff val="80000"/>
                </a:srgbClr>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例えば</a:t>
                </a: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・働きやすいオフィスの整備</a:t>
                </a: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・社内提案制度の充実</a:t>
                </a: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kern="0" dirty="0" smtClean="0">
                    <a:solidFill>
                      <a:prstClr val="black"/>
                    </a:solidFill>
                    <a:latin typeface="BIZ UDPゴシック" panose="020B0400000000000000" pitchFamily="50" charset="-128"/>
                    <a:ea typeface="BIZ UDPゴシック" panose="020B0400000000000000" pitchFamily="50" charset="-128"/>
                  </a:rPr>
                  <a:t>・働き方改革の推進</a:t>
                </a: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　　　など</a:t>
                </a: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kern="0" dirty="0">
                  <a:solidFill>
                    <a:prstClr val="black"/>
                  </a:solidFill>
                  <a:latin typeface="BIZ UDPゴシック" panose="020B0400000000000000" pitchFamily="50" charset="-128"/>
                  <a:ea typeface="BIZ UDPゴシック" panose="020B0400000000000000" pitchFamily="50" charset="-128"/>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rPr>
                  <a:t>人材の定着の促進・従業員の能力開発</a:t>
                </a:r>
                <a:endParaRPr kumimoji="0" lang="en-US" altLang="ja-JP" sz="1000" b="1" i="0" u="none" strike="noStrike" kern="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endParaRPr>
              </a:p>
            </p:txBody>
          </p:sp>
          <p:sp>
            <p:nvSpPr>
              <p:cNvPr id="20" name="角丸四角形 19"/>
              <p:cNvSpPr/>
              <p:nvPr/>
            </p:nvSpPr>
            <p:spPr>
              <a:xfrm>
                <a:off x="5084055" y="7080706"/>
                <a:ext cx="1575592" cy="230821"/>
              </a:xfrm>
              <a:prstGeom prst="roundRect">
                <a:avLst/>
              </a:prstGeom>
              <a:solidFill>
                <a:sysClr val="window" lastClr="FFFFFF"/>
              </a:solidFill>
              <a:ln w="25400" cap="flat" cmpd="dbl" algn="ctr">
                <a:solidFill>
                  <a:srgbClr val="FF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smtClean="0">
                    <a:ln>
                      <a:noFill/>
                    </a:ln>
                    <a:solidFill>
                      <a:srgbClr val="FF0000"/>
                    </a:solidFill>
                    <a:effectLst/>
                    <a:uLnTx/>
                    <a:uFillTx/>
                    <a:latin typeface="BIZ UDゴシック" panose="020B0400000000000000" pitchFamily="49" charset="-128"/>
                    <a:ea typeface="BIZ UDゴシック" panose="020B0400000000000000" pitchFamily="49" charset="-128"/>
                  </a:rPr>
                  <a:t>従業員満足度の向上</a:t>
                </a:r>
              </a:p>
            </p:txBody>
          </p:sp>
        </p:grpSp>
        <p:pic>
          <p:nvPicPr>
            <p:cNvPr id="23" name="図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96770" y="8798072"/>
              <a:ext cx="732518" cy="533690"/>
            </a:xfrm>
            <a:prstGeom prst="rect">
              <a:avLst/>
            </a:prstGeom>
          </p:spPr>
        </p:pic>
        <p:sp>
          <p:nvSpPr>
            <p:cNvPr id="26" name="下矢印 25"/>
            <p:cNvSpPr/>
            <p:nvPr/>
          </p:nvSpPr>
          <p:spPr>
            <a:xfrm>
              <a:off x="4741367" y="9294022"/>
              <a:ext cx="158585" cy="111584"/>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1" name="グループ化 30"/>
          <p:cNvGrpSpPr/>
          <p:nvPr/>
        </p:nvGrpSpPr>
        <p:grpSpPr>
          <a:xfrm>
            <a:off x="3337494" y="6262984"/>
            <a:ext cx="2955728" cy="1219608"/>
            <a:chOff x="3356203" y="7077167"/>
            <a:chExt cx="2955728" cy="1219608"/>
          </a:xfrm>
        </p:grpSpPr>
        <p:grpSp>
          <p:nvGrpSpPr>
            <p:cNvPr id="13" name="グループ化 12"/>
            <p:cNvGrpSpPr/>
            <p:nvPr/>
          </p:nvGrpSpPr>
          <p:grpSpPr>
            <a:xfrm>
              <a:off x="3356203" y="7077167"/>
              <a:ext cx="2955728" cy="1219608"/>
              <a:chOff x="1729498" y="7040946"/>
              <a:chExt cx="1589268" cy="1050898"/>
            </a:xfrm>
          </p:grpSpPr>
          <p:sp>
            <p:nvSpPr>
              <p:cNvPr id="14" name="正方形/長方形 13"/>
              <p:cNvSpPr/>
              <p:nvPr/>
            </p:nvSpPr>
            <p:spPr>
              <a:xfrm>
                <a:off x="1729498" y="7040946"/>
                <a:ext cx="1589268" cy="105089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例えば</a:t>
                </a: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・社会見学の受け入れ</a:t>
                </a: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lvl="0" defTabSz="457200">
                  <a:defRPr/>
                </a:pPr>
                <a:r>
                  <a:rPr kumimoji="0" lang="ja-JP" altLang="en-US" sz="1000" kern="0" dirty="0">
                    <a:solidFill>
                      <a:prstClr val="black"/>
                    </a:solidFill>
                    <a:latin typeface="BIZ UDPゴシック" panose="020B0400000000000000" pitchFamily="50" charset="-128"/>
                    <a:ea typeface="BIZ UDPゴシック" panose="020B0400000000000000" pitchFamily="50" charset="-128"/>
                  </a:rPr>
                  <a:t>・地元小学校へ教材や図書の</a:t>
                </a:r>
                <a:r>
                  <a:rPr kumimoji="0" lang="ja-JP" altLang="en-US" sz="1000" kern="0" dirty="0" smtClean="0">
                    <a:solidFill>
                      <a:prstClr val="black"/>
                    </a:solidFill>
                    <a:latin typeface="BIZ UDPゴシック" panose="020B0400000000000000" pitchFamily="50" charset="-128"/>
                    <a:ea typeface="BIZ UDPゴシック" panose="020B0400000000000000" pitchFamily="50" charset="-128"/>
                  </a:rPr>
                  <a:t>寄付</a:t>
                </a:r>
                <a:endParaRPr kumimoji="0" lang="en-US" altLang="ja-JP" sz="1000" kern="0" dirty="0" smtClean="0">
                  <a:solidFill>
                    <a:prstClr val="black"/>
                  </a:solidFill>
                  <a:latin typeface="BIZ UDPゴシック" panose="020B0400000000000000" pitchFamily="50" charset="-128"/>
                  <a:ea typeface="BIZ UDPゴシック" panose="020B0400000000000000" pitchFamily="50" charset="-128"/>
                </a:endParaRPr>
              </a:p>
              <a:p>
                <a:pPr lvl="0" defTabSz="457200">
                  <a:defRPr/>
                </a:pPr>
                <a:r>
                  <a:rPr kumimoji="0" lang="ja-JP" altLang="en-US"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・育児支援制度の充実　　など</a:t>
                </a:r>
                <a:endParaRPr kumimoji="0" lang="en-US" altLang="ja-JP" sz="10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kern="0" dirty="0">
                  <a:solidFill>
                    <a:prstClr val="black"/>
                  </a:solidFill>
                  <a:latin typeface="BIZ UDPゴシック" panose="020B0400000000000000" pitchFamily="50" charset="-128"/>
                  <a:ea typeface="BIZ UDPゴシック" panose="020B0400000000000000" pitchFamily="50" charset="-128"/>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smtClean="0">
                    <a:ln>
                      <a:noFill/>
                    </a:ln>
                    <a:solidFill>
                      <a:srgbClr val="FFC926"/>
                    </a:solidFill>
                    <a:effectLst/>
                    <a:uLnTx/>
                    <a:uFillTx/>
                    <a:latin typeface="BIZ UDPゴシック" panose="020B0400000000000000" pitchFamily="50" charset="-128"/>
                    <a:ea typeface="BIZ UDPゴシック" panose="020B0400000000000000" pitchFamily="50" charset="-128"/>
                  </a:rPr>
                  <a:t>次世代育成に取り組む企業姿勢の明確化</a:t>
                </a:r>
                <a:endParaRPr kumimoji="0" lang="en-US" altLang="ja-JP" sz="1000" b="1" i="0" u="none" strike="noStrike" kern="0" cap="none" spc="0" normalizeH="0" baseline="0" noProof="0" dirty="0" smtClean="0">
                  <a:ln>
                    <a:noFill/>
                  </a:ln>
                  <a:solidFill>
                    <a:srgbClr val="FFC926"/>
                  </a:solidFill>
                  <a:effectLst/>
                  <a:uLnTx/>
                  <a:uFillTx/>
                  <a:latin typeface="BIZ UDPゴシック" panose="020B0400000000000000" pitchFamily="50" charset="-128"/>
                  <a:ea typeface="BIZ UDPゴシック" panose="020B0400000000000000" pitchFamily="50" charset="-128"/>
                </a:endParaRPr>
              </a:p>
            </p:txBody>
          </p:sp>
          <p:sp>
            <p:nvSpPr>
              <p:cNvPr id="15" name="角丸四角形 14"/>
              <p:cNvSpPr/>
              <p:nvPr/>
            </p:nvSpPr>
            <p:spPr>
              <a:xfrm>
                <a:off x="1748689" y="7050545"/>
                <a:ext cx="1533091" cy="237138"/>
              </a:xfrm>
              <a:prstGeom prst="roundRect">
                <a:avLst/>
              </a:prstGeom>
              <a:solidFill>
                <a:sysClr val="window" lastClr="FFFFFF"/>
              </a:solidFill>
              <a:ln w="25400" cap="flat" cmpd="dbl"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smtClean="0">
                    <a:ln>
                      <a:noFill/>
                    </a:ln>
                    <a:solidFill>
                      <a:srgbClr val="FFC000"/>
                    </a:solidFill>
                    <a:effectLst/>
                    <a:uLnTx/>
                    <a:uFillTx/>
                    <a:latin typeface="BIZ UDゴシック" panose="020B0400000000000000" pitchFamily="49" charset="-128"/>
                    <a:ea typeface="BIZ UDゴシック" panose="020B0400000000000000" pitchFamily="49" charset="-128"/>
                  </a:rPr>
                  <a:t>次世代育成の推</a:t>
                </a:r>
                <a:r>
                  <a:rPr kumimoji="0" lang="ja-JP" altLang="en-US" sz="1100" b="1" i="0" u="none" strike="noStrike" kern="0" cap="none" spc="0" normalizeH="0" baseline="0" noProof="0" dirty="0" smtClean="0">
                    <a:ln>
                      <a:noFill/>
                    </a:ln>
                    <a:solidFill>
                      <a:srgbClr val="FFC926"/>
                    </a:solidFill>
                    <a:effectLst/>
                    <a:uLnTx/>
                    <a:uFillTx/>
                    <a:latin typeface="BIZ UDゴシック" panose="020B0400000000000000" pitchFamily="49" charset="-128"/>
                    <a:ea typeface="BIZ UDゴシック" panose="020B0400000000000000" pitchFamily="49" charset="-128"/>
                  </a:rPr>
                  <a:t>進</a:t>
                </a:r>
              </a:p>
            </p:txBody>
          </p:sp>
        </p:grpSp>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41132" y="7507301"/>
              <a:ext cx="591349" cy="504972"/>
            </a:xfrm>
            <a:prstGeom prst="rect">
              <a:avLst/>
            </a:prstGeom>
          </p:spPr>
        </p:pic>
        <p:sp>
          <p:nvSpPr>
            <p:cNvPr id="27" name="下矢印 26"/>
            <p:cNvSpPr/>
            <p:nvPr/>
          </p:nvSpPr>
          <p:spPr>
            <a:xfrm>
              <a:off x="4721955" y="8036778"/>
              <a:ext cx="158585" cy="111584"/>
            </a:xfrm>
            <a:prstGeom prst="downArrow">
              <a:avLst/>
            </a:prstGeom>
            <a:solidFill>
              <a:srgbClr val="FFC92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sp>
        <p:nvSpPr>
          <p:cNvPr id="8" name="下矢印 7"/>
          <p:cNvSpPr/>
          <p:nvPr/>
        </p:nvSpPr>
        <p:spPr>
          <a:xfrm>
            <a:off x="3050125" y="8860871"/>
            <a:ext cx="492059" cy="192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159967" y="9525230"/>
            <a:ext cx="3888432" cy="307540"/>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BIZ UDPゴシック" panose="020B0400000000000000" pitchFamily="50" charset="-128"/>
                <a:ea typeface="BIZ UDPゴシック" panose="020B0400000000000000" pitchFamily="50" charset="-128"/>
              </a:rPr>
              <a:t>持続可能性の高い経営に取り組む企業の裾野拡大</a:t>
            </a:r>
            <a:endParaRPr kumimoji="1" lang="ja-JP" altLang="en-US" sz="1200" b="1" dirty="0">
              <a:solidFill>
                <a:schemeClr val="tx1"/>
              </a:solidFill>
              <a:latin typeface="BIZ UDPゴシック" panose="020B0400000000000000" pitchFamily="50" charset="-128"/>
              <a:ea typeface="BIZ UDPゴシック" panose="020B0400000000000000" pitchFamily="50" charset="-128"/>
            </a:endParaRPr>
          </a:p>
        </p:txBody>
      </p:sp>
      <p:sp>
        <p:nvSpPr>
          <p:cNvPr id="29" name="楕円 28"/>
          <p:cNvSpPr/>
          <p:nvPr/>
        </p:nvSpPr>
        <p:spPr>
          <a:xfrm>
            <a:off x="1439887" y="9534640"/>
            <a:ext cx="936104" cy="275973"/>
          </a:xfrm>
          <a:prstGeom prst="ellipse">
            <a:avLst/>
          </a:prstGeom>
          <a:solidFill>
            <a:schemeClr val="bg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表彰の目的</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176552" y="9084862"/>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sp>
        <p:nvSpPr>
          <p:cNvPr id="32" name="正方形/長方形 31"/>
          <p:cNvSpPr/>
          <p:nvPr/>
        </p:nvSpPr>
        <p:spPr>
          <a:xfrm>
            <a:off x="1007839" y="9064441"/>
            <a:ext cx="5183328" cy="334452"/>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BIZ UDPゴシック" panose="020B0400000000000000" pitchFamily="50" charset="-128"/>
                <a:ea typeface="BIZ UDPゴシック" panose="020B0400000000000000" pitchFamily="50" charset="-128"/>
              </a:rPr>
              <a:t>このような「持続可能性の</a:t>
            </a:r>
            <a:r>
              <a:rPr lang="ja-JP" altLang="en-US" sz="1400" b="1" dirty="0" smtClean="0">
                <a:latin typeface="BIZ UDPゴシック" panose="020B0400000000000000" pitchFamily="50" charset="-128"/>
                <a:ea typeface="BIZ UDPゴシック" panose="020B0400000000000000" pitchFamily="50" charset="-128"/>
              </a:rPr>
              <a:t>高い経営」を行う企業を表彰します</a:t>
            </a:r>
            <a:endParaRPr kumimoji="1" lang="ja-JP" altLang="en-US" sz="1400" b="1" dirty="0">
              <a:latin typeface="BIZ UDPゴシック" panose="020B0400000000000000" pitchFamily="50" charset="-128"/>
              <a:ea typeface="BIZ UDPゴシック" panose="020B0400000000000000" pitchFamily="50" charset="-128"/>
            </a:endParaRPr>
          </a:p>
        </p:txBody>
      </p:sp>
      <p:pic>
        <p:nvPicPr>
          <p:cNvPr id="36" name="図 3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0940" y="2489576"/>
            <a:ext cx="1157883" cy="1543844"/>
          </a:xfrm>
          <a:prstGeom prst="rect">
            <a:avLst/>
          </a:prstGeom>
        </p:spPr>
      </p:pic>
    </p:spTree>
    <p:extLst>
      <p:ext uri="{BB962C8B-B14F-4D97-AF65-F5344CB8AC3E}">
        <p14:creationId xmlns:p14="http://schemas.microsoft.com/office/powerpoint/2010/main" val="379370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コンテンツ プレースホルダー 2"/>
          <p:cNvSpPr txBox="1">
            <a:spLocks/>
          </p:cNvSpPr>
          <p:nvPr/>
        </p:nvSpPr>
        <p:spPr>
          <a:xfrm>
            <a:off x="472783" y="3252250"/>
            <a:ext cx="4625159" cy="54624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ja-JP" altLang="ja-JP" sz="1400" dirty="0">
              <a:solidFill>
                <a:schemeClr val="tx1"/>
              </a:solidFill>
            </a:endParaRPr>
          </a:p>
        </p:txBody>
      </p:sp>
      <p:sp>
        <p:nvSpPr>
          <p:cNvPr id="30" name="コンテンツ プレースホルダー 2"/>
          <p:cNvSpPr txBox="1">
            <a:spLocks/>
          </p:cNvSpPr>
          <p:nvPr/>
        </p:nvSpPr>
        <p:spPr>
          <a:xfrm>
            <a:off x="1022602" y="338948"/>
            <a:ext cx="4379505" cy="631068"/>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800" b="1" kern="0" dirty="0" smtClean="0">
                <a:solidFill>
                  <a:schemeClr val="tx1"/>
                </a:solidFill>
                <a:latin typeface="BIZ UDゴシック" panose="020B0400000000000000" pitchFamily="49" charset="-128"/>
                <a:ea typeface="BIZ UDゴシック" panose="020B0400000000000000" pitchFamily="49" charset="-128"/>
              </a:rPr>
              <a:t>令和５年度受賞企業</a:t>
            </a:r>
            <a:endParaRPr lang="ja-JP" altLang="en-US" sz="2800" b="1" kern="0" dirty="0">
              <a:solidFill>
                <a:schemeClr val="tx1"/>
              </a:solidFill>
              <a:latin typeface="BIZ UDゴシック" panose="020B0400000000000000" pitchFamily="49" charset="-128"/>
              <a:ea typeface="BIZ UDゴシック" panose="020B0400000000000000" pitchFamily="49" charset="-128"/>
            </a:endParaRPr>
          </a:p>
        </p:txBody>
      </p:sp>
      <p:sp>
        <p:nvSpPr>
          <p:cNvPr id="6" name="テキスト ボックス 5"/>
          <p:cNvSpPr txBox="1"/>
          <p:nvPr/>
        </p:nvSpPr>
        <p:spPr>
          <a:xfrm>
            <a:off x="467601" y="5964937"/>
            <a:ext cx="3097579" cy="646331"/>
          </a:xfrm>
          <a:prstGeom prst="rect">
            <a:avLst/>
          </a:prstGeom>
          <a:noFill/>
        </p:spPr>
        <p:txBody>
          <a:bodyPr wrap="square" rtlCol="0">
            <a:spAutoFit/>
          </a:bodyPr>
          <a:lstStyle/>
          <a:p>
            <a:pPr lvl="0"/>
            <a:r>
              <a:rPr lang="ja-JP" altLang="en-US" dirty="0" smtClean="0">
                <a:solidFill>
                  <a:srgbClr val="0070C0"/>
                </a:solidFill>
                <a:latin typeface="BIZ UDゴシック" panose="020B0400000000000000" pitchFamily="49" charset="-128"/>
                <a:ea typeface="BIZ UDゴシック" panose="020B0400000000000000" pitchFamily="49" charset="-128"/>
              </a:rPr>
              <a:t>◆株式会社久志本組</a:t>
            </a:r>
            <a:endParaRPr lang="en-US" altLang="ja-JP" dirty="0" smtClean="0">
              <a:solidFill>
                <a:srgbClr val="0070C0"/>
              </a:solidFill>
              <a:latin typeface="BIZ UDゴシック" panose="020B0400000000000000" pitchFamily="49" charset="-128"/>
              <a:ea typeface="BIZ UDゴシック" panose="020B0400000000000000" pitchFamily="49" charset="-128"/>
            </a:endParaRPr>
          </a:p>
          <a:p>
            <a:pPr lvl="0"/>
            <a:r>
              <a:rPr lang="ja-JP" altLang="en-US" dirty="0">
                <a:latin typeface="BIZ UDゴシック" panose="020B0400000000000000" pitchFamily="49" charset="-128"/>
                <a:ea typeface="BIZ UDゴシック" panose="020B0400000000000000" pitchFamily="49" charset="-128"/>
              </a:rPr>
              <a:t>　</a:t>
            </a:r>
            <a:r>
              <a:rPr lang="ja-JP" altLang="en-US" dirty="0" smtClean="0">
                <a:latin typeface="BIZ UDゴシック" panose="020B0400000000000000" pitchFamily="49" charset="-128"/>
                <a:ea typeface="BIZ UDゴシック" panose="020B0400000000000000" pitchFamily="49" charset="-128"/>
              </a:rPr>
              <a:t>（四日市市：建設業）</a:t>
            </a:r>
            <a:endParaRPr lang="en-US" altLang="ja-JP" sz="2400" dirty="0">
              <a:latin typeface="BIZ UDゴシック" panose="020B0400000000000000" pitchFamily="49" charset="-128"/>
              <a:ea typeface="BIZ UDゴシック" panose="020B0400000000000000" pitchFamily="49" charset="-128"/>
            </a:endParaRPr>
          </a:p>
        </p:txBody>
      </p:sp>
      <p:sp>
        <p:nvSpPr>
          <p:cNvPr id="10" name="テキスト ボックス 9"/>
          <p:cNvSpPr txBox="1"/>
          <p:nvPr/>
        </p:nvSpPr>
        <p:spPr>
          <a:xfrm>
            <a:off x="472783" y="5153825"/>
            <a:ext cx="4929324" cy="677108"/>
          </a:xfrm>
          <a:prstGeom prst="rect">
            <a:avLst/>
          </a:prstGeom>
          <a:noFill/>
        </p:spPr>
        <p:txBody>
          <a:bodyPr wrap="square" rtlCol="0">
            <a:spAutoFit/>
          </a:bodyPr>
          <a:lstStyle/>
          <a:p>
            <a:pPr lvl="0"/>
            <a:r>
              <a:rPr lang="ja-JP" altLang="en-US" dirty="0" smtClean="0">
                <a:solidFill>
                  <a:srgbClr val="0070C0"/>
                </a:solidFill>
                <a:latin typeface="BIZ UDゴシック" panose="020B0400000000000000" pitchFamily="49" charset="-128"/>
                <a:ea typeface="BIZ UDゴシック" panose="020B0400000000000000" pitchFamily="49" charset="-128"/>
              </a:rPr>
              <a:t>◆</a:t>
            </a:r>
            <a:r>
              <a:rPr lang="ja-JP" altLang="en-US" dirty="0">
                <a:solidFill>
                  <a:srgbClr val="0070C0"/>
                </a:solidFill>
                <a:latin typeface="BIZ UDゴシック" panose="020B0400000000000000" pitchFamily="49" charset="-128"/>
                <a:ea typeface="BIZ UDゴシック" panose="020B0400000000000000" pitchFamily="49" charset="-128"/>
              </a:rPr>
              <a:t>伊勢志摩</a:t>
            </a:r>
            <a:r>
              <a:rPr lang="ja-JP" altLang="en-US" dirty="0" smtClean="0">
                <a:solidFill>
                  <a:srgbClr val="0070C0"/>
                </a:solidFill>
                <a:latin typeface="BIZ UDゴシック" panose="020B0400000000000000" pitchFamily="49" charset="-128"/>
                <a:ea typeface="BIZ UDゴシック" panose="020B0400000000000000" pitchFamily="49" charset="-128"/>
              </a:rPr>
              <a:t>リゾートマネジメント株式会社</a:t>
            </a:r>
            <a:endParaRPr lang="en-US" altLang="ja-JP" dirty="0" smtClean="0">
              <a:solidFill>
                <a:srgbClr val="0070C0"/>
              </a:solidFill>
              <a:latin typeface="BIZ UDゴシック" panose="020B0400000000000000" pitchFamily="49" charset="-128"/>
              <a:ea typeface="BIZ UDゴシック" panose="020B0400000000000000" pitchFamily="49" charset="-128"/>
            </a:endParaRPr>
          </a:p>
          <a:p>
            <a:pPr lvl="0"/>
            <a:r>
              <a:rPr lang="ja-JP" altLang="en-US" dirty="0">
                <a:latin typeface="BIZ UDゴシック" panose="020B0400000000000000" pitchFamily="49" charset="-128"/>
                <a:ea typeface="BIZ UDゴシック" panose="020B0400000000000000" pitchFamily="49" charset="-128"/>
              </a:rPr>
              <a:t>　</a:t>
            </a:r>
            <a:r>
              <a:rPr lang="ja-JP" altLang="en-US" dirty="0" smtClean="0">
                <a:latin typeface="BIZ UDゴシック" panose="020B0400000000000000" pitchFamily="49" charset="-128"/>
                <a:ea typeface="BIZ UDゴシック" panose="020B0400000000000000" pitchFamily="49" charset="-128"/>
              </a:rPr>
              <a:t>（志摩市：ホテル・旅館業）</a:t>
            </a:r>
            <a:r>
              <a:rPr lang="ja-JP" altLang="en-US" dirty="0">
                <a:solidFill>
                  <a:prstClr val="black"/>
                </a:solidFill>
                <a:latin typeface="BIZ UDゴシック" panose="020B0400000000000000" pitchFamily="49" charset="-128"/>
                <a:ea typeface="BIZ UDゴシック" panose="020B0400000000000000" pitchFamily="49" charset="-128"/>
              </a:rPr>
              <a:t>　</a:t>
            </a:r>
            <a:r>
              <a:rPr lang="ja-JP" altLang="en-US" sz="2000" dirty="0">
                <a:solidFill>
                  <a:prstClr val="black"/>
                </a:solidFill>
                <a:latin typeface="BIZ UDゴシック" panose="020B0400000000000000" pitchFamily="49" charset="-128"/>
                <a:ea typeface="BIZ UDゴシック" panose="020B0400000000000000" pitchFamily="49" charset="-128"/>
              </a:rPr>
              <a:t>　</a:t>
            </a:r>
            <a:endParaRPr lang="en-US" altLang="ja-JP" sz="2000" dirty="0">
              <a:solidFill>
                <a:prstClr val="black"/>
              </a:solidFill>
              <a:latin typeface="BIZ UDゴシック" panose="020B0400000000000000" pitchFamily="49" charset="-128"/>
              <a:ea typeface="BIZ UDゴシック" panose="020B0400000000000000" pitchFamily="49" charset="-128"/>
            </a:endParaRPr>
          </a:p>
        </p:txBody>
      </p:sp>
      <p:sp>
        <p:nvSpPr>
          <p:cNvPr id="11" name="テキスト ボックス 10"/>
          <p:cNvSpPr txBox="1"/>
          <p:nvPr/>
        </p:nvSpPr>
        <p:spPr>
          <a:xfrm>
            <a:off x="467601" y="6745271"/>
            <a:ext cx="4212646" cy="646331"/>
          </a:xfrm>
          <a:prstGeom prst="rect">
            <a:avLst/>
          </a:prstGeom>
          <a:noFill/>
        </p:spPr>
        <p:txBody>
          <a:bodyPr wrap="square" rtlCol="0">
            <a:spAutoFit/>
          </a:bodyPr>
          <a:lstStyle/>
          <a:p>
            <a:pPr lvl="0"/>
            <a:r>
              <a:rPr lang="ja-JP" altLang="en-US" dirty="0" smtClean="0">
                <a:solidFill>
                  <a:srgbClr val="0070C0"/>
                </a:solidFill>
                <a:latin typeface="BIZ UDゴシック" panose="020B0400000000000000" pitchFamily="49" charset="-128"/>
                <a:ea typeface="BIZ UDゴシック" panose="020B0400000000000000" pitchFamily="49" charset="-128"/>
              </a:rPr>
              <a:t>◆</a:t>
            </a:r>
            <a:r>
              <a:rPr lang="ja-JP" altLang="en-US" dirty="0">
                <a:solidFill>
                  <a:srgbClr val="0070C0"/>
                </a:solidFill>
                <a:latin typeface="BIZ UDゴシック" panose="020B0400000000000000" pitchFamily="49" charset="-128"/>
                <a:ea typeface="BIZ UDゴシック" panose="020B0400000000000000" pitchFamily="49" charset="-128"/>
              </a:rPr>
              <a:t>光精工</a:t>
            </a:r>
            <a:r>
              <a:rPr lang="ja-JP" altLang="en-US" dirty="0" smtClean="0">
                <a:solidFill>
                  <a:srgbClr val="0070C0"/>
                </a:solidFill>
                <a:latin typeface="BIZ UDゴシック" panose="020B0400000000000000" pitchFamily="49" charset="-128"/>
                <a:ea typeface="BIZ UDゴシック" panose="020B0400000000000000" pitchFamily="49" charset="-128"/>
              </a:rPr>
              <a:t>株式会社</a:t>
            </a:r>
            <a:endParaRPr lang="en-US" altLang="ja-JP" dirty="0" smtClean="0">
              <a:solidFill>
                <a:srgbClr val="0070C0"/>
              </a:solidFill>
              <a:latin typeface="BIZ UDゴシック" panose="020B0400000000000000" pitchFamily="49" charset="-128"/>
              <a:ea typeface="BIZ UDゴシック" panose="020B0400000000000000" pitchFamily="49" charset="-128"/>
            </a:endParaRPr>
          </a:p>
          <a:p>
            <a:pPr lvl="0"/>
            <a:r>
              <a:rPr lang="ja-JP" altLang="en-US" dirty="0">
                <a:latin typeface="BIZ UDゴシック" panose="020B0400000000000000" pitchFamily="49" charset="-128"/>
                <a:ea typeface="BIZ UDゴシック" panose="020B0400000000000000" pitchFamily="49" charset="-128"/>
              </a:rPr>
              <a:t>　</a:t>
            </a:r>
            <a:r>
              <a:rPr lang="ja-JP" altLang="en-US" dirty="0" smtClean="0">
                <a:latin typeface="BIZ UDゴシック" panose="020B0400000000000000" pitchFamily="49" charset="-128"/>
                <a:ea typeface="BIZ UDゴシック" panose="020B0400000000000000" pitchFamily="49" charset="-128"/>
              </a:rPr>
              <a:t>（桑名市：自動車部品製造業）</a:t>
            </a:r>
            <a:endParaRPr lang="en-US" altLang="ja-JP" dirty="0">
              <a:latin typeface="BIZ UDゴシック" panose="020B0400000000000000" pitchFamily="49" charset="-128"/>
              <a:ea typeface="BIZ UDゴシック" panose="020B0400000000000000" pitchFamily="49" charset="-128"/>
            </a:endParaRPr>
          </a:p>
        </p:txBody>
      </p:sp>
      <p:sp>
        <p:nvSpPr>
          <p:cNvPr id="12" name="テキスト ボックス 11"/>
          <p:cNvSpPr txBox="1"/>
          <p:nvPr/>
        </p:nvSpPr>
        <p:spPr>
          <a:xfrm>
            <a:off x="467601" y="8300169"/>
            <a:ext cx="3924614" cy="646331"/>
          </a:xfrm>
          <a:prstGeom prst="rect">
            <a:avLst/>
          </a:prstGeom>
          <a:noFill/>
        </p:spPr>
        <p:txBody>
          <a:bodyPr wrap="square" rtlCol="0">
            <a:spAutoFit/>
          </a:bodyPr>
          <a:lstStyle/>
          <a:p>
            <a:pPr lvl="0"/>
            <a:r>
              <a:rPr lang="ja-JP" altLang="en-US" dirty="0" smtClean="0">
                <a:solidFill>
                  <a:srgbClr val="0070C0"/>
                </a:solidFill>
                <a:latin typeface="BIZ UDゴシック" panose="020B0400000000000000" pitchFamily="49" charset="-128"/>
                <a:ea typeface="BIZ UDゴシック" panose="020B0400000000000000" pitchFamily="49" charset="-128"/>
              </a:rPr>
              <a:t>◆和光</a:t>
            </a:r>
            <a:r>
              <a:rPr lang="ja-JP" altLang="en-US" dirty="0">
                <a:solidFill>
                  <a:srgbClr val="0070C0"/>
                </a:solidFill>
                <a:latin typeface="BIZ UDゴシック" panose="020B0400000000000000" pitchFamily="49" charset="-128"/>
                <a:ea typeface="BIZ UDゴシック" panose="020B0400000000000000" pitchFamily="49" charset="-128"/>
              </a:rPr>
              <a:t>紙器</a:t>
            </a:r>
            <a:r>
              <a:rPr lang="ja-JP" altLang="en-US" dirty="0" smtClean="0">
                <a:solidFill>
                  <a:srgbClr val="0070C0"/>
                </a:solidFill>
                <a:latin typeface="BIZ UDゴシック" panose="020B0400000000000000" pitchFamily="49" charset="-128"/>
                <a:ea typeface="BIZ UDゴシック" panose="020B0400000000000000" pitchFamily="49" charset="-128"/>
              </a:rPr>
              <a:t>株式会社</a:t>
            </a:r>
            <a:endParaRPr lang="en-US" altLang="ja-JP" dirty="0" smtClean="0">
              <a:solidFill>
                <a:srgbClr val="0070C0"/>
              </a:solidFill>
              <a:latin typeface="BIZ UDゴシック" panose="020B0400000000000000" pitchFamily="49" charset="-128"/>
              <a:ea typeface="BIZ UDゴシック" panose="020B0400000000000000" pitchFamily="49" charset="-128"/>
            </a:endParaRPr>
          </a:p>
          <a:p>
            <a:pPr lvl="0"/>
            <a:r>
              <a:rPr lang="ja-JP" altLang="en-US" dirty="0">
                <a:latin typeface="BIZ UDゴシック" panose="020B0400000000000000" pitchFamily="49" charset="-128"/>
                <a:ea typeface="BIZ UDゴシック" panose="020B0400000000000000" pitchFamily="49" charset="-128"/>
              </a:rPr>
              <a:t>　</a:t>
            </a:r>
            <a:r>
              <a:rPr lang="ja-JP" altLang="en-US" dirty="0" smtClean="0">
                <a:latin typeface="BIZ UDゴシック" panose="020B0400000000000000" pitchFamily="49" charset="-128"/>
                <a:ea typeface="BIZ UDゴシック" panose="020B0400000000000000" pitchFamily="49" charset="-128"/>
              </a:rPr>
              <a:t>（鈴鹿市：包装資材製造業）</a:t>
            </a:r>
            <a:endParaRPr lang="en-US" altLang="ja-JP" dirty="0">
              <a:latin typeface="BIZ UDゴシック" panose="020B0400000000000000" pitchFamily="49" charset="-128"/>
              <a:ea typeface="BIZ UDゴシック" panose="020B0400000000000000" pitchFamily="49" charset="-128"/>
            </a:endParaRPr>
          </a:p>
        </p:txBody>
      </p:sp>
      <p:sp>
        <p:nvSpPr>
          <p:cNvPr id="13" name="テキスト ボックス 12"/>
          <p:cNvSpPr txBox="1"/>
          <p:nvPr/>
        </p:nvSpPr>
        <p:spPr>
          <a:xfrm>
            <a:off x="467601" y="7525605"/>
            <a:ext cx="3093235" cy="646331"/>
          </a:xfrm>
          <a:prstGeom prst="rect">
            <a:avLst/>
          </a:prstGeom>
          <a:noFill/>
        </p:spPr>
        <p:txBody>
          <a:bodyPr wrap="square" rtlCol="0">
            <a:spAutoFit/>
          </a:bodyPr>
          <a:lstStyle/>
          <a:p>
            <a:pPr lvl="0"/>
            <a:r>
              <a:rPr lang="ja-JP" altLang="en-US" dirty="0" smtClean="0">
                <a:solidFill>
                  <a:srgbClr val="0070C0"/>
                </a:solidFill>
                <a:latin typeface="BIZ UDゴシック" panose="020B0400000000000000" pitchFamily="49" charset="-128"/>
                <a:ea typeface="BIZ UDゴシック" panose="020B0400000000000000" pitchFamily="49" charset="-128"/>
              </a:rPr>
              <a:t>◆</a:t>
            </a:r>
            <a:r>
              <a:rPr lang="ja-JP" altLang="en-US" dirty="0">
                <a:solidFill>
                  <a:srgbClr val="0070C0"/>
                </a:solidFill>
                <a:latin typeface="BIZ UDゴシック" panose="020B0400000000000000" pitchFamily="49" charset="-128"/>
                <a:ea typeface="BIZ UDゴシック" panose="020B0400000000000000" pitchFamily="49" charset="-128"/>
              </a:rPr>
              <a:t>株式</a:t>
            </a:r>
            <a:r>
              <a:rPr lang="ja-JP" altLang="en-US" dirty="0" smtClean="0">
                <a:solidFill>
                  <a:srgbClr val="0070C0"/>
                </a:solidFill>
                <a:latin typeface="BIZ UDゴシック" panose="020B0400000000000000" pitchFamily="49" charset="-128"/>
                <a:ea typeface="BIZ UDゴシック" panose="020B0400000000000000" pitchFamily="49" charset="-128"/>
              </a:rPr>
              <a:t>会社山下組</a:t>
            </a:r>
            <a:endParaRPr lang="en-US" altLang="ja-JP" dirty="0" smtClean="0">
              <a:solidFill>
                <a:srgbClr val="0070C0"/>
              </a:solidFill>
              <a:latin typeface="BIZ UDゴシック" panose="020B0400000000000000" pitchFamily="49" charset="-128"/>
              <a:ea typeface="BIZ UDゴシック" panose="020B0400000000000000" pitchFamily="49" charset="-128"/>
            </a:endParaRPr>
          </a:p>
          <a:p>
            <a:pPr lvl="0"/>
            <a:r>
              <a:rPr lang="ja-JP" altLang="en-US" dirty="0">
                <a:solidFill>
                  <a:srgbClr val="0070C0"/>
                </a:solidFill>
                <a:latin typeface="BIZ UDゴシック" panose="020B0400000000000000" pitchFamily="49" charset="-128"/>
                <a:ea typeface="BIZ UDゴシック" panose="020B0400000000000000" pitchFamily="49" charset="-128"/>
              </a:rPr>
              <a:t>　</a:t>
            </a:r>
            <a:r>
              <a:rPr lang="ja-JP" altLang="en-US" dirty="0" smtClean="0">
                <a:latin typeface="BIZ UDゴシック" panose="020B0400000000000000" pitchFamily="49" charset="-128"/>
                <a:ea typeface="BIZ UDゴシック" panose="020B0400000000000000" pitchFamily="49" charset="-128"/>
              </a:rPr>
              <a:t>（志摩市：建設業）</a:t>
            </a:r>
            <a:endParaRPr lang="en-US" altLang="ja-JP" dirty="0" smtClean="0">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621067" y="1240241"/>
            <a:ext cx="5431600" cy="36152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latin typeface="BIZ UDPゴシック" panose="020B0400000000000000" pitchFamily="50" charset="-128"/>
                <a:ea typeface="BIZ UDPゴシック" panose="020B0400000000000000" pitchFamily="50" charset="-128"/>
              </a:rPr>
              <a:t>写真</a:t>
            </a:r>
            <a:endParaRPr kumimoji="1" lang="ja-JP" altLang="en-US" sz="3200" dirty="0">
              <a:solidFill>
                <a:schemeClr val="tx1"/>
              </a:solidFill>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5616351" y="8983067"/>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spTree>
    <p:extLst>
      <p:ext uri="{BB962C8B-B14F-4D97-AF65-F5344CB8AC3E}">
        <p14:creationId xmlns:p14="http://schemas.microsoft.com/office/powerpoint/2010/main" val="3256209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fontScale="90000"/>
          </a:bodyPr>
          <a:lstStyle/>
          <a:p>
            <a:pPr algn="l"/>
            <a:r>
              <a:rPr lang="ja-JP" altLang="en-US" sz="2400" dirty="0">
                <a:solidFill>
                  <a:srgbClr val="0070C0"/>
                </a:solidFill>
                <a:latin typeface="BIZ UDPゴシック" panose="020B0400000000000000" pitchFamily="50" charset="-128"/>
                <a:ea typeface="BIZ UDPゴシック" panose="020B0400000000000000" pitchFamily="50" charset="-128"/>
              </a:rPr>
              <a:t>伊勢志摩リゾートマネジメント</a:t>
            </a:r>
            <a:r>
              <a:rPr lang="ja-JP" altLang="en-US" sz="2400" dirty="0" smtClean="0">
                <a:solidFill>
                  <a:srgbClr val="0070C0"/>
                </a:solidFill>
                <a:latin typeface="BIZ UDPゴシック" panose="020B0400000000000000" pitchFamily="50" charset="-128"/>
                <a:ea typeface="BIZ UDPゴシック" panose="020B0400000000000000" pitchFamily="50" charset="-128"/>
              </a:rPr>
              <a:t>株式会社</a:t>
            </a:r>
            <a:r>
              <a:rPr kumimoji="1" lang="ja-JP" altLang="en-US" sz="2400" dirty="0" smtClean="0">
                <a:solidFill>
                  <a:srgbClr val="0070C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0070C0"/>
                </a:solidFill>
                <a:latin typeface="BIZ UDPゴシック" panose="020B0400000000000000" pitchFamily="50" charset="-128"/>
                <a:ea typeface="BIZ UDPゴシック" panose="020B0400000000000000" pitchFamily="50" charset="-128"/>
              </a:rPr>
              <a:t>（</a:t>
            </a:r>
            <a:r>
              <a:rPr lang="ja-JP" altLang="en-US" sz="1600" dirty="0">
                <a:solidFill>
                  <a:srgbClr val="0070C0"/>
                </a:solidFill>
                <a:latin typeface="BIZ UDPゴシック" panose="020B0400000000000000" pitchFamily="50" charset="-128"/>
                <a:ea typeface="BIZ UDPゴシック" panose="020B0400000000000000" pitchFamily="50" charset="-128"/>
              </a:rPr>
              <a:t>志摩</a:t>
            </a:r>
            <a:r>
              <a:rPr kumimoji="1" lang="ja-JP" altLang="en-US" sz="1600" dirty="0" smtClean="0">
                <a:solidFill>
                  <a:srgbClr val="0070C0"/>
                </a:solidFill>
                <a:latin typeface="BIZ UDPゴシック" panose="020B0400000000000000" pitchFamily="50" charset="-128"/>
                <a:ea typeface="BIZ UDPゴシック" panose="020B0400000000000000" pitchFamily="50" charset="-128"/>
              </a:rPr>
              <a:t>市）</a:t>
            </a:r>
            <a:endParaRPr kumimoji="1" lang="ja-JP" altLang="en-US" sz="1600" dirty="0">
              <a:solidFill>
                <a:srgbClr val="0070C0"/>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8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p:txBody>
      </p:sp>
      <p:sp>
        <p:nvSpPr>
          <p:cNvPr id="6" name="テキスト ボックス 5"/>
          <p:cNvSpPr txBox="1"/>
          <p:nvPr/>
        </p:nvSpPr>
        <p:spPr>
          <a:xfrm>
            <a:off x="344827" y="1062187"/>
            <a:ext cx="4047388" cy="1569660"/>
          </a:xfrm>
          <a:prstGeom prst="rect">
            <a:avLst/>
          </a:prstGeom>
          <a:noFill/>
          <a:ln>
            <a:solidFill>
              <a:schemeClr val="accent1"/>
            </a:solidFill>
          </a:ln>
        </p:spPr>
        <p:txBody>
          <a:bodyPr wrap="square" rtlCol="0">
            <a:spAutoFit/>
          </a:bodyPr>
          <a:lstStyle/>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会社概要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1079847" y="7543195"/>
            <a:ext cx="3172824"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61408" y="5238683"/>
            <a:ext cx="3948107"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lang="ja-JP" altLang="en-US" sz="1200" noProof="0" dirty="0" smtClean="0">
                <a:solidFill>
                  <a:prstClr val="black"/>
                </a:solidFill>
                <a:latin typeface="BIZ UDゴシック" panose="020B0400000000000000" pitchFamily="49" charset="-128"/>
                <a:ea typeface="BIZ UDゴシック" panose="020B0400000000000000" pitchFamily="49" charset="-128"/>
              </a:rPr>
              <a:t>本文</a:t>
            </a:r>
            <a:endParaRPr lang="en-US" altLang="ja-JP" sz="1200" noProof="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18" name="テキスト ボックス 17"/>
          <p:cNvSpPr txBox="1"/>
          <p:nvPr/>
        </p:nvSpPr>
        <p:spPr>
          <a:xfrm>
            <a:off x="361408" y="3133088"/>
            <a:ext cx="3891264" cy="1785104"/>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8CDCFD36-F804-E47E-E390-487E2F6E041A}"/>
              </a:ext>
            </a:extLst>
          </p:cNvPr>
          <p:cNvSpPr txBox="1"/>
          <p:nvPr/>
        </p:nvSpPr>
        <p:spPr>
          <a:xfrm>
            <a:off x="5014456" y="7000649"/>
            <a:ext cx="1141711" cy="207804"/>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a:t>
            </a:r>
            <a:r>
              <a:rPr lang="ja-JP" altLang="en-US" sz="700" dirty="0">
                <a:latin typeface="BIZ UDゴシック" panose="020B0400000000000000" pitchFamily="49" charset="-128"/>
                <a:ea typeface="BIZ UDゴシック" panose="020B0400000000000000" pitchFamily="49" charset="-128"/>
              </a:rPr>
              <a:t>説明文</a:t>
            </a:r>
          </a:p>
        </p:txBody>
      </p:sp>
      <p:sp>
        <p:nvSpPr>
          <p:cNvPr id="14" name="テキスト ボックス 13">
            <a:extLst>
              <a:ext uri="{FF2B5EF4-FFF2-40B4-BE49-F238E27FC236}">
                <a16:creationId xmlns:a16="http://schemas.microsoft.com/office/drawing/2014/main" id="{8CDCFD36-F804-E47E-E390-487E2F6E041A}"/>
              </a:ext>
            </a:extLst>
          </p:cNvPr>
          <p:cNvSpPr txBox="1"/>
          <p:nvPr/>
        </p:nvSpPr>
        <p:spPr>
          <a:xfrm>
            <a:off x="4966379" y="4792514"/>
            <a:ext cx="1923869"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8CDCFD36-F804-E47E-E390-487E2F6E041A}"/>
              </a:ext>
            </a:extLst>
          </p:cNvPr>
          <p:cNvSpPr txBox="1"/>
          <p:nvPr/>
        </p:nvSpPr>
        <p:spPr>
          <a:xfrm>
            <a:off x="4966378" y="9271099"/>
            <a:ext cx="1010013"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9" name="テキスト ボックス 18"/>
          <p:cNvSpPr txBox="1"/>
          <p:nvPr/>
        </p:nvSpPr>
        <p:spPr>
          <a:xfrm>
            <a:off x="4751069" y="1062187"/>
            <a:ext cx="1177245" cy="1415772"/>
          </a:xfrm>
          <a:prstGeom prst="rect">
            <a:avLst/>
          </a:prstGeom>
          <a:noFill/>
          <a:ln>
            <a:solidFill>
              <a:schemeClr val="accent1"/>
            </a:solidFill>
          </a:ln>
        </p:spPr>
        <p:txBody>
          <a:bodyPr wrap="square" rtlCol="0">
            <a:spAutoFit/>
          </a:bodyPr>
          <a:lstStyle/>
          <a:p>
            <a:pPr lvl="0">
              <a:defRPr/>
            </a:pPr>
            <a:r>
              <a:rPr lang="ja-JP" altLang="en-US" sz="1400" dirty="0" smtClean="0">
                <a:solidFill>
                  <a:prstClr val="black"/>
                </a:solidFill>
                <a:latin typeface="BIZ UDゴシック" panose="020B0400000000000000" pitchFamily="49" charset="-128"/>
                <a:ea typeface="BIZ UDゴシック" panose="020B0400000000000000" pitchFamily="49" charset="-128"/>
              </a:rPr>
              <a:t>代表者写真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20" name="テキスト ボックス 19"/>
          <p:cNvSpPr txBox="1"/>
          <p:nvPr/>
        </p:nvSpPr>
        <p:spPr>
          <a:xfrm>
            <a:off x="4422365" y="326027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1" name="テキスト ボックス 20"/>
          <p:cNvSpPr txBox="1"/>
          <p:nvPr/>
        </p:nvSpPr>
        <p:spPr>
          <a:xfrm>
            <a:off x="4508418" y="542292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2" name="テキスト ボックス 21"/>
          <p:cNvSpPr txBox="1"/>
          <p:nvPr/>
        </p:nvSpPr>
        <p:spPr>
          <a:xfrm>
            <a:off x="4412421" y="7585578"/>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3" name="正方形/長方形 22"/>
          <p:cNvSpPr/>
          <p:nvPr/>
        </p:nvSpPr>
        <p:spPr>
          <a:xfrm>
            <a:off x="208542" y="9008319"/>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spTree>
    <p:extLst>
      <p:ext uri="{BB962C8B-B14F-4D97-AF65-F5344CB8AC3E}">
        <p14:creationId xmlns:p14="http://schemas.microsoft.com/office/powerpoint/2010/main" val="2838433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lang="ja-JP" altLang="en-US" sz="2400" dirty="0" smtClean="0">
                <a:solidFill>
                  <a:srgbClr val="0070C0"/>
                </a:solidFill>
                <a:latin typeface="BIZ UDPゴシック" panose="020B0400000000000000" pitchFamily="50" charset="-128"/>
                <a:ea typeface="BIZ UDPゴシック" panose="020B0400000000000000" pitchFamily="50" charset="-128"/>
              </a:rPr>
              <a:t>株式会社久志本組</a:t>
            </a:r>
            <a:r>
              <a:rPr kumimoji="1" lang="ja-JP" altLang="en-US" sz="2400" dirty="0" smtClean="0">
                <a:solidFill>
                  <a:srgbClr val="0070C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0070C0"/>
                </a:solidFill>
                <a:latin typeface="BIZ UDPゴシック" panose="020B0400000000000000" pitchFamily="50" charset="-128"/>
                <a:ea typeface="BIZ UDPゴシック" panose="020B0400000000000000" pitchFamily="50" charset="-128"/>
              </a:rPr>
              <a:t>（</a:t>
            </a:r>
            <a:r>
              <a:rPr lang="ja-JP" altLang="en-US" sz="1600" dirty="0">
                <a:solidFill>
                  <a:srgbClr val="0070C0"/>
                </a:solidFill>
                <a:latin typeface="BIZ UDPゴシック" panose="020B0400000000000000" pitchFamily="50" charset="-128"/>
                <a:ea typeface="BIZ UDPゴシック" panose="020B0400000000000000" pitchFamily="50" charset="-128"/>
              </a:rPr>
              <a:t>四日市</a:t>
            </a:r>
            <a:r>
              <a:rPr kumimoji="1" lang="ja-JP" altLang="en-US" sz="1600" dirty="0" smtClean="0">
                <a:solidFill>
                  <a:srgbClr val="0070C0"/>
                </a:solidFill>
                <a:latin typeface="BIZ UDPゴシック" panose="020B0400000000000000" pitchFamily="50" charset="-128"/>
                <a:ea typeface="BIZ UDPゴシック" panose="020B0400000000000000" pitchFamily="50" charset="-128"/>
              </a:rPr>
              <a:t>市）</a:t>
            </a:r>
            <a:endParaRPr kumimoji="1" lang="ja-JP" altLang="en-US" sz="1600" dirty="0">
              <a:solidFill>
                <a:srgbClr val="0070C0"/>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8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p:txBody>
      </p:sp>
      <p:sp>
        <p:nvSpPr>
          <p:cNvPr id="6" name="テキスト ボックス 5"/>
          <p:cNvSpPr txBox="1"/>
          <p:nvPr/>
        </p:nvSpPr>
        <p:spPr>
          <a:xfrm>
            <a:off x="344827" y="1062187"/>
            <a:ext cx="4047388" cy="1569660"/>
          </a:xfrm>
          <a:prstGeom prst="rect">
            <a:avLst/>
          </a:prstGeom>
          <a:noFill/>
          <a:ln>
            <a:solidFill>
              <a:schemeClr val="accent1"/>
            </a:solidFill>
          </a:ln>
        </p:spPr>
        <p:txBody>
          <a:bodyPr wrap="square" rtlCol="0">
            <a:spAutoFit/>
          </a:bodyPr>
          <a:lstStyle/>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会社概要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361408" y="7543195"/>
            <a:ext cx="3310727"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61408" y="5238683"/>
            <a:ext cx="3948107"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lang="ja-JP" altLang="en-US" sz="1200" noProof="0" dirty="0" smtClean="0">
                <a:solidFill>
                  <a:prstClr val="black"/>
                </a:solidFill>
                <a:latin typeface="BIZ UDゴシック" panose="020B0400000000000000" pitchFamily="49" charset="-128"/>
                <a:ea typeface="BIZ UDゴシック" panose="020B0400000000000000" pitchFamily="49" charset="-128"/>
              </a:rPr>
              <a:t>本文</a:t>
            </a:r>
            <a:endParaRPr lang="en-US" altLang="ja-JP" sz="1200" noProof="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18" name="テキスト ボックス 17"/>
          <p:cNvSpPr txBox="1"/>
          <p:nvPr/>
        </p:nvSpPr>
        <p:spPr>
          <a:xfrm>
            <a:off x="361408" y="3133088"/>
            <a:ext cx="3891264" cy="1785104"/>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8CDCFD36-F804-E47E-E390-487E2F6E041A}"/>
              </a:ext>
            </a:extLst>
          </p:cNvPr>
          <p:cNvSpPr txBox="1"/>
          <p:nvPr/>
        </p:nvSpPr>
        <p:spPr>
          <a:xfrm>
            <a:off x="5014456" y="7000649"/>
            <a:ext cx="1141711" cy="207804"/>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a:t>
            </a:r>
            <a:r>
              <a:rPr lang="ja-JP" altLang="en-US" sz="700" dirty="0">
                <a:latin typeface="BIZ UDゴシック" panose="020B0400000000000000" pitchFamily="49" charset="-128"/>
                <a:ea typeface="BIZ UDゴシック" panose="020B0400000000000000" pitchFamily="49" charset="-128"/>
              </a:rPr>
              <a:t>説明文</a:t>
            </a:r>
          </a:p>
        </p:txBody>
      </p:sp>
      <p:sp>
        <p:nvSpPr>
          <p:cNvPr id="14" name="テキスト ボックス 13">
            <a:extLst>
              <a:ext uri="{FF2B5EF4-FFF2-40B4-BE49-F238E27FC236}">
                <a16:creationId xmlns:a16="http://schemas.microsoft.com/office/drawing/2014/main" id="{8CDCFD36-F804-E47E-E390-487E2F6E041A}"/>
              </a:ext>
            </a:extLst>
          </p:cNvPr>
          <p:cNvSpPr txBox="1"/>
          <p:nvPr/>
        </p:nvSpPr>
        <p:spPr>
          <a:xfrm>
            <a:off x="4966379" y="4792514"/>
            <a:ext cx="1923869"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8CDCFD36-F804-E47E-E390-487E2F6E041A}"/>
              </a:ext>
            </a:extLst>
          </p:cNvPr>
          <p:cNvSpPr txBox="1"/>
          <p:nvPr/>
        </p:nvSpPr>
        <p:spPr>
          <a:xfrm>
            <a:off x="4335437" y="8862850"/>
            <a:ext cx="1010013"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9" name="テキスト ボックス 18"/>
          <p:cNvSpPr txBox="1"/>
          <p:nvPr/>
        </p:nvSpPr>
        <p:spPr>
          <a:xfrm>
            <a:off x="4751069" y="1062187"/>
            <a:ext cx="1177245" cy="1415772"/>
          </a:xfrm>
          <a:prstGeom prst="rect">
            <a:avLst/>
          </a:prstGeom>
          <a:noFill/>
          <a:ln>
            <a:solidFill>
              <a:schemeClr val="accent1"/>
            </a:solidFill>
          </a:ln>
        </p:spPr>
        <p:txBody>
          <a:bodyPr wrap="square" rtlCol="0">
            <a:spAutoFit/>
          </a:bodyPr>
          <a:lstStyle/>
          <a:p>
            <a:pPr lvl="0">
              <a:defRPr/>
            </a:pPr>
            <a:r>
              <a:rPr lang="ja-JP" altLang="en-US" sz="1400" dirty="0" smtClean="0">
                <a:solidFill>
                  <a:prstClr val="black"/>
                </a:solidFill>
                <a:latin typeface="BIZ UDゴシック" panose="020B0400000000000000" pitchFamily="49" charset="-128"/>
                <a:ea typeface="BIZ UDゴシック" panose="020B0400000000000000" pitchFamily="49" charset="-128"/>
              </a:rPr>
              <a:t>代表者写真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20" name="テキスト ボックス 19"/>
          <p:cNvSpPr txBox="1"/>
          <p:nvPr/>
        </p:nvSpPr>
        <p:spPr>
          <a:xfrm>
            <a:off x="4422365" y="326027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1" name="テキスト ボックス 20"/>
          <p:cNvSpPr txBox="1"/>
          <p:nvPr/>
        </p:nvSpPr>
        <p:spPr>
          <a:xfrm>
            <a:off x="4508418" y="542292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2" name="テキスト ボックス 21"/>
          <p:cNvSpPr txBox="1"/>
          <p:nvPr/>
        </p:nvSpPr>
        <p:spPr>
          <a:xfrm>
            <a:off x="3888160" y="7638811"/>
            <a:ext cx="1656184" cy="1107996"/>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23" name="正方形/長方形 22"/>
          <p:cNvSpPr/>
          <p:nvPr/>
        </p:nvSpPr>
        <p:spPr>
          <a:xfrm>
            <a:off x="5661890" y="9062905"/>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spTree>
    <p:extLst>
      <p:ext uri="{BB962C8B-B14F-4D97-AF65-F5344CB8AC3E}">
        <p14:creationId xmlns:p14="http://schemas.microsoft.com/office/powerpoint/2010/main" val="2505643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lang="ja-JP" altLang="en-US" sz="2400" dirty="0" smtClean="0">
                <a:solidFill>
                  <a:srgbClr val="0070C0"/>
                </a:solidFill>
                <a:latin typeface="BIZ UDPゴシック" panose="020B0400000000000000" pitchFamily="50" charset="-128"/>
                <a:ea typeface="BIZ UDPゴシック" panose="020B0400000000000000" pitchFamily="50" charset="-128"/>
              </a:rPr>
              <a:t>光</a:t>
            </a:r>
            <a:r>
              <a:rPr lang="ja-JP" altLang="en-US" sz="2400" dirty="0">
                <a:solidFill>
                  <a:srgbClr val="0070C0"/>
                </a:solidFill>
                <a:latin typeface="BIZ UDPゴシック" panose="020B0400000000000000" pitchFamily="50" charset="-128"/>
                <a:ea typeface="BIZ UDPゴシック" panose="020B0400000000000000" pitchFamily="50" charset="-128"/>
              </a:rPr>
              <a:t>精工</a:t>
            </a:r>
            <a:r>
              <a:rPr lang="ja-JP" altLang="en-US" sz="2400" dirty="0" smtClean="0">
                <a:solidFill>
                  <a:srgbClr val="0070C0"/>
                </a:solidFill>
                <a:latin typeface="BIZ UDPゴシック" panose="020B0400000000000000" pitchFamily="50" charset="-128"/>
                <a:ea typeface="BIZ UDPゴシック" panose="020B0400000000000000" pitchFamily="50" charset="-128"/>
              </a:rPr>
              <a:t>株式会社</a:t>
            </a:r>
            <a:r>
              <a:rPr kumimoji="1" lang="ja-JP" altLang="en-US" sz="2400" dirty="0" smtClean="0">
                <a:solidFill>
                  <a:srgbClr val="0070C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0070C0"/>
                </a:solidFill>
                <a:latin typeface="BIZ UDPゴシック" panose="020B0400000000000000" pitchFamily="50" charset="-128"/>
                <a:ea typeface="BIZ UDPゴシック" panose="020B0400000000000000" pitchFamily="50" charset="-128"/>
              </a:rPr>
              <a:t>（桑名市）</a:t>
            </a:r>
            <a:endParaRPr kumimoji="1" lang="ja-JP" altLang="en-US" sz="1600" dirty="0">
              <a:solidFill>
                <a:srgbClr val="0070C0"/>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8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p:txBody>
      </p:sp>
      <p:sp>
        <p:nvSpPr>
          <p:cNvPr id="6" name="テキスト ボックス 5"/>
          <p:cNvSpPr txBox="1"/>
          <p:nvPr/>
        </p:nvSpPr>
        <p:spPr>
          <a:xfrm>
            <a:off x="344827" y="1062187"/>
            <a:ext cx="4047388" cy="1569660"/>
          </a:xfrm>
          <a:prstGeom prst="rect">
            <a:avLst/>
          </a:prstGeom>
          <a:noFill/>
          <a:ln>
            <a:solidFill>
              <a:schemeClr val="accent1"/>
            </a:solidFill>
          </a:ln>
        </p:spPr>
        <p:txBody>
          <a:bodyPr wrap="square" rtlCol="0">
            <a:spAutoFit/>
          </a:bodyPr>
          <a:lstStyle/>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会社概要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1079847" y="7543195"/>
            <a:ext cx="3172824"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61408" y="5238683"/>
            <a:ext cx="3948107"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lang="ja-JP" altLang="en-US" sz="1200" noProof="0" dirty="0" smtClean="0">
                <a:solidFill>
                  <a:prstClr val="black"/>
                </a:solidFill>
                <a:latin typeface="BIZ UDゴシック" panose="020B0400000000000000" pitchFamily="49" charset="-128"/>
                <a:ea typeface="BIZ UDゴシック" panose="020B0400000000000000" pitchFamily="49" charset="-128"/>
              </a:rPr>
              <a:t>本文</a:t>
            </a:r>
            <a:endParaRPr lang="en-US" altLang="ja-JP" sz="1200" noProof="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18" name="テキスト ボックス 17"/>
          <p:cNvSpPr txBox="1"/>
          <p:nvPr/>
        </p:nvSpPr>
        <p:spPr>
          <a:xfrm>
            <a:off x="361408" y="3133088"/>
            <a:ext cx="3891264" cy="1785104"/>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8CDCFD36-F804-E47E-E390-487E2F6E041A}"/>
              </a:ext>
            </a:extLst>
          </p:cNvPr>
          <p:cNvSpPr txBox="1"/>
          <p:nvPr/>
        </p:nvSpPr>
        <p:spPr>
          <a:xfrm>
            <a:off x="5014456" y="7000649"/>
            <a:ext cx="1141711" cy="207804"/>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a:t>
            </a:r>
            <a:r>
              <a:rPr lang="ja-JP" altLang="en-US" sz="700" dirty="0">
                <a:latin typeface="BIZ UDゴシック" panose="020B0400000000000000" pitchFamily="49" charset="-128"/>
                <a:ea typeface="BIZ UDゴシック" panose="020B0400000000000000" pitchFamily="49" charset="-128"/>
              </a:rPr>
              <a:t>説明文</a:t>
            </a:r>
          </a:p>
        </p:txBody>
      </p:sp>
      <p:sp>
        <p:nvSpPr>
          <p:cNvPr id="14" name="テキスト ボックス 13">
            <a:extLst>
              <a:ext uri="{FF2B5EF4-FFF2-40B4-BE49-F238E27FC236}">
                <a16:creationId xmlns:a16="http://schemas.microsoft.com/office/drawing/2014/main" id="{8CDCFD36-F804-E47E-E390-487E2F6E041A}"/>
              </a:ext>
            </a:extLst>
          </p:cNvPr>
          <p:cNvSpPr txBox="1"/>
          <p:nvPr/>
        </p:nvSpPr>
        <p:spPr>
          <a:xfrm>
            <a:off x="4966379" y="4792514"/>
            <a:ext cx="1923869"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8CDCFD36-F804-E47E-E390-487E2F6E041A}"/>
              </a:ext>
            </a:extLst>
          </p:cNvPr>
          <p:cNvSpPr txBox="1"/>
          <p:nvPr/>
        </p:nvSpPr>
        <p:spPr>
          <a:xfrm>
            <a:off x="4966378" y="9271099"/>
            <a:ext cx="1010013"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9" name="テキスト ボックス 18"/>
          <p:cNvSpPr txBox="1"/>
          <p:nvPr/>
        </p:nvSpPr>
        <p:spPr>
          <a:xfrm>
            <a:off x="4751069" y="1062187"/>
            <a:ext cx="1177245" cy="1415772"/>
          </a:xfrm>
          <a:prstGeom prst="rect">
            <a:avLst/>
          </a:prstGeom>
          <a:noFill/>
          <a:ln>
            <a:solidFill>
              <a:schemeClr val="accent1"/>
            </a:solidFill>
          </a:ln>
        </p:spPr>
        <p:txBody>
          <a:bodyPr wrap="square" rtlCol="0">
            <a:spAutoFit/>
          </a:bodyPr>
          <a:lstStyle/>
          <a:p>
            <a:pPr lvl="0">
              <a:defRPr/>
            </a:pPr>
            <a:r>
              <a:rPr lang="ja-JP" altLang="en-US" sz="1400" dirty="0" smtClean="0">
                <a:solidFill>
                  <a:prstClr val="black"/>
                </a:solidFill>
                <a:latin typeface="BIZ UDゴシック" panose="020B0400000000000000" pitchFamily="49" charset="-128"/>
                <a:ea typeface="BIZ UDゴシック" panose="020B0400000000000000" pitchFamily="49" charset="-128"/>
              </a:rPr>
              <a:t>代表者写真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20" name="テキスト ボックス 19"/>
          <p:cNvSpPr txBox="1"/>
          <p:nvPr/>
        </p:nvSpPr>
        <p:spPr>
          <a:xfrm>
            <a:off x="4422365" y="326027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1" name="テキスト ボックス 20"/>
          <p:cNvSpPr txBox="1"/>
          <p:nvPr/>
        </p:nvSpPr>
        <p:spPr>
          <a:xfrm>
            <a:off x="4508418" y="542292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2" name="テキスト ボックス 21"/>
          <p:cNvSpPr txBox="1"/>
          <p:nvPr/>
        </p:nvSpPr>
        <p:spPr>
          <a:xfrm>
            <a:off x="4412421" y="7585578"/>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3" name="正方形/長方形 22"/>
          <p:cNvSpPr/>
          <p:nvPr/>
        </p:nvSpPr>
        <p:spPr>
          <a:xfrm>
            <a:off x="208542" y="9008319"/>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spTree>
    <p:extLst>
      <p:ext uri="{BB962C8B-B14F-4D97-AF65-F5344CB8AC3E}">
        <p14:creationId xmlns:p14="http://schemas.microsoft.com/office/powerpoint/2010/main" val="2893539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lang="ja-JP" altLang="en-US" sz="2400" dirty="0" smtClean="0">
                <a:solidFill>
                  <a:srgbClr val="0070C0"/>
                </a:solidFill>
                <a:latin typeface="BIZ UDPゴシック" panose="020B0400000000000000" pitchFamily="50" charset="-128"/>
                <a:ea typeface="BIZ UDPゴシック" panose="020B0400000000000000" pitchFamily="50" charset="-128"/>
              </a:rPr>
              <a:t>株式会社山下組</a:t>
            </a:r>
            <a:r>
              <a:rPr kumimoji="1" lang="ja-JP" altLang="en-US" sz="2400" dirty="0" smtClean="0">
                <a:solidFill>
                  <a:srgbClr val="0070C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0070C0"/>
                </a:solidFill>
                <a:latin typeface="BIZ UDPゴシック" panose="020B0400000000000000" pitchFamily="50" charset="-128"/>
                <a:ea typeface="BIZ UDPゴシック" panose="020B0400000000000000" pitchFamily="50" charset="-128"/>
              </a:rPr>
              <a:t>（</a:t>
            </a:r>
            <a:r>
              <a:rPr lang="ja-JP" altLang="en-US" sz="1600" dirty="0">
                <a:solidFill>
                  <a:srgbClr val="0070C0"/>
                </a:solidFill>
                <a:latin typeface="BIZ UDPゴシック" panose="020B0400000000000000" pitchFamily="50" charset="-128"/>
                <a:ea typeface="BIZ UDPゴシック" panose="020B0400000000000000" pitchFamily="50" charset="-128"/>
              </a:rPr>
              <a:t>志摩</a:t>
            </a:r>
            <a:r>
              <a:rPr kumimoji="1" lang="ja-JP" altLang="en-US" sz="1600" dirty="0" smtClean="0">
                <a:solidFill>
                  <a:srgbClr val="0070C0"/>
                </a:solidFill>
                <a:latin typeface="BIZ UDPゴシック" panose="020B0400000000000000" pitchFamily="50" charset="-128"/>
                <a:ea typeface="BIZ UDPゴシック" panose="020B0400000000000000" pitchFamily="50" charset="-128"/>
              </a:rPr>
              <a:t>市）</a:t>
            </a:r>
            <a:endParaRPr kumimoji="1" lang="ja-JP" altLang="en-US" sz="1600" dirty="0">
              <a:solidFill>
                <a:srgbClr val="0070C0"/>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8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p:txBody>
      </p:sp>
      <p:sp>
        <p:nvSpPr>
          <p:cNvPr id="6" name="テキスト ボックス 5"/>
          <p:cNvSpPr txBox="1"/>
          <p:nvPr/>
        </p:nvSpPr>
        <p:spPr>
          <a:xfrm>
            <a:off x="344827" y="1062187"/>
            <a:ext cx="4047388" cy="1569660"/>
          </a:xfrm>
          <a:prstGeom prst="rect">
            <a:avLst/>
          </a:prstGeom>
          <a:noFill/>
          <a:ln>
            <a:solidFill>
              <a:schemeClr val="accent1"/>
            </a:solidFill>
          </a:ln>
        </p:spPr>
        <p:txBody>
          <a:bodyPr wrap="square" rtlCol="0">
            <a:spAutoFit/>
          </a:bodyPr>
          <a:lstStyle/>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会社概要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361408" y="7543195"/>
            <a:ext cx="3310727"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61408" y="5238683"/>
            <a:ext cx="3948107"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lang="ja-JP" altLang="en-US" sz="1200" noProof="0" dirty="0" smtClean="0">
                <a:solidFill>
                  <a:prstClr val="black"/>
                </a:solidFill>
                <a:latin typeface="BIZ UDゴシック" panose="020B0400000000000000" pitchFamily="49" charset="-128"/>
                <a:ea typeface="BIZ UDゴシック" panose="020B0400000000000000" pitchFamily="49" charset="-128"/>
              </a:rPr>
              <a:t>本文</a:t>
            </a:r>
            <a:endParaRPr lang="en-US" altLang="ja-JP" sz="1200" noProof="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18" name="テキスト ボックス 17"/>
          <p:cNvSpPr txBox="1"/>
          <p:nvPr/>
        </p:nvSpPr>
        <p:spPr>
          <a:xfrm>
            <a:off x="361408" y="3133088"/>
            <a:ext cx="3891264" cy="1785104"/>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8CDCFD36-F804-E47E-E390-487E2F6E041A}"/>
              </a:ext>
            </a:extLst>
          </p:cNvPr>
          <p:cNvSpPr txBox="1"/>
          <p:nvPr/>
        </p:nvSpPr>
        <p:spPr>
          <a:xfrm>
            <a:off x="5014456" y="7000649"/>
            <a:ext cx="1141711" cy="207804"/>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a:t>
            </a:r>
            <a:r>
              <a:rPr lang="ja-JP" altLang="en-US" sz="700" dirty="0">
                <a:latin typeface="BIZ UDゴシック" panose="020B0400000000000000" pitchFamily="49" charset="-128"/>
                <a:ea typeface="BIZ UDゴシック" panose="020B0400000000000000" pitchFamily="49" charset="-128"/>
              </a:rPr>
              <a:t>説明文</a:t>
            </a:r>
          </a:p>
        </p:txBody>
      </p:sp>
      <p:sp>
        <p:nvSpPr>
          <p:cNvPr id="14" name="テキスト ボックス 13">
            <a:extLst>
              <a:ext uri="{FF2B5EF4-FFF2-40B4-BE49-F238E27FC236}">
                <a16:creationId xmlns:a16="http://schemas.microsoft.com/office/drawing/2014/main" id="{8CDCFD36-F804-E47E-E390-487E2F6E041A}"/>
              </a:ext>
            </a:extLst>
          </p:cNvPr>
          <p:cNvSpPr txBox="1"/>
          <p:nvPr/>
        </p:nvSpPr>
        <p:spPr>
          <a:xfrm>
            <a:off x="4966379" y="4792514"/>
            <a:ext cx="1923869"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8CDCFD36-F804-E47E-E390-487E2F6E041A}"/>
              </a:ext>
            </a:extLst>
          </p:cNvPr>
          <p:cNvSpPr txBox="1"/>
          <p:nvPr/>
        </p:nvSpPr>
        <p:spPr>
          <a:xfrm>
            <a:off x="4335437" y="8862850"/>
            <a:ext cx="1010013"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9" name="テキスト ボックス 18"/>
          <p:cNvSpPr txBox="1"/>
          <p:nvPr/>
        </p:nvSpPr>
        <p:spPr>
          <a:xfrm>
            <a:off x="4751069" y="1062187"/>
            <a:ext cx="1177245" cy="1415772"/>
          </a:xfrm>
          <a:prstGeom prst="rect">
            <a:avLst/>
          </a:prstGeom>
          <a:noFill/>
          <a:ln>
            <a:solidFill>
              <a:schemeClr val="accent1"/>
            </a:solidFill>
          </a:ln>
        </p:spPr>
        <p:txBody>
          <a:bodyPr wrap="square" rtlCol="0">
            <a:spAutoFit/>
          </a:bodyPr>
          <a:lstStyle/>
          <a:p>
            <a:pPr lvl="0">
              <a:defRPr/>
            </a:pPr>
            <a:r>
              <a:rPr lang="ja-JP" altLang="en-US" sz="1400" dirty="0" smtClean="0">
                <a:solidFill>
                  <a:prstClr val="black"/>
                </a:solidFill>
                <a:latin typeface="BIZ UDゴシック" panose="020B0400000000000000" pitchFamily="49" charset="-128"/>
                <a:ea typeface="BIZ UDゴシック" panose="020B0400000000000000" pitchFamily="49" charset="-128"/>
              </a:rPr>
              <a:t>代表者写真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20" name="テキスト ボックス 19"/>
          <p:cNvSpPr txBox="1"/>
          <p:nvPr/>
        </p:nvSpPr>
        <p:spPr>
          <a:xfrm>
            <a:off x="4422365" y="326027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1" name="テキスト ボックス 20"/>
          <p:cNvSpPr txBox="1"/>
          <p:nvPr/>
        </p:nvSpPr>
        <p:spPr>
          <a:xfrm>
            <a:off x="4508418" y="542292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2" name="テキスト ボックス 21"/>
          <p:cNvSpPr txBox="1"/>
          <p:nvPr/>
        </p:nvSpPr>
        <p:spPr>
          <a:xfrm>
            <a:off x="3888160" y="7638811"/>
            <a:ext cx="1656184" cy="1107996"/>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23" name="正方形/長方形 22"/>
          <p:cNvSpPr/>
          <p:nvPr/>
        </p:nvSpPr>
        <p:spPr>
          <a:xfrm>
            <a:off x="5661890" y="9062905"/>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spTree>
    <p:extLst>
      <p:ext uri="{BB962C8B-B14F-4D97-AF65-F5344CB8AC3E}">
        <p14:creationId xmlns:p14="http://schemas.microsoft.com/office/powerpoint/2010/main" val="3000315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lang="ja-JP" altLang="en-US" sz="2400" dirty="0" smtClean="0">
                <a:solidFill>
                  <a:srgbClr val="0070C0"/>
                </a:solidFill>
                <a:latin typeface="BIZ UDPゴシック" panose="020B0400000000000000" pitchFamily="50" charset="-128"/>
                <a:ea typeface="BIZ UDPゴシック" panose="020B0400000000000000" pitchFamily="50" charset="-128"/>
              </a:rPr>
              <a:t>和光</a:t>
            </a:r>
            <a:r>
              <a:rPr lang="ja-JP" altLang="en-US" sz="2400" dirty="0">
                <a:solidFill>
                  <a:srgbClr val="0070C0"/>
                </a:solidFill>
                <a:latin typeface="BIZ UDPゴシック" panose="020B0400000000000000" pitchFamily="50" charset="-128"/>
                <a:ea typeface="BIZ UDPゴシック" panose="020B0400000000000000" pitchFamily="50" charset="-128"/>
              </a:rPr>
              <a:t>紙器</a:t>
            </a:r>
            <a:r>
              <a:rPr lang="ja-JP" altLang="en-US" sz="2400" dirty="0" smtClean="0">
                <a:solidFill>
                  <a:srgbClr val="0070C0"/>
                </a:solidFill>
                <a:latin typeface="BIZ UDPゴシック" panose="020B0400000000000000" pitchFamily="50" charset="-128"/>
                <a:ea typeface="BIZ UDPゴシック" panose="020B0400000000000000" pitchFamily="50" charset="-128"/>
              </a:rPr>
              <a:t>株式会社</a:t>
            </a:r>
            <a:r>
              <a:rPr kumimoji="1" lang="ja-JP" altLang="en-US" sz="2400" dirty="0" smtClean="0">
                <a:solidFill>
                  <a:srgbClr val="0070C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0070C0"/>
                </a:solidFill>
                <a:latin typeface="BIZ UDPゴシック" panose="020B0400000000000000" pitchFamily="50" charset="-128"/>
                <a:ea typeface="BIZ UDPゴシック" panose="020B0400000000000000" pitchFamily="50" charset="-128"/>
              </a:rPr>
              <a:t>（</a:t>
            </a:r>
            <a:r>
              <a:rPr lang="ja-JP" altLang="en-US" sz="1600" dirty="0">
                <a:solidFill>
                  <a:srgbClr val="0070C0"/>
                </a:solidFill>
                <a:latin typeface="BIZ UDPゴシック" panose="020B0400000000000000" pitchFamily="50" charset="-128"/>
                <a:ea typeface="BIZ UDPゴシック" panose="020B0400000000000000" pitchFamily="50" charset="-128"/>
              </a:rPr>
              <a:t>鈴鹿</a:t>
            </a:r>
            <a:r>
              <a:rPr kumimoji="1" lang="ja-JP" altLang="en-US" sz="1600" dirty="0" smtClean="0">
                <a:solidFill>
                  <a:srgbClr val="0070C0"/>
                </a:solidFill>
                <a:latin typeface="BIZ UDPゴシック" panose="020B0400000000000000" pitchFamily="50" charset="-128"/>
                <a:ea typeface="BIZ UDPゴシック" panose="020B0400000000000000" pitchFamily="50" charset="-128"/>
              </a:rPr>
              <a:t>市）</a:t>
            </a:r>
            <a:endParaRPr kumimoji="1" lang="ja-JP" altLang="en-US" sz="1600" dirty="0">
              <a:solidFill>
                <a:srgbClr val="0070C0"/>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8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p:txBody>
      </p:sp>
      <p:sp>
        <p:nvSpPr>
          <p:cNvPr id="6" name="テキスト ボックス 5"/>
          <p:cNvSpPr txBox="1"/>
          <p:nvPr/>
        </p:nvSpPr>
        <p:spPr>
          <a:xfrm>
            <a:off x="344827" y="1062187"/>
            <a:ext cx="4047388" cy="1569660"/>
          </a:xfrm>
          <a:prstGeom prst="rect">
            <a:avLst/>
          </a:prstGeom>
          <a:noFill/>
          <a:ln>
            <a:solidFill>
              <a:schemeClr val="accent1"/>
            </a:solidFill>
          </a:ln>
        </p:spPr>
        <p:txBody>
          <a:bodyPr wrap="square" rtlCol="0">
            <a:spAutoFit/>
          </a:bodyPr>
          <a:lstStyle/>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会社概要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1079847" y="7543195"/>
            <a:ext cx="3172824"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61408" y="5238683"/>
            <a:ext cx="3948107"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a:t>
            </a:r>
            <a:r>
              <a:rPr lang="ja-JP" altLang="en-US" sz="1200" noProof="0" dirty="0" smtClean="0">
                <a:solidFill>
                  <a:prstClr val="black"/>
                </a:solidFill>
                <a:latin typeface="BIZ UDゴシック" panose="020B0400000000000000" pitchFamily="49" charset="-128"/>
                <a:ea typeface="BIZ UDゴシック" panose="020B0400000000000000" pitchFamily="49" charset="-128"/>
              </a:rPr>
              <a:t>本文</a:t>
            </a:r>
            <a:endParaRPr lang="en-US" altLang="ja-JP" sz="1200" noProof="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18" name="テキスト ボックス 17"/>
          <p:cNvSpPr txBox="1"/>
          <p:nvPr/>
        </p:nvSpPr>
        <p:spPr>
          <a:xfrm>
            <a:off x="361408" y="3133088"/>
            <a:ext cx="3891264" cy="1785104"/>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BIZ UDゴシック" panose="020B0400000000000000" pitchFamily="49" charset="-128"/>
                <a:ea typeface="BIZ UDゴシック" panose="020B0400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r>
              <a:rPr kumimoji="1"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本文</a:t>
            </a:r>
            <a:endParaRPr kumimoji="1"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8CDCFD36-F804-E47E-E390-487E2F6E041A}"/>
              </a:ext>
            </a:extLst>
          </p:cNvPr>
          <p:cNvSpPr txBox="1"/>
          <p:nvPr/>
        </p:nvSpPr>
        <p:spPr>
          <a:xfrm>
            <a:off x="5014456" y="7000649"/>
            <a:ext cx="1141711" cy="207804"/>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a:t>
            </a:r>
            <a:r>
              <a:rPr lang="ja-JP" altLang="en-US" sz="700" dirty="0">
                <a:latin typeface="BIZ UDゴシック" panose="020B0400000000000000" pitchFamily="49" charset="-128"/>
                <a:ea typeface="BIZ UDゴシック" panose="020B0400000000000000" pitchFamily="49" charset="-128"/>
              </a:rPr>
              <a:t>説明文</a:t>
            </a:r>
          </a:p>
        </p:txBody>
      </p:sp>
      <p:sp>
        <p:nvSpPr>
          <p:cNvPr id="14" name="テキスト ボックス 13">
            <a:extLst>
              <a:ext uri="{FF2B5EF4-FFF2-40B4-BE49-F238E27FC236}">
                <a16:creationId xmlns:a16="http://schemas.microsoft.com/office/drawing/2014/main" id="{8CDCFD36-F804-E47E-E390-487E2F6E041A}"/>
              </a:ext>
            </a:extLst>
          </p:cNvPr>
          <p:cNvSpPr txBox="1"/>
          <p:nvPr/>
        </p:nvSpPr>
        <p:spPr>
          <a:xfrm>
            <a:off x="4966379" y="4792514"/>
            <a:ext cx="1923869"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8CDCFD36-F804-E47E-E390-487E2F6E041A}"/>
              </a:ext>
            </a:extLst>
          </p:cNvPr>
          <p:cNvSpPr txBox="1"/>
          <p:nvPr/>
        </p:nvSpPr>
        <p:spPr>
          <a:xfrm>
            <a:off x="4966378" y="9271099"/>
            <a:ext cx="1010013" cy="200055"/>
          </a:xfrm>
          <a:prstGeom prst="rect">
            <a:avLst/>
          </a:prstGeom>
          <a:noFill/>
        </p:spPr>
        <p:txBody>
          <a:bodyPr wrap="square">
            <a:spAutoFit/>
          </a:bodyPr>
          <a:lstStyle/>
          <a:p>
            <a:r>
              <a:rPr lang="ja-JP" altLang="en-US" sz="700" dirty="0" smtClean="0">
                <a:latin typeface="BIZ UDゴシック" panose="020B0400000000000000" pitchFamily="49" charset="-128"/>
                <a:ea typeface="BIZ UDゴシック" panose="020B0400000000000000" pitchFamily="49" charset="-128"/>
              </a:rPr>
              <a:t>写真説明文</a:t>
            </a:r>
            <a:endParaRPr lang="ja-JP" altLang="en-US" sz="700" dirty="0">
              <a:latin typeface="BIZ UDゴシック" panose="020B0400000000000000" pitchFamily="49" charset="-128"/>
              <a:ea typeface="BIZ UDゴシック" panose="020B0400000000000000" pitchFamily="49" charset="-128"/>
            </a:endParaRPr>
          </a:p>
        </p:txBody>
      </p:sp>
      <p:sp>
        <p:nvSpPr>
          <p:cNvPr id="19" name="テキスト ボックス 18"/>
          <p:cNvSpPr txBox="1"/>
          <p:nvPr/>
        </p:nvSpPr>
        <p:spPr>
          <a:xfrm>
            <a:off x="4751069" y="1062187"/>
            <a:ext cx="1177245" cy="1415772"/>
          </a:xfrm>
          <a:prstGeom prst="rect">
            <a:avLst/>
          </a:prstGeom>
          <a:noFill/>
          <a:ln>
            <a:solidFill>
              <a:schemeClr val="accent1"/>
            </a:solidFill>
          </a:ln>
        </p:spPr>
        <p:txBody>
          <a:bodyPr wrap="square" rtlCol="0">
            <a:spAutoFit/>
          </a:bodyPr>
          <a:lstStyle/>
          <a:p>
            <a:pPr lvl="0">
              <a:defRPr/>
            </a:pPr>
            <a:r>
              <a:rPr lang="ja-JP" altLang="en-US" sz="1400" dirty="0" smtClean="0">
                <a:solidFill>
                  <a:prstClr val="black"/>
                </a:solidFill>
                <a:latin typeface="BIZ UDゴシック" panose="020B0400000000000000" pitchFamily="49" charset="-128"/>
                <a:ea typeface="BIZ UDゴシック" panose="020B0400000000000000" pitchFamily="49" charset="-128"/>
              </a:rPr>
              <a:t>代表者写真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20" name="テキスト ボックス 19"/>
          <p:cNvSpPr txBox="1"/>
          <p:nvPr/>
        </p:nvSpPr>
        <p:spPr>
          <a:xfrm>
            <a:off x="4422365" y="326027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1" name="テキスト ボックス 20"/>
          <p:cNvSpPr txBox="1"/>
          <p:nvPr/>
        </p:nvSpPr>
        <p:spPr>
          <a:xfrm>
            <a:off x="4508418" y="5422927"/>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2" name="テキスト ボックス 21"/>
          <p:cNvSpPr txBox="1"/>
          <p:nvPr/>
        </p:nvSpPr>
        <p:spPr>
          <a:xfrm>
            <a:off x="4412421" y="7585578"/>
            <a:ext cx="1877947" cy="1477328"/>
          </a:xfrm>
          <a:prstGeom prst="rect">
            <a:avLst/>
          </a:prstGeom>
          <a:noFill/>
          <a:ln>
            <a:solidFill>
              <a:schemeClr val="accent1"/>
            </a:solidFill>
          </a:ln>
        </p:spPr>
        <p:txBody>
          <a:bodyPr wrap="square" rtlCol="0">
            <a:spAutoFit/>
          </a:bodyPr>
          <a:lstStyle/>
          <a:p>
            <a:pPr lvl="0">
              <a:defRPr/>
            </a:pPr>
            <a:r>
              <a:rPr lang="ja-JP" altLang="en-US" dirty="0" smtClean="0">
                <a:solidFill>
                  <a:prstClr val="black"/>
                </a:solidFill>
                <a:latin typeface="BIZ UDゴシック" panose="020B0400000000000000" pitchFamily="49" charset="-128"/>
                <a:ea typeface="BIZ UDゴシック" panose="020B0400000000000000" pitchFamily="49" charset="-128"/>
              </a:rPr>
              <a:t>写真</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
        <p:nvSpPr>
          <p:cNvPr id="23" name="正方形/長方形 22"/>
          <p:cNvSpPr/>
          <p:nvPr/>
        </p:nvSpPr>
        <p:spPr>
          <a:xfrm>
            <a:off x="208542" y="9008319"/>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spTree>
    <p:extLst>
      <p:ext uri="{BB962C8B-B14F-4D97-AF65-F5344CB8AC3E}">
        <p14:creationId xmlns:p14="http://schemas.microsoft.com/office/powerpoint/2010/main" val="897960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コンテンツ プレースホルダー 2"/>
          <p:cNvSpPr txBox="1">
            <a:spLocks/>
          </p:cNvSpPr>
          <p:nvPr/>
        </p:nvSpPr>
        <p:spPr>
          <a:xfrm>
            <a:off x="791815" y="208863"/>
            <a:ext cx="4379505" cy="631068"/>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400" b="1" kern="0" dirty="0" smtClean="0">
                <a:solidFill>
                  <a:schemeClr val="tx1"/>
                </a:solidFill>
                <a:latin typeface="BIZ UDゴシック" panose="020B0400000000000000" pitchFamily="49" charset="-128"/>
                <a:ea typeface="BIZ UDゴシック" panose="020B0400000000000000" pitchFamily="49" charset="-128"/>
              </a:rPr>
              <a:t>令和５年度受賞企業</a:t>
            </a:r>
            <a:r>
              <a:rPr lang="ja-JP" altLang="en-US" sz="2400" b="1" kern="0" dirty="0">
                <a:solidFill>
                  <a:schemeClr val="tx1"/>
                </a:solidFill>
                <a:latin typeface="BIZ UDゴシック" panose="020B0400000000000000" pitchFamily="49" charset="-128"/>
                <a:ea typeface="BIZ UDゴシック" panose="020B0400000000000000" pitchFamily="49" charset="-128"/>
              </a:rPr>
              <a:t>一覧</a:t>
            </a:r>
          </a:p>
        </p:txBody>
      </p:sp>
      <p:sp>
        <p:nvSpPr>
          <p:cNvPr id="19" name="正方形/長方形 18"/>
          <p:cNvSpPr/>
          <p:nvPr/>
        </p:nvSpPr>
        <p:spPr>
          <a:xfrm>
            <a:off x="5566888" y="9030554"/>
            <a:ext cx="606734" cy="6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音声コード</a:t>
            </a:r>
            <a:endParaRPr kumimoji="1" lang="ja-JP" altLang="en-US" sz="1200" dirty="0">
              <a:solidFill>
                <a:schemeClr val="tx1"/>
              </a:solidFill>
            </a:endParaRPr>
          </a:p>
        </p:txBody>
      </p:sp>
      <p:sp>
        <p:nvSpPr>
          <p:cNvPr id="27" name="テキスト ボックス 26"/>
          <p:cNvSpPr txBox="1"/>
          <p:nvPr/>
        </p:nvSpPr>
        <p:spPr>
          <a:xfrm>
            <a:off x="503435" y="850209"/>
            <a:ext cx="4101114" cy="892552"/>
          </a:xfrm>
          <a:prstGeom prst="rect">
            <a:avLst/>
          </a:prstGeom>
          <a:noFill/>
        </p:spPr>
        <p:txBody>
          <a:bodyPr wrap="square" rtlCol="0">
            <a:spAutoFit/>
          </a:bodyPr>
          <a:lstStyle/>
          <a:p>
            <a:pPr lvl="0"/>
            <a:r>
              <a:rPr lang="ja-JP" altLang="en-US" sz="1400" dirty="0" smtClean="0">
                <a:solidFill>
                  <a:srgbClr val="0070C0"/>
                </a:solidFill>
                <a:latin typeface="BIZ UDゴシック" panose="020B0400000000000000" pitchFamily="49" charset="-128"/>
                <a:ea typeface="BIZ UDゴシック" panose="020B0400000000000000" pitchFamily="49" charset="-128"/>
              </a:rPr>
              <a:t>◆</a:t>
            </a:r>
            <a:r>
              <a:rPr lang="ja-JP" altLang="en-US" sz="1400" dirty="0">
                <a:solidFill>
                  <a:srgbClr val="0070C0"/>
                </a:solidFill>
                <a:latin typeface="BIZ UDゴシック" panose="020B0400000000000000" pitchFamily="49" charset="-128"/>
                <a:ea typeface="BIZ UDゴシック" panose="020B0400000000000000" pitchFamily="49" charset="-128"/>
              </a:rPr>
              <a:t>伊勢志摩</a:t>
            </a:r>
            <a:r>
              <a:rPr lang="ja-JP" altLang="en-US" sz="1400" dirty="0" smtClean="0">
                <a:solidFill>
                  <a:srgbClr val="0070C0"/>
                </a:solidFill>
                <a:latin typeface="BIZ UDゴシック" panose="020B0400000000000000" pitchFamily="49" charset="-128"/>
                <a:ea typeface="BIZ UDゴシック" panose="020B0400000000000000" pitchFamily="49" charset="-128"/>
              </a:rPr>
              <a:t>リゾートマネジメント株式会社</a:t>
            </a:r>
            <a:r>
              <a:rPr lang="ja-JP" altLang="en-US" sz="1400" dirty="0">
                <a:solidFill>
                  <a:prstClr val="black"/>
                </a:solidFill>
                <a:latin typeface="BIZ UDゴシック" panose="020B0400000000000000" pitchFamily="49" charset="-128"/>
                <a:ea typeface="BIZ UDゴシック" panose="020B0400000000000000" pitchFamily="49" charset="-128"/>
              </a:rPr>
              <a:t>　</a:t>
            </a:r>
            <a:r>
              <a:rPr lang="ja-JP" altLang="en-US" sz="1600" dirty="0">
                <a:solidFill>
                  <a:prstClr val="black"/>
                </a:solidFill>
                <a:latin typeface="BIZ UDゴシック" panose="020B0400000000000000" pitchFamily="49" charset="-128"/>
                <a:ea typeface="BIZ UDゴシック" panose="020B0400000000000000" pitchFamily="49" charset="-128"/>
              </a:rPr>
              <a:t>　</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lvl="0"/>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dirty="0" smtClean="0">
                <a:solidFill>
                  <a:prstClr val="black"/>
                </a:solidFill>
                <a:latin typeface="BIZ UDゴシック" panose="020B0400000000000000" pitchFamily="49" charset="-128"/>
                <a:ea typeface="BIZ UDゴシック" panose="020B0400000000000000" pitchFamily="49" charset="-128"/>
              </a:rPr>
              <a:t>志摩市浜島町迫子</a:t>
            </a:r>
            <a:r>
              <a:rPr lang="en-US" altLang="ja-JP" sz="1200" dirty="0" smtClean="0">
                <a:solidFill>
                  <a:prstClr val="black"/>
                </a:solidFill>
                <a:latin typeface="BIZ UDゴシック" panose="020B0400000000000000" pitchFamily="49" charset="-128"/>
                <a:ea typeface="BIZ UDゴシック" panose="020B0400000000000000" pitchFamily="49" charset="-128"/>
              </a:rPr>
              <a:t>2692-3</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r>
              <a:rPr lang="en-US" altLang="ja-JP" sz="1200" dirty="0">
                <a:solidFill>
                  <a:prstClr val="black"/>
                </a:solidFill>
                <a:latin typeface="BIZ UDゴシック" panose="020B0400000000000000" pitchFamily="49" charset="-128"/>
                <a:ea typeface="BIZ UDゴシック" panose="020B0400000000000000" pitchFamily="49" charset="-128"/>
              </a:rPr>
              <a:t> </a:t>
            </a:r>
            <a:r>
              <a:rPr lang="ja-JP" altLang="en-US" sz="1200" dirty="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TEL:0599-25-3121</a:t>
            </a:r>
            <a:r>
              <a:rPr lang="ja-JP" altLang="en-US" sz="1200" dirty="0" smtClean="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FAX:0599-21-0054</a:t>
            </a:r>
          </a:p>
          <a:p>
            <a:pPr lvl="0"/>
            <a:r>
              <a:rPr lang="ja-JP" altLang="en-US" sz="1200" dirty="0">
                <a:solidFill>
                  <a:prstClr val="black"/>
                </a:solidFill>
                <a:latin typeface="BIZ UDゴシック" panose="020B0400000000000000" pitchFamily="49" charset="-128"/>
                <a:ea typeface="BIZ UDゴシック" panose="020B0400000000000000" pitchFamily="49" charset="-128"/>
              </a:rPr>
              <a:t>　 </a:t>
            </a:r>
            <a:r>
              <a:rPr lang="en-US" altLang="ja-JP" sz="1200" dirty="0">
                <a:solidFill>
                  <a:prstClr val="black"/>
                </a:solidFill>
                <a:latin typeface="BIZ UDゴシック" panose="020B0400000000000000" pitchFamily="49" charset="-128"/>
                <a:ea typeface="BIZ UDゴシック" panose="020B0400000000000000" pitchFamily="49" charset="-128"/>
              </a:rPr>
              <a:t>H P:https://www.nemuresort.com/company/</a:t>
            </a:r>
          </a:p>
        </p:txBody>
      </p:sp>
      <p:sp>
        <p:nvSpPr>
          <p:cNvPr id="28" name="テキスト ボックス 27"/>
          <p:cNvSpPr txBox="1"/>
          <p:nvPr/>
        </p:nvSpPr>
        <p:spPr>
          <a:xfrm>
            <a:off x="527320" y="2080831"/>
            <a:ext cx="3097579" cy="923330"/>
          </a:xfrm>
          <a:prstGeom prst="rect">
            <a:avLst/>
          </a:prstGeom>
          <a:noFill/>
        </p:spPr>
        <p:txBody>
          <a:bodyPr wrap="square" rtlCol="0">
            <a:spAutoFit/>
          </a:bodyPr>
          <a:lstStyle/>
          <a:p>
            <a:pPr lvl="0"/>
            <a:r>
              <a:rPr lang="ja-JP" altLang="en-US" sz="1400" dirty="0" smtClean="0">
                <a:solidFill>
                  <a:srgbClr val="0070C0"/>
                </a:solidFill>
                <a:latin typeface="BIZ UDゴシック" panose="020B0400000000000000" pitchFamily="49" charset="-128"/>
                <a:ea typeface="BIZ UDゴシック" panose="020B0400000000000000" pitchFamily="49" charset="-128"/>
              </a:rPr>
              <a:t>◆株式会社</a:t>
            </a:r>
            <a:r>
              <a:rPr lang="ja-JP" altLang="en-US" sz="1400" dirty="0">
                <a:solidFill>
                  <a:srgbClr val="0070C0"/>
                </a:solidFill>
                <a:latin typeface="BIZ UDゴシック" panose="020B0400000000000000" pitchFamily="49" charset="-128"/>
                <a:ea typeface="BIZ UDゴシック" panose="020B0400000000000000" pitchFamily="49" charset="-128"/>
              </a:rPr>
              <a:t>久志本組</a:t>
            </a:r>
            <a:r>
              <a:rPr lang="ja-JP" altLang="en-US" dirty="0">
                <a:solidFill>
                  <a:prstClr val="black"/>
                </a:solidFill>
                <a:latin typeface="BIZ UDゴシック" panose="020B0400000000000000" pitchFamily="49" charset="-128"/>
                <a:ea typeface="BIZ UDゴシック" panose="020B0400000000000000" pitchFamily="49" charset="-128"/>
              </a:rPr>
              <a:t>　</a:t>
            </a:r>
            <a:endParaRPr lang="en-US" altLang="ja-JP" dirty="0">
              <a:solidFill>
                <a:prstClr val="black"/>
              </a:solidFill>
              <a:latin typeface="BIZ UDゴシック" panose="020B0400000000000000" pitchFamily="49" charset="-128"/>
              <a:ea typeface="BIZ UDゴシック" panose="020B0400000000000000" pitchFamily="49" charset="-128"/>
            </a:endParaRPr>
          </a:p>
          <a:p>
            <a:pPr lvl="0"/>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dirty="0" smtClean="0">
                <a:solidFill>
                  <a:prstClr val="black"/>
                </a:solidFill>
                <a:latin typeface="BIZ UDゴシック" panose="020B0400000000000000" pitchFamily="49" charset="-128"/>
                <a:ea typeface="BIZ UDゴシック" panose="020B0400000000000000" pitchFamily="49" charset="-128"/>
              </a:rPr>
              <a:t>四日市市大字羽津</a:t>
            </a:r>
            <a:r>
              <a:rPr lang="ja-JP" altLang="en-US" sz="1200" dirty="0">
                <a:solidFill>
                  <a:prstClr val="black"/>
                </a:solidFill>
                <a:latin typeface="BIZ UDゴシック" panose="020B0400000000000000" pitchFamily="49" charset="-128"/>
                <a:ea typeface="BIZ UDゴシック" panose="020B0400000000000000" pitchFamily="49" charset="-128"/>
              </a:rPr>
              <a:t>乙</a:t>
            </a:r>
            <a:r>
              <a:rPr lang="en-US" altLang="ja-JP" sz="1200" dirty="0">
                <a:solidFill>
                  <a:prstClr val="black"/>
                </a:solidFill>
                <a:latin typeface="BIZ UDゴシック" panose="020B0400000000000000" pitchFamily="49" charset="-128"/>
                <a:ea typeface="BIZ UDゴシック" panose="020B0400000000000000" pitchFamily="49" charset="-128"/>
              </a:rPr>
              <a:t>935-5</a:t>
            </a:r>
          </a:p>
          <a:p>
            <a:pPr lvl="0"/>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dirty="0" smtClean="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TEL:059-331-6101</a:t>
            </a:r>
            <a:r>
              <a:rPr lang="ja-JP" altLang="en-US" sz="1200" dirty="0" smtClean="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FAX:059-331-5308</a:t>
            </a:r>
          </a:p>
          <a:p>
            <a:pPr lvl="0"/>
            <a:r>
              <a:rPr lang="en-US" altLang="ja-JP" sz="1200" dirty="0">
                <a:solidFill>
                  <a:prstClr val="black"/>
                </a:solidFill>
                <a:latin typeface="BIZ UDゴシック" panose="020B0400000000000000" pitchFamily="49" charset="-128"/>
                <a:ea typeface="BIZ UDゴシック" panose="020B0400000000000000" pitchFamily="49" charset="-128"/>
              </a:rPr>
              <a:t>   H P:https://www.kusimoto.co.jp/</a:t>
            </a:r>
          </a:p>
        </p:txBody>
      </p:sp>
      <p:sp>
        <p:nvSpPr>
          <p:cNvPr id="29" name="テキスト ボックス 28"/>
          <p:cNvSpPr txBox="1"/>
          <p:nvPr/>
        </p:nvSpPr>
        <p:spPr>
          <a:xfrm>
            <a:off x="537404" y="3378108"/>
            <a:ext cx="3139480" cy="923330"/>
          </a:xfrm>
          <a:prstGeom prst="rect">
            <a:avLst/>
          </a:prstGeom>
          <a:noFill/>
        </p:spPr>
        <p:txBody>
          <a:bodyPr wrap="square" rtlCol="0">
            <a:spAutoFit/>
          </a:bodyPr>
          <a:lstStyle/>
          <a:p>
            <a:pPr lvl="0"/>
            <a:r>
              <a:rPr lang="ja-JP" altLang="en-US" sz="1400" dirty="0" smtClean="0">
                <a:solidFill>
                  <a:srgbClr val="0070C0"/>
                </a:solidFill>
                <a:latin typeface="BIZ UDゴシック" panose="020B0400000000000000" pitchFamily="49" charset="-128"/>
                <a:ea typeface="BIZ UDゴシック" panose="020B0400000000000000" pitchFamily="49" charset="-128"/>
              </a:rPr>
              <a:t>◆</a:t>
            </a:r>
            <a:r>
              <a:rPr lang="ja-JP" altLang="en-US" sz="1400" dirty="0">
                <a:solidFill>
                  <a:srgbClr val="0070C0"/>
                </a:solidFill>
                <a:latin typeface="BIZ UDゴシック" panose="020B0400000000000000" pitchFamily="49" charset="-128"/>
                <a:ea typeface="BIZ UDゴシック" panose="020B0400000000000000" pitchFamily="49" charset="-128"/>
              </a:rPr>
              <a:t>光精工</a:t>
            </a:r>
            <a:r>
              <a:rPr lang="ja-JP" altLang="en-US" sz="1400" dirty="0" smtClean="0">
                <a:solidFill>
                  <a:srgbClr val="0070C0"/>
                </a:solidFill>
                <a:latin typeface="BIZ UDゴシック" panose="020B0400000000000000" pitchFamily="49" charset="-128"/>
                <a:ea typeface="BIZ UDゴシック" panose="020B0400000000000000" pitchFamily="49" charset="-128"/>
              </a:rPr>
              <a:t>株式</a:t>
            </a:r>
            <a:r>
              <a:rPr lang="ja-JP" altLang="en-US" sz="1400" dirty="0">
                <a:solidFill>
                  <a:srgbClr val="0070C0"/>
                </a:solidFill>
                <a:latin typeface="BIZ UDゴシック" panose="020B0400000000000000" pitchFamily="49" charset="-128"/>
                <a:ea typeface="BIZ UDゴシック" panose="020B0400000000000000" pitchFamily="49" charset="-128"/>
              </a:rPr>
              <a:t>会社</a:t>
            </a:r>
            <a:r>
              <a:rPr lang="ja-JP" altLang="en-US" sz="1600" dirty="0">
                <a:solidFill>
                  <a:prstClr val="black"/>
                </a:solidFill>
                <a:latin typeface="BIZ UDゴシック" panose="020B0400000000000000" pitchFamily="49" charset="-128"/>
                <a:ea typeface="BIZ UDゴシック" panose="020B0400000000000000" pitchFamily="49" charset="-128"/>
              </a:rPr>
              <a:t>　</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lvl="0"/>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dirty="0" smtClean="0">
                <a:solidFill>
                  <a:prstClr val="black"/>
                </a:solidFill>
                <a:latin typeface="BIZ UDゴシック" panose="020B0400000000000000" pitchFamily="49" charset="-128"/>
                <a:ea typeface="BIZ UDゴシック" panose="020B0400000000000000" pitchFamily="49" charset="-128"/>
              </a:rPr>
              <a:t> 桑名市蛎</a:t>
            </a:r>
            <a:r>
              <a:rPr lang="ja-JP" altLang="en-US" sz="1200" dirty="0">
                <a:solidFill>
                  <a:prstClr val="black"/>
                </a:solidFill>
                <a:latin typeface="BIZ UDゴシック" panose="020B0400000000000000" pitchFamily="49" charset="-128"/>
                <a:ea typeface="BIZ UDゴシック" panose="020B0400000000000000" pitchFamily="49" charset="-128"/>
              </a:rPr>
              <a:t>塚新田</a:t>
            </a:r>
            <a:r>
              <a:rPr lang="en-US" altLang="ja-JP" sz="1200" dirty="0">
                <a:solidFill>
                  <a:prstClr val="black"/>
                </a:solidFill>
                <a:latin typeface="BIZ UDゴシック" panose="020B0400000000000000" pitchFamily="49" charset="-128"/>
                <a:ea typeface="BIZ UDゴシック" panose="020B0400000000000000" pitchFamily="49" charset="-128"/>
              </a:rPr>
              <a:t>806</a:t>
            </a:r>
            <a:r>
              <a:rPr lang="ja-JP" altLang="en-US" sz="1200" dirty="0">
                <a:solidFill>
                  <a:srgbClr val="0070C0"/>
                </a:solidFill>
                <a:latin typeface="BIZ UDゴシック" panose="020B0400000000000000" pitchFamily="49" charset="-128"/>
                <a:ea typeface="BIZ UDゴシック" panose="020B0400000000000000" pitchFamily="49" charset="-128"/>
              </a:rPr>
              <a:t>　</a:t>
            </a:r>
            <a:endParaRPr lang="en-US" altLang="ja-JP" sz="1200" dirty="0">
              <a:solidFill>
                <a:srgbClr val="0070C0"/>
              </a:solidFill>
              <a:latin typeface="BIZ UDゴシック" panose="020B0400000000000000" pitchFamily="49" charset="-128"/>
              <a:ea typeface="BIZ UDゴシック" panose="020B0400000000000000" pitchFamily="49" charset="-128"/>
            </a:endParaRPr>
          </a:p>
          <a:p>
            <a:pPr lvl="0"/>
            <a:r>
              <a:rPr lang="ja-JP" altLang="en-US" sz="1200" dirty="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TEL:0594-22-3155</a:t>
            </a:r>
            <a:r>
              <a:rPr lang="ja-JP" altLang="en-US" sz="1200" dirty="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FAX:0594-22-3170</a:t>
            </a:r>
          </a:p>
          <a:p>
            <a:pPr lvl="0"/>
            <a:r>
              <a:rPr lang="en-US" altLang="ja-JP" sz="1200" dirty="0">
                <a:solidFill>
                  <a:prstClr val="black"/>
                </a:solidFill>
                <a:latin typeface="BIZ UDゴシック" panose="020B0400000000000000" pitchFamily="49" charset="-128"/>
                <a:ea typeface="BIZ UDゴシック" panose="020B0400000000000000" pitchFamily="49" charset="-128"/>
              </a:rPr>
              <a:t>   H P:https://</a:t>
            </a:r>
            <a:r>
              <a:rPr lang="en-US" altLang="ja-JP" sz="1200" dirty="0" smtClean="0">
                <a:solidFill>
                  <a:prstClr val="black"/>
                </a:solidFill>
                <a:latin typeface="BIZ UDゴシック" panose="020B0400000000000000" pitchFamily="49" charset="-128"/>
                <a:ea typeface="BIZ UDゴシック" panose="020B0400000000000000" pitchFamily="49" charset="-128"/>
              </a:rPr>
              <a:t>www.hikariseiko.com</a:t>
            </a: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31" name="テキスト ボックス 30"/>
          <p:cNvSpPr txBox="1"/>
          <p:nvPr/>
        </p:nvSpPr>
        <p:spPr>
          <a:xfrm>
            <a:off x="503435" y="4640680"/>
            <a:ext cx="3093235" cy="892552"/>
          </a:xfrm>
          <a:prstGeom prst="rect">
            <a:avLst/>
          </a:prstGeom>
          <a:noFill/>
        </p:spPr>
        <p:txBody>
          <a:bodyPr wrap="square" rtlCol="0">
            <a:spAutoFit/>
          </a:bodyPr>
          <a:lstStyle/>
          <a:p>
            <a:pPr lvl="0"/>
            <a:r>
              <a:rPr lang="ja-JP" altLang="en-US" sz="1400" dirty="0" smtClean="0">
                <a:solidFill>
                  <a:srgbClr val="0070C0"/>
                </a:solidFill>
                <a:latin typeface="BIZ UDゴシック" panose="020B0400000000000000" pitchFamily="49" charset="-128"/>
                <a:ea typeface="BIZ UDゴシック" panose="020B0400000000000000" pitchFamily="49" charset="-128"/>
              </a:rPr>
              <a:t>◆</a:t>
            </a:r>
            <a:r>
              <a:rPr lang="ja-JP" altLang="en-US" sz="1400" dirty="0">
                <a:solidFill>
                  <a:srgbClr val="0070C0"/>
                </a:solidFill>
                <a:latin typeface="BIZ UDゴシック" panose="020B0400000000000000" pitchFamily="49" charset="-128"/>
                <a:ea typeface="BIZ UDゴシック" panose="020B0400000000000000" pitchFamily="49" charset="-128"/>
              </a:rPr>
              <a:t>株式</a:t>
            </a:r>
            <a:r>
              <a:rPr lang="ja-JP" altLang="en-US" sz="1400" dirty="0" smtClean="0">
                <a:solidFill>
                  <a:srgbClr val="0070C0"/>
                </a:solidFill>
                <a:latin typeface="BIZ UDゴシック" panose="020B0400000000000000" pitchFamily="49" charset="-128"/>
                <a:ea typeface="BIZ UDゴシック" panose="020B0400000000000000" pitchFamily="49" charset="-128"/>
              </a:rPr>
              <a:t>会社山下組</a:t>
            </a:r>
            <a:endParaRPr lang="en-US" altLang="ja-JP" sz="1400" dirty="0" smtClean="0">
              <a:solidFill>
                <a:srgbClr val="0070C0"/>
              </a:solidFill>
              <a:latin typeface="BIZ UDゴシック" panose="020B0400000000000000" pitchFamily="49" charset="-128"/>
              <a:ea typeface="BIZ UDゴシック" panose="020B0400000000000000" pitchFamily="49" charset="-128"/>
            </a:endParaRPr>
          </a:p>
          <a:p>
            <a:pPr lvl="0"/>
            <a:r>
              <a:rPr lang="ja-JP" altLang="en-US" sz="1400" dirty="0">
                <a:solidFill>
                  <a:prstClr val="black"/>
                </a:solidFill>
                <a:latin typeface="BIZ UDゴシック" panose="020B0400000000000000" pitchFamily="49" charset="-128"/>
                <a:ea typeface="BIZ UDゴシック" panose="020B0400000000000000" pitchFamily="49" charset="-128"/>
              </a:rPr>
              <a:t>　</a:t>
            </a:r>
            <a:r>
              <a:rPr lang="ja-JP" altLang="en-US" sz="1200" dirty="0">
                <a:solidFill>
                  <a:prstClr val="black"/>
                </a:solidFill>
                <a:latin typeface="BIZ UDゴシック" panose="020B0400000000000000" pitchFamily="49" charset="-128"/>
                <a:ea typeface="BIZ UDゴシック" panose="020B0400000000000000" pitchFamily="49" charset="-128"/>
              </a:rPr>
              <a:t>志摩市志摩町和具</a:t>
            </a:r>
            <a:r>
              <a:rPr lang="en-US" altLang="ja-JP" sz="1200" dirty="0" smtClean="0">
                <a:solidFill>
                  <a:prstClr val="black"/>
                </a:solidFill>
                <a:latin typeface="BIZ UDゴシック" panose="020B0400000000000000" pitchFamily="49" charset="-128"/>
                <a:ea typeface="BIZ UDゴシック" panose="020B0400000000000000" pitchFamily="49" charset="-128"/>
              </a:rPr>
              <a:t>799-2</a:t>
            </a:r>
          </a:p>
          <a:p>
            <a:pPr lvl="0"/>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dirty="0" smtClean="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TEL:0599-85-0431</a:t>
            </a:r>
            <a:r>
              <a:rPr lang="ja-JP" altLang="en-US" sz="1200" dirty="0" smtClean="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FAX:0599-85-0375</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dirty="0" smtClean="0">
                <a:solidFill>
                  <a:prstClr val="black"/>
                </a:solidFill>
                <a:latin typeface="BIZ UDゴシック" panose="020B0400000000000000" pitchFamily="49" charset="-128"/>
                <a:ea typeface="BIZ UDゴシック" panose="020B0400000000000000" pitchFamily="49" charset="-128"/>
              </a:rPr>
              <a:t> </a:t>
            </a:r>
            <a:r>
              <a:rPr lang="en-US" altLang="ja-JP" sz="1200" dirty="0">
                <a:solidFill>
                  <a:prstClr val="black"/>
                </a:solidFill>
                <a:latin typeface="BIZ UDゴシック" panose="020B0400000000000000" pitchFamily="49" charset="-128"/>
                <a:ea typeface="BIZ UDゴシック" panose="020B0400000000000000" pitchFamily="49" charset="-128"/>
              </a:rPr>
              <a:t>H P:https://www.ymstg.co.jp/</a:t>
            </a:r>
          </a:p>
        </p:txBody>
      </p:sp>
      <p:sp>
        <p:nvSpPr>
          <p:cNvPr id="32" name="テキスト ボックス 31"/>
          <p:cNvSpPr txBox="1"/>
          <p:nvPr/>
        </p:nvSpPr>
        <p:spPr>
          <a:xfrm>
            <a:off x="503783" y="5943861"/>
            <a:ext cx="3121116" cy="892552"/>
          </a:xfrm>
          <a:prstGeom prst="rect">
            <a:avLst/>
          </a:prstGeom>
          <a:noFill/>
        </p:spPr>
        <p:txBody>
          <a:bodyPr wrap="square" rtlCol="0">
            <a:spAutoFit/>
          </a:bodyPr>
          <a:lstStyle/>
          <a:p>
            <a:pPr lvl="0"/>
            <a:r>
              <a:rPr lang="ja-JP" altLang="en-US" sz="1400" dirty="0" smtClean="0">
                <a:solidFill>
                  <a:srgbClr val="0070C0"/>
                </a:solidFill>
                <a:latin typeface="BIZ UDゴシック" panose="020B0400000000000000" pitchFamily="49" charset="-128"/>
                <a:ea typeface="BIZ UDゴシック" panose="020B0400000000000000" pitchFamily="49" charset="-128"/>
              </a:rPr>
              <a:t>◆和光</a:t>
            </a:r>
            <a:r>
              <a:rPr lang="ja-JP" altLang="en-US" sz="1400" dirty="0">
                <a:solidFill>
                  <a:srgbClr val="0070C0"/>
                </a:solidFill>
                <a:latin typeface="BIZ UDゴシック" panose="020B0400000000000000" pitchFamily="49" charset="-128"/>
                <a:ea typeface="BIZ UDゴシック" panose="020B0400000000000000" pitchFamily="49" charset="-128"/>
              </a:rPr>
              <a:t>紙器</a:t>
            </a:r>
            <a:r>
              <a:rPr lang="ja-JP" altLang="en-US" sz="1400" dirty="0" smtClean="0">
                <a:solidFill>
                  <a:srgbClr val="0070C0"/>
                </a:solidFill>
                <a:latin typeface="BIZ UDゴシック" panose="020B0400000000000000" pitchFamily="49" charset="-128"/>
                <a:ea typeface="BIZ UDゴシック" panose="020B0400000000000000" pitchFamily="49" charset="-128"/>
              </a:rPr>
              <a:t>株式会社</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r>
              <a:rPr lang="ja-JP" altLang="en-US" sz="1400" dirty="0">
                <a:solidFill>
                  <a:prstClr val="black"/>
                </a:solidFill>
                <a:latin typeface="BIZ UDゴシック" panose="020B0400000000000000" pitchFamily="49" charset="-128"/>
                <a:ea typeface="BIZ UDゴシック" panose="020B0400000000000000" pitchFamily="49" charset="-128"/>
              </a:rPr>
              <a:t>　</a:t>
            </a:r>
            <a:r>
              <a:rPr lang="ja-JP" altLang="en-US" sz="1200" dirty="0" smtClean="0">
                <a:solidFill>
                  <a:prstClr val="black"/>
                </a:solidFill>
                <a:latin typeface="BIZ UDゴシック" panose="020B0400000000000000" pitchFamily="49" charset="-128"/>
                <a:ea typeface="BIZ UDゴシック" panose="020B0400000000000000" pitchFamily="49" charset="-128"/>
              </a:rPr>
              <a:t>（鈴鹿事業所）鈴鹿市伊船町</a:t>
            </a:r>
            <a:r>
              <a:rPr lang="en-US" altLang="ja-JP" sz="1200" dirty="0" smtClean="0">
                <a:solidFill>
                  <a:prstClr val="black"/>
                </a:solidFill>
                <a:latin typeface="BIZ UDゴシック" panose="020B0400000000000000" pitchFamily="49" charset="-128"/>
                <a:ea typeface="BIZ UDゴシック" panose="020B0400000000000000" pitchFamily="49" charset="-128"/>
              </a:rPr>
              <a:t>1948-8</a:t>
            </a:r>
          </a:p>
          <a:p>
            <a:pPr lvl="0"/>
            <a:r>
              <a:rPr lang="ja-JP" altLang="en-US" sz="1200" dirty="0" smtClean="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TEL:059-371-6255</a:t>
            </a:r>
            <a:r>
              <a:rPr lang="ja-JP" altLang="en-US" sz="1200" dirty="0" smtClean="0">
                <a:solidFill>
                  <a:prstClr val="black"/>
                </a:solidFill>
                <a:latin typeface="BIZ UDゴシック" panose="020B0400000000000000" pitchFamily="49" charset="-128"/>
                <a:ea typeface="BIZ UDゴシック" panose="020B0400000000000000" pitchFamily="49" charset="-128"/>
              </a:rPr>
              <a:t>　</a:t>
            </a:r>
            <a:r>
              <a:rPr lang="en-US" altLang="ja-JP" sz="1200" dirty="0" smtClean="0">
                <a:solidFill>
                  <a:prstClr val="black"/>
                </a:solidFill>
                <a:latin typeface="BIZ UDゴシック" panose="020B0400000000000000" pitchFamily="49" charset="-128"/>
                <a:ea typeface="BIZ UDゴシック" panose="020B0400000000000000" pitchFamily="49" charset="-128"/>
              </a:rPr>
              <a:t>FAX:059-371-3434</a:t>
            </a:r>
          </a:p>
          <a:p>
            <a:pPr lvl="0"/>
            <a:r>
              <a:rPr lang="en-US" altLang="ja-JP" sz="1200" dirty="0" smtClean="0">
                <a:solidFill>
                  <a:prstClr val="black"/>
                </a:solidFill>
                <a:latin typeface="BIZ UDゴシック" panose="020B0400000000000000" pitchFamily="49" charset="-128"/>
                <a:ea typeface="BIZ UDゴシック" panose="020B0400000000000000" pitchFamily="49" charset="-128"/>
              </a:rPr>
              <a:t>   </a:t>
            </a:r>
            <a:r>
              <a:rPr lang="en-US" altLang="ja-JP" sz="1200" dirty="0">
                <a:solidFill>
                  <a:prstClr val="black"/>
                </a:solidFill>
                <a:latin typeface="BIZ UDゴシック" panose="020B0400000000000000" pitchFamily="49" charset="-128"/>
                <a:ea typeface="BIZ UDゴシック" panose="020B0400000000000000" pitchFamily="49" charset="-128"/>
              </a:rPr>
              <a:t>H P:https://</a:t>
            </a:r>
            <a:r>
              <a:rPr lang="en-US" altLang="ja-JP" sz="1200" dirty="0" smtClean="0">
                <a:solidFill>
                  <a:prstClr val="black"/>
                </a:solidFill>
                <a:latin typeface="BIZ UDゴシック" panose="020B0400000000000000" pitchFamily="49" charset="-128"/>
                <a:ea typeface="BIZ UDゴシック" panose="020B0400000000000000" pitchFamily="49" charset="-128"/>
              </a:rPr>
              <a:t>www.wakosiki.co.jp</a:t>
            </a: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33" name="テキスト ボックス 32"/>
          <p:cNvSpPr txBox="1"/>
          <p:nvPr/>
        </p:nvSpPr>
        <p:spPr>
          <a:xfrm>
            <a:off x="4397628" y="845731"/>
            <a:ext cx="1547384" cy="1046440"/>
          </a:xfrm>
          <a:prstGeom prst="rect">
            <a:avLst/>
          </a:prstGeom>
          <a:noFill/>
          <a:ln>
            <a:solidFill>
              <a:schemeClr val="accent1"/>
            </a:solidFill>
          </a:ln>
        </p:spPr>
        <p:txBody>
          <a:bodyPr wrap="square" rtlCol="0">
            <a:spAutoFit/>
          </a:bodyPr>
          <a:lstStyle/>
          <a:p>
            <a:pPr lvl="0">
              <a:defRPr/>
            </a:pPr>
            <a:r>
              <a:rPr lang="ja-JP" altLang="en-US" sz="1400" dirty="0">
                <a:solidFill>
                  <a:prstClr val="black"/>
                </a:solidFill>
                <a:latin typeface="BIZ UDゴシック" panose="020B0400000000000000" pitchFamily="49" charset="-128"/>
                <a:ea typeface="BIZ UDゴシック" panose="020B0400000000000000" pitchFamily="49" charset="-128"/>
              </a:rPr>
              <a:t>社屋</a:t>
            </a:r>
            <a:r>
              <a:rPr lang="ja-JP" altLang="en-US" sz="1400" dirty="0" smtClean="0">
                <a:solidFill>
                  <a:prstClr val="black"/>
                </a:solidFill>
                <a:latin typeface="BIZ UDゴシック" panose="020B0400000000000000" pitchFamily="49" charset="-128"/>
                <a:ea typeface="BIZ UDゴシック" panose="020B0400000000000000" pitchFamily="49" charset="-128"/>
              </a:rPr>
              <a:t>外観写真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35" name="テキスト ボックス 34"/>
          <p:cNvSpPr txBox="1"/>
          <p:nvPr/>
        </p:nvSpPr>
        <p:spPr>
          <a:xfrm>
            <a:off x="4374338" y="2106529"/>
            <a:ext cx="1547384" cy="1046440"/>
          </a:xfrm>
          <a:prstGeom prst="rect">
            <a:avLst/>
          </a:prstGeom>
          <a:noFill/>
          <a:ln>
            <a:solidFill>
              <a:schemeClr val="accent1"/>
            </a:solidFill>
          </a:ln>
        </p:spPr>
        <p:txBody>
          <a:bodyPr wrap="square" rtlCol="0">
            <a:spAutoFit/>
          </a:bodyPr>
          <a:lstStyle/>
          <a:p>
            <a:pPr lvl="0">
              <a:defRPr/>
            </a:pPr>
            <a:r>
              <a:rPr lang="ja-JP" altLang="en-US" sz="1400" dirty="0">
                <a:solidFill>
                  <a:prstClr val="black"/>
                </a:solidFill>
                <a:latin typeface="BIZ UDゴシック" panose="020B0400000000000000" pitchFamily="49" charset="-128"/>
                <a:ea typeface="BIZ UDゴシック" panose="020B0400000000000000" pitchFamily="49" charset="-128"/>
              </a:rPr>
              <a:t>社屋</a:t>
            </a:r>
            <a:r>
              <a:rPr lang="ja-JP" altLang="en-US" sz="1400" dirty="0" smtClean="0">
                <a:solidFill>
                  <a:prstClr val="black"/>
                </a:solidFill>
                <a:latin typeface="BIZ UDゴシック" panose="020B0400000000000000" pitchFamily="49" charset="-128"/>
                <a:ea typeface="BIZ UDゴシック" panose="020B0400000000000000" pitchFamily="49" charset="-128"/>
              </a:rPr>
              <a:t>外観写真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36" name="テキスト ボックス 35"/>
          <p:cNvSpPr txBox="1"/>
          <p:nvPr/>
        </p:nvSpPr>
        <p:spPr>
          <a:xfrm>
            <a:off x="4374338" y="3378108"/>
            <a:ext cx="1547384" cy="1046440"/>
          </a:xfrm>
          <a:prstGeom prst="rect">
            <a:avLst/>
          </a:prstGeom>
          <a:noFill/>
          <a:ln>
            <a:solidFill>
              <a:schemeClr val="accent1"/>
            </a:solidFill>
          </a:ln>
        </p:spPr>
        <p:txBody>
          <a:bodyPr wrap="square" rtlCol="0">
            <a:spAutoFit/>
          </a:bodyPr>
          <a:lstStyle/>
          <a:p>
            <a:pPr lvl="0">
              <a:defRPr/>
            </a:pPr>
            <a:r>
              <a:rPr lang="ja-JP" altLang="en-US" sz="1400" dirty="0">
                <a:solidFill>
                  <a:prstClr val="black"/>
                </a:solidFill>
                <a:latin typeface="BIZ UDゴシック" panose="020B0400000000000000" pitchFamily="49" charset="-128"/>
                <a:ea typeface="BIZ UDゴシック" panose="020B0400000000000000" pitchFamily="49" charset="-128"/>
              </a:rPr>
              <a:t>社屋</a:t>
            </a:r>
            <a:r>
              <a:rPr lang="ja-JP" altLang="en-US" sz="1400" dirty="0" smtClean="0">
                <a:solidFill>
                  <a:prstClr val="black"/>
                </a:solidFill>
                <a:latin typeface="BIZ UDゴシック" panose="020B0400000000000000" pitchFamily="49" charset="-128"/>
                <a:ea typeface="BIZ UDゴシック" panose="020B0400000000000000" pitchFamily="49" charset="-128"/>
              </a:rPr>
              <a:t>外観写真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37" name="テキスト ボックス 36"/>
          <p:cNvSpPr txBox="1"/>
          <p:nvPr/>
        </p:nvSpPr>
        <p:spPr>
          <a:xfrm>
            <a:off x="4374338" y="4649868"/>
            <a:ext cx="1547384" cy="1046440"/>
          </a:xfrm>
          <a:prstGeom prst="rect">
            <a:avLst/>
          </a:prstGeom>
          <a:noFill/>
          <a:ln>
            <a:solidFill>
              <a:schemeClr val="accent1"/>
            </a:solidFill>
          </a:ln>
        </p:spPr>
        <p:txBody>
          <a:bodyPr wrap="square" rtlCol="0">
            <a:spAutoFit/>
          </a:bodyPr>
          <a:lstStyle/>
          <a:p>
            <a:pPr lvl="0">
              <a:defRPr/>
            </a:pPr>
            <a:r>
              <a:rPr lang="ja-JP" altLang="en-US" sz="1400" dirty="0">
                <a:solidFill>
                  <a:prstClr val="black"/>
                </a:solidFill>
                <a:latin typeface="BIZ UDゴシック" panose="020B0400000000000000" pitchFamily="49" charset="-128"/>
                <a:ea typeface="BIZ UDゴシック" panose="020B0400000000000000" pitchFamily="49" charset="-128"/>
              </a:rPr>
              <a:t>社屋</a:t>
            </a:r>
            <a:r>
              <a:rPr lang="ja-JP" altLang="en-US" sz="1400" dirty="0" smtClean="0">
                <a:solidFill>
                  <a:prstClr val="black"/>
                </a:solidFill>
                <a:latin typeface="BIZ UDゴシック" panose="020B0400000000000000" pitchFamily="49" charset="-128"/>
                <a:ea typeface="BIZ UDゴシック" panose="020B0400000000000000" pitchFamily="49" charset="-128"/>
              </a:rPr>
              <a:t>外観写真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39" name="テキスト ボックス 38"/>
          <p:cNvSpPr txBox="1"/>
          <p:nvPr/>
        </p:nvSpPr>
        <p:spPr>
          <a:xfrm>
            <a:off x="4353013" y="5943861"/>
            <a:ext cx="1547384" cy="1046440"/>
          </a:xfrm>
          <a:prstGeom prst="rect">
            <a:avLst/>
          </a:prstGeom>
          <a:noFill/>
          <a:ln>
            <a:solidFill>
              <a:schemeClr val="accent1"/>
            </a:solidFill>
          </a:ln>
        </p:spPr>
        <p:txBody>
          <a:bodyPr wrap="square" rtlCol="0">
            <a:spAutoFit/>
          </a:bodyPr>
          <a:lstStyle/>
          <a:p>
            <a:pPr lvl="0">
              <a:defRPr/>
            </a:pPr>
            <a:r>
              <a:rPr lang="ja-JP" altLang="en-US" sz="1400" dirty="0">
                <a:solidFill>
                  <a:prstClr val="black"/>
                </a:solidFill>
                <a:latin typeface="BIZ UDゴシック" panose="020B0400000000000000" pitchFamily="49" charset="-128"/>
                <a:ea typeface="BIZ UDゴシック" panose="020B0400000000000000" pitchFamily="49" charset="-128"/>
              </a:rPr>
              <a:t>社屋</a:t>
            </a:r>
            <a:r>
              <a:rPr lang="ja-JP" altLang="en-US" sz="1400" dirty="0" smtClean="0">
                <a:solidFill>
                  <a:prstClr val="black"/>
                </a:solidFill>
                <a:latin typeface="BIZ UDゴシック" panose="020B0400000000000000" pitchFamily="49" charset="-128"/>
                <a:ea typeface="BIZ UDゴシック" panose="020B0400000000000000" pitchFamily="49" charset="-128"/>
              </a:rPr>
              <a:t>外観写真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40" name="テキスト ボックス 39"/>
          <p:cNvSpPr txBox="1"/>
          <p:nvPr/>
        </p:nvSpPr>
        <p:spPr>
          <a:xfrm>
            <a:off x="503435" y="7370841"/>
            <a:ext cx="4608512"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rgbClr val="0070C0"/>
                </a:solidFill>
                <a:latin typeface="BIZ UDゴシック" panose="020B0400000000000000" pitchFamily="49" charset="-128"/>
                <a:ea typeface="BIZ UDゴシック" panose="020B0400000000000000" pitchFamily="49" charset="-128"/>
              </a:rPr>
              <a:t>令和４年度受賞企業</a:t>
            </a:r>
            <a:endParaRPr kumimoji="1" lang="en-US" altLang="ja-JP" sz="1400" b="0" i="0" u="none" strike="noStrike" kern="1200" cap="none" spc="0" normalizeH="0" baseline="0" noProof="0" dirty="0" smtClean="0">
              <a:ln>
                <a:noFill/>
              </a:ln>
              <a:solidFill>
                <a:srgbClr val="0070C0"/>
              </a:solidFill>
              <a:effectLst/>
              <a:uLnTx/>
              <a:uFillTx/>
              <a:latin typeface="BIZ UDゴシック" panose="020B0400000000000000" pitchFamily="49" charset="-128"/>
              <a:ea typeface="BIZ UDゴシック" panose="020B0400000000000000" pitchFamily="49" charset="-128"/>
            </a:endParaRPr>
          </a:p>
          <a:p>
            <a:pPr lvl="0">
              <a:defRPr/>
            </a:pPr>
            <a:r>
              <a:rPr lang="ja-JP" altLang="en-US" sz="1200" noProof="0" dirty="0" smtClean="0">
                <a:solidFill>
                  <a:prstClr val="black"/>
                </a:solidFill>
                <a:latin typeface="BIZ UDゴシック" panose="020B0400000000000000" pitchFamily="49" charset="-128"/>
                <a:ea typeface="BIZ UDゴシック" panose="020B0400000000000000" pitchFamily="49" charset="-128"/>
              </a:rPr>
              <a:t>・エイベックス株式会社（桑名市）</a:t>
            </a:r>
            <a:endParaRPr lang="en-US" altLang="ja-JP" sz="1200" noProof="0" dirty="0" smtClean="0">
              <a:solidFill>
                <a:prstClr val="black"/>
              </a:solidFill>
              <a:latin typeface="BIZ UDゴシック" panose="020B0400000000000000" pitchFamily="49" charset="-128"/>
              <a:ea typeface="BIZ UDゴシック" panose="020B0400000000000000" pitchFamily="49" charset="-128"/>
            </a:endParaRPr>
          </a:p>
          <a:p>
            <a:pPr lvl="0">
              <a:defRPr/>
            </a:pPr>
            <a:r>
              <a:rPr lang="ja-JP" altLang="en-US" sz="1200" dirty="0" smtClean="0">
                <a:solidFill>
                  <a:prstClr val="black"/>
                </a:solidFill>
                <a:latin typeface="BIZ UDゴシック" panose="020B0400000000000000" pitchFamily="49" charset="-128"/>
                <a:ea typeface="BIZ UDゴシック" panose="020B0400000000000000" pitchFamily="49" charset="-128"/>
              </a:rPr>
              <a:t>・株式会社オオコーチ（松阪市）</a:t>
            </a:r>
            <a:endParaRPr lang="en-US" altLang="ja-JP" sz="1200" noProof="0" dirty="0" smtClean="0">
              <a:solidFill>
                <a:prstClr val="black"/>
              </a:solidFill>
              <a:latin typeface="BIZ UDゴシック" panose="020B0400000000000000" pitchFamily="49" charset="-128"/>
              <a:ea typeface="BIZ UDゴシック" panose="020B0400000000000000" pitchFamily="49" charset="-128"/>
            </a:endParaRPr>
          </a:p>
          <a:p>
            <a:pPr lvl="0">
              <a:defRPr/>
            </a:pPr>
            <a:r>
              <a:rPr lang="ja-JP" altLang="en-US" sz="1200" dirty="0" smtClean="0">
                <a:solidFill>
                  <a:prstClr val="black"/>
                </a:solidFill>
                <a:latin typeface="BIZ UDゴシック" panose="020B0400000000000000" pitchFamily="49" charset="-128"/>
                <a:ea typeface="BIZ UDゴシック" panose="020B0400000000000000" pitchFamily="49" charset="-128"/>
              </a:rPr>
              <a:t>・河村産業株式会社（四日市市）</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r>
              <a:rPr lang="ja-JP" altLang="en-US" sz="1200" dirty="0" smtClean="0">
                <a:solidFill>
                  <a:prstClr val="black"/>
                </a:solidFill>
                <a:latin typeface="BIZ UDゴシック" panose="020B0400000000000000" pitchFamily="49" charset="-128"/>
                <a:ea typeface="BIZ UDゴシック" panose="020B0400000000000000" pitchFamily="49" charset="-128"/>
              </a:rPr>
              <a:t>・株式会社北村組（松阪市）</a:t>
            </a: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r>
              <a:rPr lang="ja-JP" altLang="en-US" sz="1200" dirty="0" smtClean="0">
                <a:solidFill>
                  <a:prstClr val="black"/>
                </a:solidFill>
                <a:latin typeface="BIZ UDゴシック" panose="020B0400000000000000" pitchFamily="49" charset="-128"/>
                <a:ea typeface="BIZ UDゴシック" panose="020B0400000000000000" pitchFamily="49" charset="-128"/>
              </a:rPr>
              <a:t>・株式会社フジ技研（いなべ市）</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r>
              <a:rPr lang="ja-JP" altLang="en-US" sz="1200" dirty="0" smtClean="0">
                <a:solidFill>
                  <a:prstClr val="black"/>
                </a:solidFill>
                <a:latin typeface="BIZ UDゴシック" panose="020B0400000000000000" pitchFamily="49" charset="-128"/>
                <a:ea typeface="BIZ UDゴシック" panose="020B0400000000000000" pitchFamily="49" charset="-128"/>
              </a:rPr>
              <a:t>・株式会社宝輪（鈴鹿市）</a:t>
            </a: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r>
              <a:rPr lang="ja-JP" altLang="en-US" sz="1200" dirty="0" smtClean="0">
                <a:solidFill>
                  <a:prstClr val="black"/>
                </a:solidFill>
                <a:latin typeface="BIZ UDゴシック" panose="020B0400000000000000" pitchFamily="49" charset="-128"/>
                <a:ea typeface="BIZ UDゴシック" panose="020B0400000000000000" pitchFamily="49" charset="-128"/>
              </a:rPr>
              <a:t>・特定非営利活動法人三重県生涯スポーツ協会（津市）</a:t>
            </a: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lvl="0">
              <a:defRPr/>
            </a:pPr>
            <a:r>
              <a:rPr lang="ja-JP" altLang="en-US" sz="1200" dirty="0" smtClean="0">
                <a:solidFill>
                  <a:prstClr val="black"/>
                </a:solidFill>
                <a:latin typeface="BIZ UDゴシック" panose="020B0400000000000000" pitchFamily="49" charset="-128"/>
                <a:ea typeface="BIZ UDゴシック" panose="020B0400000000000000" pitchFamily="49" charset="-128"/>
              </a:rPr>
              <a:t>・三重執鬼株式会社（鈴鹿市）</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defRPr/>
            </a:pP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099355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14334</TotalTime>
  <Words>1310</Words>
  <Application>Microsoft Office PowerPoint</Application>
  <PresentationFormat>ユーザー設定</PresentationFormat>
  <Paragraphs>450</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BIZ UDPゴシック</vt:lpstr>
      <vt:lpstr>BIZ UDゴシック</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伊勢志摩リゾートマネジメント株式会社　（志摩市）</vt:lpstr>
      <vt:lpstr>株式会社久志本組　（四日市市）</vt:lpstr>
      <vt:lpstr>光精工株式会社　（桑名市）</vt:lpstr>
      <vt:lpstr>株式会社山下組　（志摩市）</vt:lpstr>
      <vt:lpstr>和光紙器株式会社　（鈴鹿市）</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test</dc:creator>
  <cp:lastModifiedBy>下村 侑衣(中小企業・サービス産業振興課)</cp:lastModifiedBy>
  <cp:revision>741</cp:revision>
  <cp:lastPrinted>2023-02-16T05:05:53Z</cp:lastPrinted>
  <dcterms:created xsi:type="dcterms:W3CDTF">2015-12-15T06:02:17Z</dcterms:created>
  <dcterms:modified xsi:type="dcterms:W3CDTF">2024-01-23T01:26:15Z</dcterms:modified>
</cp:coreProperties>
</file>