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7561263" cy="10693400"/>
  <p:notesSz cx="6735763" cy="9866313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C4242"/>
    <a:srgbClr val="ECE2E7"/>
    <a:srgbClr val="FFFF99"/>
    <a:srgbClr val="94E498"/>
    <a:srgbClr val="6CDA71"/>
    <a:srgbClr val="57D55D"/>
    <a:srgbClr val="ACEAAF"/>
    <a:srgbClr val="A2E8A5"/>
    <a:srgbClr val="CDF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9643" autoAdjust="0"/>
  </p:normalViewPr>
  <p:slideViewPr>
    <p:cSldViewPr showGuides="1">
      <p:cViewPr>
        <p:scale>
          <a:sx n="136" d="100"/>
          <a:sy n="136" d="100"/>
        </p:scale>
        <p:origin x="268" y="-161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8086A45-6B2A-4D9A-BEA0-8DB649633B80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BAA48C2-BDE2-4F79-AFE0-289028BE38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9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85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9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4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3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50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88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95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8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1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91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58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E2EBA-E8B3-4C7A-AD8A-419FD8AE7E1D}" type="datetimeFigureOut">
              <a:rPr kumimoji="1" lang="ja-JP" altLang="en-US" smtClean="0"/>
              <a:t>2024/1/5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FA1B-40FA-4C4B-AC14-CEBA118541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31000">
              <a:schemeClr val="bg1">
                <a:lumMod val="95000"/>
              </a:schemeClr>
            </a:gs>
            <a:gs pos="84000">
              <a:schemeClr val="bg1"/>
            </a:gs>
            <a:gs pos="100000">
              <a:srgbClr val="FF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08345" y="218406"/>
            <a:ext cx="6232726" cy="735806"/>
          </a:xfrm>
        </p:spPr>
        <p:txBody>
          <a:bodyPr>
            <a:noAutofit/>
          </a:bodyPr>
          <a:lstStyle/>
          <a:p>
            <a:pPr algn="l"/>
            <a:r>
              <a:rPr lang="ja-JP" altLang="en-US" sz="4000" spc="-163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消費者トラブルにご注意！</a:t>
            </a:r>
          </a:p>
        </p:txBody>
      </p:sp>
      <p:sp useBgFill="1">
        <p:nvSpPr>
          <p:cNvPr id="49" name="角丸四角形 48"/>
          <p:cNvSpPr/>
          <p:nvPr/>
        </p:nvSpPr>
        <p:spPr>
          <a:xfrm>
            <a:off x="205987" y="1312776"/>
            <a:ext cx="3518861" cy="466287"/>
          </a:xfrm>
          <a:prstGeom prst="roundRect">
            <a:avLst>
              <a:gd name="adj" fmla="val 50000"/>
            </a:avLst>
          </a:prstGeom>
          <a:ln>
            <a:noFill/>
            <a:prstDash val="soli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7" name="タイトル 3"/>
          <p:cNvSpPr txBox="1">
            <a:spLocks/>
          </p:cNvSpPr>
          <p:nvPr/>
        </p:nvSpPr>
        <p:spPr>
          <a:xfrm>
            <a:off x="276721" y="8863731"/>
            <a:ext cx="7072489" cy="575013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1200" b="1" spc="-163" dirty="0">
              <a:ln w="19050">
                <a:solidFill>
                  <a:srgbClr val="FF0000"/>
                </a:solidFill>
              </a:ln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199467" y="159713"/>
            <a:ext cx="1403377" cy="926967"/>
          </a:xfrm>
          <a:prstGeom prst="wedgeEllipseCallout">
            <a:avLst>
              <a:gd name="adj1" fmla="val 52016"/>
              <a:gd name="adj2" fmla="val 3205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県内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で発生</a:t>
            </a:r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051" name="グループ化 2050"/>
          <p:cNvGrpSpPr/>
          <p:nvPr/>
        </p:nvGrpSpPr>
        <p:grpSpPr>
          <a:xfrm>
            <a:off x="163881" y="4449066"/>
            <a:ext cx="7195979" cy="3540335"/>
            <a:chOff x="180231" y="4671254"/>
            <a:chExt cx="7195979" cy="3540335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3800976" y="4695405"/>
              <a:ext cx="3575234" cy="3516184"/>
              <a:chOff x="3800976" y="4596300"/>
              <a:chExt cx="3575234" cy="3516184"/>
            </a:xfrm>
          </p:grpSpPr>
          <p:sp>
            <p:nvSpPr>
              <p:cNvPr id="1050" name="テキスト ボックス 1049"/>
              <p:cNvSpPr txBox="1"/>
              <p:nvPr/>
            </p:nvSpPr>
            <p:spPr>
              <a:xfrm>
                <a:off x="3899638" y="5436245"/>
                <a:ext cx="3476572" cy="839206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「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不用品を買い取る」という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電話をうけ、訪問を承諾したが、訪問の際、</a:t>
                </a:r>
                <a:r>
                  <a:rPr lang="ja-JP" altLang="en-US" sz="1200" b="1" dirty="0" smtClean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「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貴金属は</a:t>
                </a:r>
                <a:r>
                  <a:rPr lang="ja-JP" altLang="en-US" sz="1200" b="1" dirty="0" smtClean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ないか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」「査定だけでも」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と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長時間居座られ、売る気のなかった貴金属を強引に買い取られてしまった。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1052" name="テキスト ボックス 1051"/>
              <p:cNvSpPr txBox="1"/>
              <p:nvPr/>
            </p:nvSpPr>
            <p:spPr>
              <a:xfrm>
                <a:off x="3820946" y="6703891"/>
                <a:ext cx="3391787" cy="1408593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・購入業者から電話がかかってきても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、安易　</a:t>
                </a:r>
                <a:endParaRPr lang="en-US" altLang="ja-JP" sz="1200" b="1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に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訪問を承諾しないよう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にす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る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。</a:t>
                </a:r>
                <a:endParaRPr lang="en-US" altLang="ja-JP" sz="1200" b="1" dirty="0" smtClean="0">
                  <a:solidFill>
                    <a:srgbClr val="FF0000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1200" b="1" dirty="0" smtClean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買い取りを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承諾していない</a:t>
                </a:r>
                <a:r>
                  <a:rPr lang="ja-JP" altLang="en-US" sz="1200" b="1" dirty="0" smtClean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貴金属の売却を</a:t>
                </a:r>
                <a:endParaRPr lang="en-US" altLang="ja-JP" sz="1200" b="1" dirty="0" smtClean="0">
                  <a:solidFill>
                    <a:srgbClr val="FF0000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1200" b="1" dirty="0" smtClean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迫られたら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、きっぱり</a:t>
                </a:r>
                <a:r>
                  <a:rPr lang="ja-JP" altLang="en-US" sz="1200" b="1" dirty="0" smtClean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断る。</a:t>
                </a:r>
                <a:endParaRPr lang="en-US" altLang="ja-JP" sz="1200" b="1" dirty="0" smtClean="0">
                  <a:solidFill>
                    <a:srgbClr val="FF0000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・事前に、購入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業者名、買い取り物品の対象</a:t>
                </a:r>
                <a:endParaRPr lang="en-US" altLang="ja-JP" sz="1200" b="1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を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しっかり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確認する。</a:t>
                </a:r>
                <a:endParaRPr lang="en-US" altLang="ja-JP" sz="1200" b="1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14" name="グループ化 13"/>
              <p:cNvGrpSpPr/>
              <p:nvPr/>
            </p:nvGrpSpPr>
            <p:grpSpPr>
              <a:xfrm>
                <a:off x="3800976" y="4596300"/>
                <a:ext cx="3518861" cy="871951"/>
                <a:chOff x="3800976" y="4596300"/>
                <a:chExt cx="3518861" cy="871951"/>
              </a:xfrm>
            </p:grpSpPr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4572720" y="5121487"/>
                  <a:ext cx="2062170" cy="346764"/>
                </a:xfrm>
                <a:prstGeom prst="rect">
                  <a:avLst/>
                </a:prstGeom>
                <a:noFill/>
              </p:spPr>
              <p:txBody>
                <a:bodyPr wrap="none" lIns="99569" tIns="49785" rIns="99569" bIns="49785" rtlCol="0">
                  <a:spAutoFit/>
                </a:bodyPr>
                <a:lstStyle/>
                <a:p>
                  <a:pPr algn="ctr"/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～</a:t>
                  </a:r>
                  <a:r>
                    <a:rPr lang="ja-JP" altLang="en-US" sz="16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強引</a:t>
                  </a:r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な買</a:t>
                  </a:r>
                  <a:r>
                    <a:rPr lang="ja-JP" altLang="en-US" sz="16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い取り</a:t>
                  </a:r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～</a:t>
                  </a:r>
                  <a:endParaRPr lang="ja-JP" altLang="en-US" sz="16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59" name="角丸四角形 58"/>
                <p:cNvSpPr/>
                <p:nvPr/>
              </p:nvSpPr>
              <p:spPr>
                <a:xfrm>
                  <a:off x="3800976" y="4636345"/>
                  <a:ext cx="3518861" cy="46628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70C0"/>
                </a:solidFill>
                <a:ln>
                  <a:noFill/>
                  <a:prstDash val="solid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lIns="99569" tIns="49785" rIns="99569" bIns="49785" rtlCol="0" anchor="ctr"/>
                <a:lstStyle/>
                <a:p>
                  <a:pPr algn="ctr"/>
                  <a:endParaRPr kumimoji="1" lang="ja-JP" altLang="en-US" sz="28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61" name="テキスト ボックス 60"/>
                <p:cNvSpPr txBox="1"/>
                <p:nvPr/>
              </p:nvSpPr>
              <p:spPr>
                <a:xfrm>
                  <a:off x="4523299" y="4596300"/>
                  <a:ext cx="2004462" cy="531430"/>
                </a:xfrm>
                <a:prstGeom prst="rect">
                  <a:avLst/>
                </a:prstGeom>
                <a:noFill/>
              </p:spPr>
              <p:txBody>
                <a:bodyPr wrap="none" lIns="99569" tIns="49785" rIns="99569" bIns="49785" rtlCol="0">
                  <a:spAutoFit/>
                </a:bodyPr>
                <a:lstStyle/>
                <a:p>
                  <a:pPr algn="ctr"/>
                  <a:r>
                    <a:rPr lang="ja-JP" altLang="en-US" sz="2800" b="1" dirty="0" smtClean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訪 問 購 入</a:t>
                  </a:r>
                  <a:endParaRPr lang="ja-JP" altLang="en-US" sz="28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64" name="テキスト ボックス 63"/>
              <p:cNvSpPr txBox="1"/>
              <p:nvPr/>
            </p:nvSpPr>
            <p:spPr>
              <a:xfrm>
                <a:off x="4199239" y="6405147"/>
                <a:ext cx="2245212" cy="285208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r>
                  <a:rPr lang="en-US" altLang="ja-JP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トラブル回避のポイント</a:t>
                </a:r>
                <a:r>
                  <a:rPr lang="en-US" altLang="ja-JP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</a:p>
            </p:txBody>
          </p:sp>
          <p:pic>
            <p:nvPicPr>
              <p:cNvPr id="65" name="図 6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27532" y="6288987"/>
                <a:ext cx="612568" cy="612568"/>
              </a:xfrm>
              <a:prstGeom prst="rect">
                <a:avLst/>
              </a:prstGeom>
            </p:spPr>
          </p:pic>
        </p:grpSp>
        <p:grpSp>
          <p:nvGrpSpPr>
            <p:cNvPr id="2050" name="グループ化 2049"/>
            <p:cNvGrpSpPr/>
            <p:nvPr/>
          </p:nvGrpSpPr>
          <p:grpSpPr>
            <a:xfrm>
              <a:off x="180231" y="4671254"/>
              <a:ext cx="3672408" cy="2418918"/>
              <a:chOff x="180231" y="4671254"/>
              <a:chExt cx="3672408" cy="2418918"/>
            </a:xfrm>
          </p:grpSpPr>
          <p:grpSp>
            <p:nvGrpSpPr>
              <p:cNvPr id="7" name="グループ化 6"/>
              <p:cNvGrpSpPr/>
              <p:nvPr/>
            </p:nvGrpSpPr>
            <p:grpSpPr>
              <a:xfrm>
                <a:off x="180231" y="4671254"/>
                <a:ext cx="3518861" cy="962317"/>
                <a:chOff x="3827003" y="1286878"/>
                <a:chExt cx="3518861" cy="962317"/>
              </a:xfrm>
            </p:grpSpPr>
            <p:grpSp>
              <p:nvGrpSpPr>
                <p:cNvPr id="6" name="グループ化 5"/>
                <p:cNvGrpSpPr/>
                <p:nvPr/>
              </p:nvGrpSpPr>
              <p:grpSpPr>
                <a:xfrm>
                  <a:off x="3827003" y="1286878"/>
                  <a:ext cx="3518861" cy="962317"/>
                  <a:chOff x="3827003" y="1286878"/>
                  <a:chExt cx="3518861" cy="962317"/>
                </a:xfrm>
              </p:grpSpPr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3827003" y="1350078"/>
                    <a:ext cx="3518861" cy="46628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70C0"/>
                  </a:solidFill>
                  <a:ln>
                    <a:noFill/>
                    <a:prstDash val="solid"/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lIns="99569" tIns="49785" rIns="99569" bIns="49785" rtlCol="0" anchor="ctr"/>
                  <a:lstStyle/>
                  <a:p>
                    <a:pPr algn="ctr"/>
                    <a:endParaRPr kumimoji="1" lang="ja-JP" altLang="en-US" sz="28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52" name="テキスト ボックス 51"/>
                  <p:cNvSpPr txBox="1"/>
                  <p:nvPr/>
                </p:nvSpPr>
                <p:spPr>
                  <a:xfrm>
                    <a:off x="4403871" y="1286878"/>
                    <a:ext cx="2365137" cy="962317"/>
                  </a:xfrm>
                  <a:prstGeom prst="rect">
                    <a:avLst/>
                  </a:prstGeom>
                  <a:noFill/>
                </p:spPr>
                <p:txBody>
                  <a:bodyPr wrap="none" lIns="99569" tIns="49785" rIns="99569" bIns="49785" rtlCol="0">
                    <a:spAutoFit/>
                  </a:bodyPr>
                  <a:lstStyle/>
                  <a:p>
                    <a:pPr algn="ctr"/>
                    <a:r>
                      <a:rPr lang="ja-JP" altLang="en-US" sz="2800" b="1" dirty="0" smtClean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サポート詐欺</a:t>
                    </a:r>
                    <a:endParaRPr lang="en-US" altLang="ja-JP" sz="2800" b="1" dirty="0" smtClean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  <a:p>
                    <a:pPr algn="ctr"/>
                    <a:r>
                      <a:rPr lang="ja-JP" altLang="en-US" sz="2800" b="1" dirty="0" smtClean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 </a:t>
                    </a:r>
                    <a:endParaRPr lang="ja-JP" altLang="en-US" sz="28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</p:grpSp>
            <p:sp>
              <p:nvSpPr>
                <p:cNvPr id="73" name="テキスト ボックス 72"/>
                <p:cNvSpPr txBox="1"/>
                <p:nvPr/>
              </p:nvSpPr>
              <p:spPr>
                <a:xfrm>
                  <a:off x="4548923" y="1831584"/>
                  <a:ext cx="2062169" cy="346764"/>
                </a:xfrm>
                <a:prstGeom prst="rect">
                  <a:avLst/>
                </a:prstGeom>
                <a:noFill/>
              </p:spPr>
              <p:txBody>
                <a:bodyPr wrap="none" lIns="99569" tIns="49785" rIns="99569" bIns="49785" rtlCol="0">
                  <a:spAutoFit/>
                </a:bodyPr>
                <a:lstStyle/>
                <a:p>
                  <a:pPr algn="ctr"/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～</a:t>
                  </a:r>
                  <a:r>
                    <a:rPr lang="ja-JP" altLang="en-US" sz="16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突然</a:t>
                  </a:r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の警告</a:t>
                  </a:r>
                  <a:r>
                    <a:rPr lang="ja-JP" altLang="en-US" sz="16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画面</a:t>
                  </a:r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～</a:t>
                  </a:r>
                  <a:endParaRPr lang="ja-JP" altLang="en-US" sz="16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80" name="テキスト ボックス 79"/>
              <p:cNvSpPr txBox="1"/>
              <p:nvPr/>
            </p:nvSpPr>
            <p:spPr>
              <a:xfrm>
                <a:off x="324247" y="5535350"/>
                <a:ext cx="3476572" cy="1100816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r>
                  <a:rPr lang="ja-JP" altLang="en-US" sz="13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パソコンを操作中、突然</a:t>
                </a:r>
                <a:r>
                  <a:rPr lang="ja-JP" altLang="en-US" sz="1300" b="1" dirty="0" smtClean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「ウイルスに感染した」</a:t>
                </a:r>
                <a:r>
                  <a:rPr lang="ja-JP" altLang="en-US" sz="13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と警告</a:t>
                </a:r>
                <a:r>
                  <a:rPr lang="ja-JP" altLang="en-US" sz="1300" b="1" dirty="0">
                    <a:latin typeface="HG丸ｺﾞｼｯｸM-PRO" pitchFamily="50" charset="-128"/>
                    <a:ea typeface="HG丸ｺﾞｼｯｸM-PRO" pitchFamily="50" charset="-128"/>
                  </a:rPr>
                  <a:t>画面</a:t>
                </a:r>
                <a:r>
                  <a:rPr lang="ja-JP" altLang="en-US" sz="13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が出た。警告画面に出た連絡先に電話をかけると、修理費用のため、コンビニでプリペイドカードを購入するよう指示された。</a:t>
                </a:r>
                <a:endParaRPr lang="en-US" altLang="ja-JP" sz="13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24" name="グループ化 23"/>
              <p:cNvGrpSpPr/>
              <p:nvPr/>
            </p:nvGrpSpPr>
            <p:grpSpPr>
              <a:xfrm>
                <a:off x="340815" y="6477604"/>
                <a:ext cx="3511824" cy="612568"/>
                <a:chOff x="288994" y="6405596"/>
                <a:chExt cx="3511824" cy="612568"/>
              </a:xfrm>
            </p:grpSpPr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350385" y="6585830"/>
                  <a:ext cx="3450433" cy="290018"/>
                </a:xfrm>
                <a:prstGeom prst="rect">
                  <a:avLst/>
                </a:prstGeom>
                <a:noFill/>
              </p:spPr>
              <p:txBody>
                <a:bodyPr wrap="square" lIns="99569" tIns="49785" rIns="99569" bIns="49785" rtlCol="0">
                  <a:spAutoFit/>
                </a:bodyPr>
                <a:lstStyle/>
                <a:p>
                  <a:pPr>
                    <a:lnSpc>
                      <a:spcPts val="1742"/>
                    </a:lnSpc>
                  </a:pPr>
                  <a:endParaRPr lang="en-US" altLang="ja-JP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743307" y="6557190"/>
                  <a:ext cx="2245212" cy="285208"/>
                </a:xfrm>
                <a:prstGeom prst="rect">
                  <a:avLst/>
                </a:prstGeom>
                <a:noFill/>
              </p:spPr>
              <p:txBody>
                <a:bodyPr wrap="square" lIns="99569" tIns="49785" rIns="99569" bIns="49785" rtlCol="0">
                  <a:spAutoFit/>
                </a:bodyPr>
                <a:lstStyle/>
                <a:p>
                  <a:r>
                    <a:rPr lang="en-US" altLang="ja-JP" sz="12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【</a:t>
                  </a:r>
                  <a:r>
                    <a:rPr lang="ja-JP" altLang="en-US" sz="12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トラブル回避のポイント</a:t>
                  </a:r>
                  <a:r>
                    <a:rPr lang="en-US" altLang="ja-JP" sz="12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】</a:t>
                  </a:r>
                </a:p>
              </p:txBody>
            </p:sp>
            <p:pic>
              <p:nvPicPr>
                <p:cNvPr id="83" name="図 8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8994" y="6405596"/>
                  <a:ext cx="612568" cy="612568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048" name="グループ化 2047"/>
          <p:cNvGrpSpPr/>
          <p:nvPr/>
        </p:nvGrpSpPr>
        <p:grpSpPr>
          <a:xfrm>
            <a:off x="205987" y="1170236"/>
            <a:ext cx="7175044" cy="3243283"/>
            <a:chOff x="205987" y="1242244"/>
            <a:chExt cx="7175044" cy="3243283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05987" y="1242244"/>
              <a:ext cx="3718660" cy="3243283"/>
              <a:chOff x="205987" y="1292200"/>
              <a:chExt cx="3718660" cy="3243283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1116335" y="1831584"/>
                <a:ext cx="1441808" cy="346764"/>
              </a:xfrm>
              <a:prstGeom prst="rect">
                <a:avLst/>
              </a:prstGeom>
              <a:noFill/>
            </p:spPr>
            <p:txBody>
              <a:bodyPr wrap="none" lIns="99569" tIns="49785" rIns="99569" bIns="49785" rtlCol="0">
                <a:spAutoFit/>
              </a:bodyPr>
              <a:lstStyle/>
              <a:p>
                <a:pPr algn="ctr"/>
                <a:r>
                  <a:rPr lang="ja-JP" altLang="en-US" sz="16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～点検商法～</a:t>
                </a: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315697" y="2106340"/>
                <a:ext cx="3413484" cy="1023872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突然、自宅に業者が訪れ、「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無料で屋根を点検している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」と言われたので依頼した。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点検の結果、「屋根が痛んでいてこのままでは雨漏りする</a:t>
                </a:r>
                <a:r>
                  <a:rPr lang="ja-JP" altLang="en-US" sz="1200" b="1">
                    <a:latin typeface="HG丸ｺﾞｼｯｸM-PRO" pitchFamily="50" charset="-128"/>
                    <a:ea typeface="HG丸ｺﾞｼｯｸM-PRO" pitchFamily="50" charset="-128"/>
                  </a:rPr>
                  <a:t>かも</a:t>
                </a:r>
                <a:r>
                  <a:rPr lang="ja-JP" altLang="en-US" sz="1200" b="1" smtClean="0">
                    <a:latin typeface="HG丸ｺﾞｼｯｸM-PRO" pitchFamily="50" charset="-128"/>
                    <a:ea typeface="HG丸ｺﾞｼｯｸM-PRO" pitchFamily="50" charset="-128"/>
                  </a:rPr>
                  <a:t>しれない」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と言われ不安になり、屋根の改修工事を契約した。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324247" y="3344899"/>
                <a:ext cx="2663295" cy="1190584"/>
              </a:xfrm>
              <a:prstGeom prst="rect">
                <a:avLst/>
              </a:prstGeom>
              <a:noFill/>
            </p:spPr>
            <p:txBody>
              <a:bodyPr wrap="none" lIns="99569" tIns="49785" rIns="99569" bIns="49785" rtlCol="0">
                <a:spAutoFit/>
              </a:bodyPr>
              <a:lstStyle/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・その場で契約せず、複数の業者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　から見積りを</a:t>
                </a:r>
                <a:r>
                  <a:rPr lang="ja-JP" altLang="en-US" sz="1200" b="1" dirty="0" smtClean="0">
                    <a:latin typeface="HG丸ｺﾞｼｯｸM-PRO" pitchFamily="50" charset="-128"/>
                    <a:ea typeface="HG丸ｺﾞｼｯｸM-PRO" pitchFamily="50" charset="-128"/>
                  </a:rPr>
                  <a:t>とる。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・契約を急がせる場合は要注意！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・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クーリング・オフ</a:t>
                </a: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ができる可能性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pPr>
                  <a:lnSpc>
                    <a:spcPts val="1742"/>
                  </a:lnSpc>
                </a:pPr>
                <a:r>
                  <a:rPr lang="ja-JP" altLang="en-US" sz="1200" b="1" dirty="0">
                    <a:latin typeface="HG丸ｺﾞｼｯｸM-PRO" pitchFamily="50" charset="-128"/>
                    <a:ea typeface="HG丸ｺﾞｼｯｸM-PRO" pitchFamily="50" charset="-128"/>
                  </a:rPr>
                  <a:t>　があります！</a:t>
                </a:r>
                <a:endParaRPr lang="en-US" altLang="ja-JP" sz="12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1893" y="3001240"/>
                <a:ext cx="1122754" cy="1099272"/>
              </a:xfrm>
              <a:prstGeom prst="rect">
                <a:avLst/>
              </a:prstGeom>
            </p:spPr>
          </p:pic>
          <p:pic>
            <p:nvPicPr>
              <p:cNvPr id="2053" name="図 205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5697" y="2965307"/>
                <a:ext cx="612568" cy="612568"/>
              </a:xfrm>
              <a:prstGeom prst="rect">
                <a:avLst/>
              </a:prstGeom>
            </p:spPr>
          </p:pic>
          <p:sp>
            <p:nvSpPr>
              <p:cNvPr id="55" name="テキスト ボックス 54"/>
              <p:cNvSpPr txBox="1"/>
              <p:nvPr/>
            </p:nvSpPr>
            <p:spPr>
              <a:xfrm>
                <a:off x="737191" y="3125947"/>
                <a:ext cx="2235678" cy="285208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r>
                  <a:rPr lang="en-US" altLang="ja-JP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【</a:t>
                </a:r>
                <a:r>
                  <a:rPr lang="ja-JP" altLang="en-US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トラブル回避のポイント</a:t>
                </a:r>
                <a:r>
                  <a:rPr lang="en-US" altLang="ja-JP" sz="12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】</a:t>
                </a:r>
              </a:p>
            </p:txBody>
          </p:sp>
          <p:grpSp>
            <p:nvGrpSpPr>
              <p:cNvPr id="12" name="グループ化 11"/>
              <p:cNvGrpSpPr/>
              <p:nvPr/>
            </p:nvGrpSpPr>
            <p:grpSpPr>
              <a:xfrm>
                <a:off x="205987" y="1292200"/>
                <a:ext cx="3518861" cy="531430"/>
                <a:chOff x="205987" y="1292200"/>
                <a:chExt cx="3518861" cy="531430"/>
              </a:xfrm>
            </p:grpSpPr>
            <p:sp>
              <p:nvSpPr>
                <p:cNvPr id="69" name="角丸四角形 68"/>
                <p:cNvSpPr/>
                <p:nvPr/>
              </p:nvSpPr>
              <p:spPr>
                <a:xfrm>
                  <a:off x="205987" y="1351988"/>
                  <a:ext cx="3518861" cy="466287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70C0"/>
                </a:solidFill>
                <a:ln>
                  <a:noFill/>
                  <a:prstDash val="solid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lIns="99569" tIns="49785" rIns="99569" bIns="49785" rtlCol="0" anchor="ctr"/>
                <a:lstStyle/>
                <a:p>
                  <a:pPr algn="ctr"/>
                  <a:endParaRPr kumimoji="1" lang="ja-JP" altLang="en-US" sz="28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  <p:sp>
              <p:nvSpPr>
                <p:cNvPr id="50" name="テキスト ボックス 49"/>
                <p:cNvSpPr txBox="1"/>
                <p:nvPr/>
              </p:nvSpPr>
              <p:spPr>
                <a:xfrm>
                  <a:off x="915503" y="1292200"/>
                  <a:ext cx="2004462" cy="531430"/>
                </a:xfrm>
                <a:prstGeom prst="rect">
                  <a:avLst/>
                </a:prstGeom>
                <a:noFill/>
              </p:spPr>
              <p:txBody>
                <a:bodyPr wrap="none" lIns="99569" tIns="49785" rIns="99569" bIns="49785" rtlCol="0">
                  <a:spAutoFit/>
                </a:bodyPr>
                <a:lstStyle/>
                <a:p>
                  <a:pPr algn="ctr"/>
                  <a:r>
                    <a:rPr lang="ja-JP" altLang="en-US" sz="28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訪 問 販 売</a:t>
                  </a:r>
                </a:p>
              </p:txBody>
            </p:sp>
          </p:grpSp>
        </p:grpSp>
        <p:grpSp>
          <p:nvGrpSpPr>
            <p:cNvPr id="29" name="グループ化 28"/>
            <p:cNvGrpSpPr/>
            <p:nvPr/>
          </p:nvGrpSpPr>
          <p:grpSpPr>
            <a:xfrm>
              <a:off x="3862170" y="1242244"/>
              <a:ext cx="3518861" cy="2339794"/>
              <a:chOff x="3862170" y="1242244"/>
              <a:chExt cx="3518861" cy="2339794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3862170" y="1242244"/>
                <a:ext cx="3518861" cy="878194"/>
                <a:chOff x="182274" y="4599246"/>
                <a:chExt cx="3518861" cy="878194"/>
              </a:xfrm>
            </p:grpSpPr>
            <p:grpSp>
              <p:nvGrpSpPr>
                <p:cNvPr id="9" name="グループ化 8"/>
                <p:cNvGrpSpPr/>
                <p:nvPr/>
              </p:nvGrpSpPr>
              <p:grpSpPr>
                <a:xfrm>
                  <a:off x="182274" y="4599246"/>
                  <a:ext cx="3518861" cy="531430"/>
                  <a:chOff x="182274" y="4599246"/>
                  <a:chExt cx="3518861" cy="531430"/>
                </a:xfrm>
              </p:grpSpPr>
              <p:sp>
                <p:nvSpPr>
                  <p:cNvPr id="58" name="角丸四角形 57"/>
                  <p:cNvSpPr/>
                  <p:nvPr/>
                </p:nvSpPr>
                <p:spPr>
                  <a:xfrm>
                    <a:off x="182274" y="4631804"/>
                    <a:ext cx="3518861" cy="466287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70C0"/>
                  </a:solidFill>
                  <a:ln>
                    <a:noFill/>
                    <a:prstDash val="solid"/>
                  </a:ln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lIns="99569" tIns="49785" rIns="99569" bIns="49785" rtlCol="0" anchor="ctr"/>
                  <a:lstStyle/>
                  <a:p>
                    <a:pPr algn="ctr"/>
                    <a:endParaRPr kumimoji="1" lang="ja-JP" altLang="en-US" sz="28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  <p:sp>
                <p:nvSpPr>
                  <p:cNvPr id="72" name="テキスト ボックス 71"/>
                  <p:cNvSpPr txBox="1"/>
                  <p:nvPr/>
                </p:nvSpPr>
                <p:spPr>
                  <a:xfrm>
                    <a:off x="929144" y="4599246"/>
                    <a:ext cx="2004462" cy="531430"/>
                  </a:xfrm>
                  <a:prstGeom prst="rect">
                    <a:avLst/>
                  </a:prstGeom>
                  <a:noFill/>
                </p:spPr>
                <p:txBody>
                  <a:bodyPr wrap="none" lIns="99569" tIns="49785" rIns="99569" bIns="49785" rtlCol="0">
                    <a:spAutoFit/>
                  </a:bodyPr>
                  <a:lstStyle/>
                  <a:p>
                    <a:pPr algn="ctr"/>
                    <a:r>
                      <a:rPr lang="ja-JP" altLang="en-US" sz="2800" b="1" dirty="0" smtClean="0">
                        <a:solidFill>
                          <a:schemeClr val="bg1"/>
                        </a:solidFill>
                        <a:latin typeface="HG丸ｺﾞｼｯｸM-PRO" pitchFamily="50" charset="-128"/>
                        <a:ea typeface="HG丸ｺﾞｼｯｸM-PRO" pitchFamily="50" charset="-128"/>
                      </a:rPr>
                      <a:t>通 信 販 売</a:t>
                    </a:r>
                    <a:endParaRPr lang="ja-JP" altLang="en-US" sz="28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endParaRPr>
                  </a:p>
                </p:txBody>
              </p:sp>
            </p:grpSp>
            <p:sp>
              <p:nvSpPr>
                <p:cNvPr id="74" name="テキスト ボックス 73"/>
                <p:cNvSpPr txBox="1"/>
                <p:nvPr/>
              </p:nvSpPr>
              <p:spPr>
                <a:xfrm>
                  <a:off x="1184531" y="5130676"/>
                  <a:ext cx="1441807" cy="346764"/>
                </a:xfrm>
                <a:prstGeom prst="rect">
                  <a:avLst/>
                </a:prstGeom>
                <a:noFill/>
              </p:spPr>
              <p:txBody>
                <a:bodyPr wrap="none" lIns="99569" tIns="49785" rIns="99569" bIns="49785" rtlCol="0">
                  <a:spAutoFit/>
                </a:bodyPr>
                <a:lstStyle/>
                <a:p>
                  <a:pPr algn="ctr"/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～定期</a:t>
                  </a:r>
                  <a:r>
                    <a:rPr lang="ja-JP" altLang="en-US" sz="16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購入</a:t>
                  </a:r>
                  <a:r>
                    <a:rPr lang="ja-JP" altLang="en-US" sz="1600" b="1" dirty="0" smtClean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～</a:t>
                  </a:r>
                  <a:endParaRPr lang="ja-JP" altLang="en-US" sz="1600" b="1" dirty="0">
                    <a:solidFill>
                      <a:srgbClr val="FF0000"/>
                    </a:solidFill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  <p:sp>
            <p:nvSpPr>
              <p:cNvPr id="75" name="テキスト ボックス 74"/>
              <p:cNvSpPr txBox="1"/>
              <p:nvPr/>
            </p:nvSpPr>
            <p:spPr>
              <a:xfrm>
                <a:off x="3967547" y="2034332"/>
                <a:ext cx="3413484" cy="285208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endParaRPr lang="en-US" altLang="ja-JP" sz="1200" b="1" dirty="0" smtClean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22" name="グループ化 21"/>
              <p:cNvGrpSpPr/>
              <p:nvPr/>
            </p:nvGrpSpPr>
            <p:grpSpPr>
              <a:xfrm>
                <a:off x="3979320" y="2760962"/>
                <a:ext cx="3164917" cy="821076"/>
                <a:chOff x="3979320" y="2365386"/>
                <a:chExt cx="3164917" cy="821076"/>
              </a:xfrm>
            </p:grpSpPr>
            <p:pic>
              <p:nvPicPr>
                <p:cNvPr id="77" name="図 76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79320" y="2365386"/>
                  <a:ext cx="612568" cy="612568"/>
                </a:xfrm>
                <a:prstGeom prst="rect">
                  <a:avLst/>
                </a:prstGeom>
              </p:spPr>
            </p:pic>
            <p:sp>
              <p:nvSpPr>
                <p:cNvPr id="78" name="テキスト ボックス 77"/>
                <p:cNvSpPr txBox="1"/>
                <p:nvPr/>
              </p:nvSpPr>
              <p:spPr>
                <a:xfrm>
                  <a:off x="4424429" y="2522604"/>
                  <a:ext cx="2235678" cy="285208"/>
                </a:xfrm>
                <a:prstGeom prst="rect">
                  <a:avLst/>
                </a:prstGeom>
                <a:noFill/>
              </p:spPr>
              <p:txBody>
                <a:bodyPr wrap="square" lIns="99569" tIns="49785" rIns="99569" bIns="49785" rtlCol="0">
                  <a:spAutoFit/>
                </a:bodyPr>
                <a:lstStyle/>
                <a:p>
                  <a:r>
                    <a:rPr lang="en-US" altLang="ja-JP" sz="12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【</a:t>
                  </a:r>
                  <a:r>
                    <a:rPr lang="ja-JP" altLang="en-US" sz="12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トラブル回避のポイント</a:t>
                  </a:r>
                  <a:r>
                    <a:rPr lang="en-US" altLang="ja-JP" sz="1200" b="1" dirty="0">
                      <a:solidFill>
                        <a:srgbClr val="FF0000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】</a:t>
                  </a:r>
                </a:p>
              </p:txBody>
            </p:sp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3996655" y="2896444"/>
                  <a:ext cx="3147582" cy="290018"/>
                </a:xfrm>
                <a:prstGeom prst="rect">
                  <a:avLst/>
                </a:prstGeom>
                <a:noFill/>
              </p:spPr>
              <p:txBody>
                <a:bodyPr wrap="square" lIns="99569" tIns="49785" rIns="99569" bIns="49785" rtlCol="0">
                  <a:spAutoFit/>
                </a:bodyPr>
                <a:lstStyle/>
                <a:p>
                  <a:pPr>
                    <a:lnSpc>
                      <a:spcPts val="1742"/>
                    </a:lnSpc>
                  </a:pPr>
                  <a:endParaRPr lang="en-US" altLang="ja-JP" sz="1200" b="1" dirty="0" smtClean="0">
                    <a:latin typeface="HG丸ｺﾞｼｯｸM-PRO" pitchFamily="50" charset="-128"/>
                    <a:ea typeface="HG丸ｺﾞｼｯｸM-PRO" pitchFamily="50" charset="-128"/>
                  </a:endParaRPr>
                </a:p>
              </p:txBody>
            </p:sp>
          </p:grpSp>
        </p:grpSp>
      </p:grpSp>
      <p:cxnSp>
        <p:nvCxnSpPr>
          <p:cNvPr id="2055" name="直線コネクタ 2054"/>
          <p:cNvCxnSpPr/>
          <p:nvPr/>
        </p:nvCxnSpPr>
        <p:spPr>
          <a:xfrm>
            <a:off x="72219" y="7973580"/>
            <a:ext cx="7416824" cy="3741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52239" y="8826813"/>
            <a:ext cx="2468459" cy="37754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消費者ホットライン</a:t>
            </a:r>
          </a:p>
        </p:txBody>
      </p:sp>
      <p:grpSp>
        <p:nvGrpSpPr>
          <p:cNvPr id="2063" name="グループ化 2062"/>
          <p:cNvGrpSpPr/>
          <p:nvPr/>
        </p:nvGrpSpPr>
        <p:grpSpPr>
          <a:xfrm>
            <a:off x="324247" y="8010996"/>
            <a:ext cx="7154270" cy="1995062"/>
            <a:chOff x="324247" y="8227020"/>
            <a:chExt cx="7154270" cy="1995062"/>
          </a:xfrm>
        </p:grpSpPr>
        <p:sp>
          <p:nvSpPr>
            <p:cNvPr id="92" name="テキスト ボックス 91"/>
            <p:cNvSpPr txBox="1"/>
            <p:nvPr/>
          </p:nvSpPr>
          <p:spPr>
            <a:xfrm>
              <a:off x="4733488" y="8589884"/>
              <a:ext cx="1063367" cy="285208"/>
            </a:xfrm>
            <a:prstGeom prst="rect">
              <a:avLst/>
            </a:prstGeom>
            <a:noFill/>
          </p:spPr>
          <p:txBody>
            <a:bodyPr wrap="square" lIns="99569" tIns="49785" rIns="99569" bIns="49785" rtlCol="0">
              <a:spAutoFit/>
            </a:bodyPr>
            <a:lstStyle/>
            <a:p>
              <a:r>
                <a:rPr lang="ja-JP" altLang="en-US" sz="1200" b="1" dirty="0">
                  <a:solidFill>
                    <a:srgbClr val="FF0000"/>
                  </a:solidFill>
                  <a:latin typeface="HG丸ｺﾞｼｯｸM-PRO" pitchFamily="50" charset="-128"/>
                  <a:ea typeface="HG丸ｺﾞｼｯｸM-PRO" pitchFamily="50" charset="-128"/>
                </a:rPr>
                <a:t>い　 や　や</a:t>
              </a:r>
              <a:endParaRPr lang="en-US" altLang="ja-JP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grpSp>
          <p:nvGrpSpPr>
            <p:cNvPr id="2062" name="グループ化 2061"/>
            <p:cNvGrpSpPr/>
            <p:nvPr/>
          </p:nvGrpSpPr>
          <p:grpSpPr>
            <a:xfrm>
              <a:off x="324247" y="8227020"/>
              <a:ext cx="7154270" cy="1995062"/>
              <a:chOff x="324247" y="8392198"/>
              <a:chExt cx="7154270" cy="1995062"/>
            </a:xfrm>
          </p:grpSpPr>
          <p:sp>
            <p:nvSpPr>
              <p:cNvPr id="87" name="テキスト ボックス 86"/>
              <p:cNvSpPr txBox="1"/>
              <p:nvPr/>
            </p:nvSpPr>
            <p:spPr>
              <a:xfrm>
                <a:off x="368160" y="8392198"/>
                <a:ext cx="6824943" cy="346764"/>
              </a:xfrm>
              <a:prstGeom prst="rect">
                <a:avLst/>
              </a:prstGeom>
              <a:noFill/>
            </p:spPr>
            <p:txBody>
              <a:bodyPr wrap="square" lIns="99569" tIns="49785" rIns="99569" bIns="49785" rtlCol="0">
                <a:spAutoFit/>
              </a:bodyPr>
              <a:lstStyle/>
              <a:p>
                <a:r>
                  <a:rPr lang="ja-JP" altLang="en-US" sz="1600" b="1" dirty="0">
                    <a:latin typeface="HG丸ｺﾞｼｯｸM-PRO" pitchFamily="50" charset="-128"/>
                    <a:ea typeface="HG丸ｺﾞｼｯｸM-PRO" pitchFamily="50" charset="-128"/>
                  </a:rPr>
                  <a:t>このようなトラブルで困ったときは、ひとりで悩まずご相談ください！</a:t>
                </a:r>
                <a:endParaRPr lang="en-US" altLang="ja-JP" sz="1600" b="1" dirty="0"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grpSp>
            <p:nvGrpSpPr>
              <p:cNvPr id="2058" name="グループ化 2057"/>
              <p:cNvGrpSpPr/>
              <p:nvPr/>
            </p:nvGrpSpPr>
            <p:grpSpPr>
              <a:xfrm>
                <a:off x="324247" y="9626007"/>
                <a:ext cx="7154270" cy="761253"/>
                <a:chOff x="324247" y="9398950"/>
                <a:chExt cx="7154270" cy="761253"/>
              </a:xfrm>
            </p:grpSpPr>
            <p:sp>
              <p:nvSpPr>
                <p:cNvPr id="93" name="角丸四角形 92"/>
                <p:cNvSpPr/>
                <p:nvPr/>
              </p:nvSpPr>
              <p:spPr>
                <a:xfrm>
                  <a:off x="396255" y="9398950"/>
                  <a:ext cx="2318492" cy="484254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400" b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三重県消費生活センター</a:t>
                  </a:r>
                  <a:endParaRPr kumimoji="1" lang="ja-JP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94" name="正方形/長方形 93"/>
                <p:cNvSpPr/>
                <p:nvPr/>
              </p:nvSpPr>
              <p:spPr>
                <a:xfrm>
                  <a:off x="2844527" y="9411086"/>
                  <a:ext cx="3480633" cy="40011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ja-JP" altLang="en-US" b="1" spc="653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☎</a:t>
                  </a:r>
                  <a:r>
                    <a:rPr lang="en-US" altLang="ja-JP" sz="1800" b="1" spc="653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059-228-2212</a:t>
                  </a:r>
                  <a:endParaRPr lang="ja-JP" altLang="en-US" sz="1800" b="1" spc="653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2057" name="テキスト ボックス 2056"/>
                <p:cNvSpPr txBox="1"/>
                <p:nvPr/>
              </p:nvSpPr>
              <p:spPr>
                <a:xfrm>
                  <a:off x="324247" y="9883204"/>
                  <a:ext cx="7154270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相談受付時間：平日 </a:t>
                  </a:r>
                  <a:r>
                    <a:rPr kumimoji="1"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9</a:t>
                  </a:r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：</a:t>
                  </a:r>
                  <a:r>
                    <a:rPr kumimoji="1"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00 </a:t>
                  </a:r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～ </a:t>
                  </a:r>
                  <a:r>
                    <a:rPr kumimoji="1"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12</a:t>
                  </a:r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：</a:t>
                  </a:r>
                  <a:r>
                    <a:rPr kumimoji="1"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00</a:t>
                  </a:r>
                  <a:r>
                    <a:rPr kumimoji="1" lang="ja-JP" altLang="en-US" sz="1200" b="1" dirty="0" err="1">
                      <a:latin typeface="HG丸ｺﾞｼｯｸM-PRO" pitchFamily="50" charset="-128"/>
                      <a:ea typeface="HG丸ｺﾞｼｯｸM-PRO" pitchFamily="50" charset="-128"/>
                    </a:rPr>
                    <a:t>、</a:t>
                  </a:r>
                  <a:r>
                    <a:rPr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13</a:t>
                  </a:r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：</a:t>
                  </a:r>
                  <a:r>
                    <a:rPr kumimoji="1"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00 </a:t>
                  </a:r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～ </a:t>
                  </a:r>
                  <a:r>
                    <a:rPr kumimoji="1"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16</a:t>
                  </a:r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：</a:t>
                  </a:r>
                  <a:r>
                    <a:rPr kumimoji="1" lang="en-US" altLang="ja-JP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00</a:t>
                  </a:r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（祝日・振替休日・年末年始除く）</a:t>
                  </a:r>
                </a:p>
              </p:txBody>
            </p:sp>
          </p:grpSp>
          <p:grpSp>
            <p:nvGrpSpPr>
              <p:cNvPr id="2059" name="グループ化 2058"/>
              <p:cNvGrpSpPr/>
              <p:nvPr/>
            </p:nvGrpSpPr>
            <p:grpSpPr>
              <a:xfrm>
                <a:off x="324247" y="8803084"/>
                <a:ext cx="5832648" cy="792088"/>
                <a:chOff x="324247" y="8803084"/>
                <a:chExt cx="5832648" cy="792088"/>
              </a:xfrm>
            </p:grpSpPr>
            <p:sp>
              <p:nvSpPr>
                <p:cNvPr id="2056" name="角丸四角形 2055"/>
                <p:cNvSpPr/>
                <p:nvPr/>
              </p:nvSpPr>
              <p:spPr>
                <a:xfrm>
                  <a:off x="402206" y="8803084"/>
                  <a:ext cx="2318492" cy="484254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800" b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消費者ホットライン</a:t>
                  </a:r>
                </a:p>
              </p:txBody>
            </p:sp>
            <p:sp>
              <p:nvSpPr>
                <p:cNvPr id="91" name="正方形/長方形 90"/>
                <p:cNvSpPr/>
                <p:nvPr/>
              </p:nvSpPr>
              <p:spPr>
                <a:xfrm>
                  <a:off x="2844527" y="8896254"/>
                  <a:ext cx="3100464" cy="40011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ja-JP" altLang="en-US" b="1" dirty="0">
                      <a:latin typeface="HG丸ｺﾞｼｯｸM-PRO" pitchFamily="50" charset="-128"/>
                      <a:ea typeface="HG丸ｺﾞｼｯｸM-PRO" pitchFamily="50" charset="-128"/>
                    </a:rPr>
                    <a:t>局番なし　　</a:t>
                  </a:r>
                  <a:r>
                    <a:rPr lang="ja-JP" altLang="en-US" b="1" spc="653" dirty="0">
                      <a:latin typeface="HGPｺﾞｼｯｸE" panose="020B0900000000000000" pitchFamily="50" charset="-128"/>
                      <a:ea typeface="HGPｺﾞｼｯｸE" panose="020B0900000000000000" pitchFamily="50" charset="-128"/>
                    </a:rPr>
                    <a:t>☎</a:t>
                  </a:r>
                  <a:r>
                    <a:rPr lang="ja-JP" altLang="en-US" b="1" spc="653" dirty="0">
                      <a:solidFill>
                        <a:srgbClr val="FF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１８８</a:t>
                  </a:r>
                  <a:endParaRPr lang="en-US" altLang="ja-JP" b="1" spc="653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98" name="テキスト ボックス 97"/>
                <p:cNvSpPr txBox="1"/>
                <p:nvPr/>
              </p:nvSpPr>
              <p:spPr>
                <a:xfrm>
                  <a:off x="324247" y="9318173"/>
                  <a:ext cx="5832648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1" dirty="0">
                      <a:latin typeface="HG丸ｺﾞｼｯｸM-PRO" pitchFamily="50" charset="-128"/>
                      <a:ea typeface="HG丸ｺﾞｼｯｸM-PRO" pitchFamily="50" charset="-128"/>
                    </a:rPr>
                    <a:t>お住いの市町の消費生活相談窓口または三重県消費生活センターにつながります</a:t>
                  </a:r>
                </a:p>
              </p:txBody>
            </p:sp>
          </p:grpSp>
        </p:grpSp>
      </p:grpSp>
      <p:cxnSp>
        <p:nvCxnSpPr>
          <p:cNvPr id="106" name="直線コネクタ 105"/>
          <p:cNvCxnSpPr/>
          <p:nvPr/>
        </p:nvCxnSpPr>
        <p:spPr>
          <a:xfrm>
            <a:off x="72219" y="10099228"/>
            <a:ext cx="7416824" cy="37416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67" name="テキスト ボックス 2066"/>
          <p:cNvSpPr txBox="1"/>
          <p:nvPr/>
        </p:nvSpPr>
        <p:spPr>
          <a:xfrm>
            <a:off x="901156" y="10192722"/>
            <a:ext cx="575895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三重県明乳会（明治牛乳販売店）　三重県消費生活センター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498" y="8927776"/>
            <a:ext cx="849525" cy="84952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137176" y="8775398"/>
            <a:ext cx="1459879" cy="24622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HG丸ｺﾞｼｯｸM-PRO" pitchFamily="50" charset="-128"/>
                <a:ea typeface="HG丸ｺﾞｼｯｸM-PRO" pitchFamily="50" charset="-128"/>
              </a:rPr>
              <a:t>↓詳細はこちらから↓</a:t>
            </a:r>
            <a:endParaRPr kumimoji="1" lang="en-US" altLang="ja-JP" sz="1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796305" y="1990110"/>
            <a:ext cx="3544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ダイエットサプリを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お試しだけのつもりで</a:t>
            </a:r>
            <a:r>
              <a:rPr lang="en-US" altLang="ja-JP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200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円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で購入したが、後日、２回目の商品と高額な請求書が送られてきた。販売会社に確認したところ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、定期購入コースの契約となっていると言われた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979320" y="3094438"/>
            <a:ext cx="3778250" cy="14003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742"/>
              </a:lnSpc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・注文する前に販売サイトを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隅々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まで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見る。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・注文時の画面やメールを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スクリー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ンショットなど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で保存しておく。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通信販売の場合、クーリング・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オ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フ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制度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はありません</a:t>
            </a: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lang="en-US" altLang="ja-JP" sz="12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07897" y="6672557"/>
            <a:ext cx="3391787" cy="119058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>
              <a:lnSpc>
                <a:spcPts val="1742"/>
              </a:lnSpc>
            </a:pP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・まずは、パソコンの状態を確認する。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警告画面に出ている連絡先には絶対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連絡しないようにする。</a:t>
            </a:r>
            <a:endParaRPr lang="en-US" altLang="ja-JP" sz="12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・自分で判断できない時は、周りの人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742"/>
              </a:lnSpc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に相談する。</a:t>
            </a:r>
            <a:endParaRPr lang="en-US" altLang="ja-JP" sz="12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458" y="6631423"/>
            <a:ext cx="821185" cy="87310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99" y="3203388"/>
            <a:ext cx="843818" cy="90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1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FFCC">
            <a:alpha val="69804"/>
          </a:srgbClr>
        </a:solidFill>
        <a:ln>
          <a:noFill/>
        </a:ln>
      </a:spPr>
      <a:bodyPr wrap="none" rtlCol="0">
        <a:spAutoFit/>
      </a:bodyPr>
      <a:lstStyle>
        <a:defPPr>
          <a:defRPr kumimoji="1" sz="1200" b="1" dirty="0" smtClean="0">
            <a:latin typeface="HG丸ｺﾞｼｯｸM-PRO" pitchFamily="50" charset="-128"/>
            <a:ea typeface="HG丸ｺﾞｼｯｸM-PRO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3247</TotalTime>
  <Words>538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HG丸ｺﾞｼｯｸM-PRO</vt:lpstr>
      <vt:lpstr>ＭＳ Ｐゴシック</vt:lpstr>
      <vt:lpstr>Arial</vt:lpstr>
      <vt:lpstr>Calibri</vt:lpstr>
      <vt:lpstr>Office ​​テーマ</vt:lpstr>
      <vt:lpstr>消費者トラブルにご注意！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ストップ悪質商法！</dc:title>
  <dc:creator>k050090</dc:creator>
  <cp:lastModifiedBy>印南 幸介</cp:lastModifiedBy>
  <cp:revision>296</cp:revision>
  <cp:lastPrinted>2023-12-14T01:06:16Z</cp:lastPrinted>
  <dcterms:created xsi:type="dcterms:W3CDTF">2012-04-05T07:44:26Z</dcterms:created>
  <dcterms:modified xsi:type="dcterms:W3CDTF">2024-01-05T05:12:52Z</dcterms:modified>
</cp:coreProperties>
</file>