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0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activeX/activeX1.xml><?xml version="1.0" encoding="utf-8"?>
<ax:ocx xmlns:ax="http://schemas.microsoft.com/office/2006/activeX" xmlns:r="http://schemas.openxmlformats.org/officeDocument/2006/relationships" ax:classid="{D9347033-9612-11D1-9D75-00C04FCC8CDC}" ax:persistence="persistPropertyBag">
  <ax:ocxPr ax:name="_cx" ax:value="2474"/>
  <ax:ocxPr ax:name="_cy" ax:value="2068"/>
  <ax:ocxPr ax:name="Style" ax:value="11"/>
  <ax:ocxPr ax:name="SubStyle" ax:value="-1"/>
  <ax:ocxPr ax:name="Validation" ax:value="2"/>
  <ax:ocxPr ax:name="LineWeight" ax:value="3"/>
  <ax:ocxPr ax:name="Direction" ax:value="0"/>
  <ax:ocxPr ax:name="ShowData" ax:value="1"/>
  <ax:ocxPr ax:name="Value" ax:value="https://www.kokusai-teishi.com"/>
  <ax:ocxPr ax:name="ForeColor" ax:value="0"/>
  <ax:ocxPr ax:name="BackColor" ax:value="16777215"/>
</ax:ocx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054083D-35D0-46B4-81EF-EE64D2F36F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4813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r>
              <a:rPr kumimoji="1" lang="ja-JP" altLang="en-US"/>
              <a:t>未定稿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99EFFD-FEA1-4142-8E83-EBE06FE383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573" y="0"/>
            <a:ext cx="2918621" cy="494813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87F39D44-E66B-44DF-AAA6-3098827DB2C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8328DB4-4B89-49F7-BE54-B83C30C7F9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371501"/>
            <a:ext cx="2918621" cy="494813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483CF0-DD31-4750-8AAE-686551F205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573" y="9371501"/>
            <a:ext cx="2918621" cy="494813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B0085BC0-C19A-4DFE-8ADC-8B50F4FC9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14482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r>
              <a:rPr kumimoji="1" lang="ja-JP" altLang="en-US"/>
              <a:t>未定稿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5029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D79AD380-FFC8-4947-9B43-86B247A43BB5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1" rIns="90663" bIns="453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663" tIns="45331" rIns="90663" bIns="4533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1" cy="495028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A72ECAE6-3396-4009-8A02-A5CB9E1B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14281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4" name="日付プレースホルダー 13">
            <a:extLst>
              <a:ext uri="{FF2B5EF4-FFF2-40B4-BE49-F238E27FC236}">
                <a16:creationId xmlns:a16="http://schemas.microsoft.com/office/drawing/2014/main" id="{58197568-2F86-4845-BDF1-D3C57E9A2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フッター プレースホルダー 14">
            <a:extLst>
              <a:ext uri="{FF2B5EF4-FFF2-40B4-BE49-F238E27FC236}">
                <a16:creationId xmlns:a16="http://schemas.microsoft.com/office/drawing/2014/main" id="{D1CAC1DA-F89E-4AF8-BFBE-ADA3D204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3463" y="36687"/>
            <a:ext cx="2014537" cy="344313"/>
          </a:xfrm>
        </p:spPr>
        <p:txBody>
          <a:bodyPr/>
          <a:lstStyle>
            <a:lvl1pPr>
              <a:defRPr sz="18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/>
              <a:t>未定稿</a:t>
            </a:r>
            <a:endParaRPr kumimoji="1" lang="ja-JP" altLang="en-US" dirty="0"/>
          </a:p>
        </p:txBody>
      </p:sp>
      <p:sp>
        <p:nvSpPr>
          <p:cNvPr id="16" name="スライド番号プレースホルダー 15">
            <a:extLst>
              <a:ext uri="{FF2B5EF4-FFF2-40B4-BE49-F238E27FC236}">
                <a16:creationId xmlns:a16="http://schemas.microsoft.com/office/drawing/2014/main" id="{6D18F47A-E745-4D77-8C80-2F8EFD6DA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未定稿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47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未定稿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未定稿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9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未定稿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72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未定稿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4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未定稿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36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未定稿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34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未定稿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5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未定稿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20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未定稿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09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未定稿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5C470-665E-4786-98E0-E3287642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09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0" Type="http://schemas.openxmlformats.org/officeDocument/2006/relationships/image" Target="../media/image2.wmf"/><Relationship Id="rId4" Type="http://schemas.openxmlformats.org/officeDocument/2006/relationships/hyperlink" Target="https://www.ntt-west.co.jp/newscms/notice/12893/20230502_1.pdf&#12297;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爆発 2 50"/>
          <p:cNvSpPr/>
          <p:nvPr/>
        </p:nvSpPr>
        <p:spPr>
          <a:xfrm>
            <a:off x="-175751" y="-21595"/>
            <a:ext cx="4555083" cy="563999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6">
            <a:extLst>
              <a:ext uri="{FF2B5EF4-FFF2-40B4-BE49-F238E27FC236}">
                <a16:creationId xmlns:a16="http://schemas.microsoft.com/office/drawing/2014/main" id="{2138773F-D113-4BA9-863F-2DCB8CE76630}"/>
              </a:ext>
            </a:extLst>
          </p:cNvPr>
          <p:cNvSpPr/>
          <p:nvPr/>
        </p:nvSpPr>
        <p:spPr>
          <a:xfrm>
            <a:off x="4246" y="5298116"/>
            <a:ext cx="6874424" cy="6939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国際電話番号</a:t>
            </a:r>
            <a:r>
              <a:rPr kumimoji="1"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特殊</a:t>
            </a:r>
            <a:r>
              <a:rPr kumimoji="1"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詐欺</a:t>
            </a:r>
            <a:r>
              <a:rPr kumimoji="1"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kumimoji="1"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急増中</a:t>
            </a:r>
            <a:r>
              <a:rPr kumimoji="1" lang="en-US" altLang="ja-JP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!!</a:t>
            </a:r>
            <a:endParaRPr kumimoji="1" lang="ja-JP" altLang="en-US" sz="2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四角形: 角を丸くする 14">
            <a:extLst>
              <a:ext uri="{FF2B5EF4-FFF2-40B4-BE49-F238E27FC236}">
                <a16:creationId xmlns:a16="http://schemas.microsoft.com/office/drawing/2014/main" id="{0070F4AA-645C-417B-BAB2-0F5210D53E45}"/>
              </a:ext>
            </a:extLst>
          </p:cNvPr>
          <p:cNvSpPr/>
          <p:nvPr/>
        </p:nvSpPr>
        <p:spPr>
          <a:xfrm>
            <a:off x="247061" y="5371149"/>
            <a:ext cx="6522016" cy="578874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5728" y="464285"/>
            <a:ext cx="5844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無料でできる「特殊詐欺対策」</a:t>
            </a:r>
            <a:endParaRPr kumimoji="1" lang="ja-JP" alt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6BC6B932-64EF-4EC5-8A97-AE07FE89CBC3}"/>
              </a:ext>
            </a:extLst>
          </p:cNvPr>
          <p:cNvSpPr/>
          <p:nvPr/>
        </p:nvSpPr>
        <p:spPr>
          <a:xfrm>
            <a:off x="208790" y="1872500"/>
            <a:ext cx="6338265" cy="1426161"/>
          </a:xfrm>
          <a:prstGeom prst="ellipse">
            <a:avLst/>
          </a:prstGeom>
          <a:solidFill>
            <a:srgbClr val="FEF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871E2301-5FCC-4599-AC4B-0E4E720DDCFF}"/>
              </a:ext>
            </a:extLst>
          </p:cNvPr>
          <p:cNvSpPr txBox="1">
            <a:spLocks/>
          </p:cNvSpPr>
          <p:nvPr/>
        </p:nvSpPr>
        <p:spPr>
          <a:xfrm>
            <a:off x="187220" y="1872501"/>
            <a:ext cx="6641698" cy="6493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19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ナンバー</a:t>
            </a:r>
            <a:r>
              <a:rPr lang="ja-JP" altLang="en-US" sz="19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・ディスプレイおよびナンバー・</a:t>
            </a:r>
            <a:r>
              <a:rPr lang="ja-JP" altLang="en-US" sz="19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リクエストの　　高齢者</a:t>
            </a:r>
            <a:r>
              <a:rPr lang="ja-JP" altLang="en-US" sz="19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無償化</a:t>
            </a:r>
            <a:r>
              <a:rPr lang="ja-JP" altLang="en-US" sz="19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受付</a:t>
            </a:r>
            <a:endParaRPr lang="en-US" altLang="ja-JP" sz="19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C77434-31B7-4B71-843A-7407768EAB8A}"/>
              </a:ext>
            </a:extLst>
          </p:cNvPr>
          <p:cNvSpPr txBox="1"/>
          <p:nvPr/>
        </p:nvSpPr>
        <p:spPr>
          <a:xfrm>
            <a:off x="296315" y="2533065"/>
            <a:ext cx="64455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70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歳以上の契約者または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70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歳以上の方と同居している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契約者の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回線を対象として、ナンバー・ディスプレイおよびナンバー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リクエストの月額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利用料　および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工事費を無料とします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四角形: 角を丸くする 6">
            <a:extLst>
              <a:ext uri="{FF2B5EF4-FFF2-40B4-BE49-F238E27FC236}">
                <a16:creationId xmlns:a16="http://schemas.microsoft.com/office/drawing/2014/main" id="{2138773F-D113-4BA9-863F-2DCB8CE76630}"/>
              </a:ext>
            </a:extLst>
          </p:cNvPr>
          <p:cNvSpPr/>
          <p:nvPr/>
        </p:nvSpPr>
        <p:spPr>
          <a:xfrm>
            <a:off x="-330103" y="1030136"/>
            <a:ext cx="7460040" cy="7873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特殊詐欺被害</a:t>
            </a:r>
            <a:r>
              <a:rPr kumimoji="1" lang="ja-JP" altLang="en-US" sz="2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を防止するための</a:t>
            </a:r>
            <a:r>
              <a:rPr kumimoji="1" lang="ja-JP" altLang="en-US" sz="2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ＮＴＴ西日本の取組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0070F4AA-645C-417B-BAB2-0F5210D53E45}"/>
              </a:ext>
            </a:extLst>
          </p:cNvPr>
          <p:cNvSpPr/>
          <p:nvPr/>
        </p:nvSpPr>
        <p:spPr>
          <a:xfrm>
            <a:off x="151603" y="1121576"/>
            <a:ext cx="6496629" cy="637611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4743" y="3433911"/>
            <a:ext cx="6793432" cy="1814909"/>
            <a:chOff x="66649" y="7285389"/>
            <a:chExt cx="6793432" cy="1814909"/>
          </a:xfrm>
        </p:grpSpPr>
        <p:sp>
          <p:nvSpPr>
            <p:cNvPr id="18" name="角丸四角形 17"/>
            <p:cNvSpPr/>
            <p:nvPr/>
          </p:nvSpPr>
          <p:spPr>
            <a:xfrm>
              <a:off x="165687" y="7285389"/>
              <a:ext cx="6531223" cy="1814909"/>
            </a:xfrm>
            <a:prstGeom prst="roundRect">
              <a:avLst>
                <a:gd name="adj" fmla="val 11130"/>
              </a:avLst>
            </a:prstGeom>
            <a:effectLst>
              <a:softEdge rad="31750"/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5E26F62-3AD1-42A3-9B68-303055C85763}"/>
                </a:ext>
              </a:extLst>
            </p:cNvPr>
            <p:cNvSpPr txBox="1"/>
            <p:nvPr/>
          </p:nvSpPr>
          <p:spPr>
            <a:xfrm>
              <a:off x="325769" y="7307598"/>
              <a:ext cx="35958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 smtClean="0"/>
                <a:t>この</a:t>
              </a:r>
              <a:r>
                <a:rPr kumimoji="1" lang="ja-JP" altLang="en-US" sz="1400" b="1" dirty="0"/>
                <a:t>取組に関する</a:t>
              </a:r>
              <a:r>
                <a:rPr kumimoji="1" lang="ja-JP" altLang="en-US" sz="1400" b="1" dirty="0" smtClean="0"/>
                <a:t>お問合せ</a:t>
              </a:r>
              <a:r>
                <a:rPr kumimoji="1" lang="ja-JP" altLang="en-US" sz="1400" b="1" dirty="0"/>
                <a:t>や</a:t>
              </a:r>
              <a:r>
                <a:rPr kumimoji="1" lang="ja-JP" altLang="en-US" sz="1400" b="1" dirty="0" smtClean="0"/>
                <a:t>お申込み</a:t>
              </a:r>
              <a:r>
                <a:rPr kumimoji="1" lang="ja-JP" altLang="en-US" sz="1400" b="1" dirty="0"/>
                <a:t>は、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FE18CF85-4788-4BB6-891A-68277739CAFE}"/>
                </a:ext>
              </a:extLst>
            </p:cNvPr>
            <p:cNvSpPr txBox="1"/>
            <p:nvPr/>
          </p:nvSpPr>
          <p:spPr>
            <a:xfrm>
              <a:off x="66649" y="7534673"/>
              <a:ext cx="6793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u="sng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ＮＴＴ西日本　</a:t>
              </a:r>
              <a:r>
                <a:rPr kumimoji="1" lang="en-US" altLang="ja-JP" b="1" u="sng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IP</a:t>
              </a:r>
              <a:r>
                <a:rPr kumimoji="1" lang="ja-JP" altLang="en-US" b="1" u="sng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コールセンタ　０１２０－１１６－１１６</a:t>
              </a:r>
              <a:endParaRPr kumimoji="1" lang="en-US" altLang="ja-JP" b="1" u="sng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EA8BC6CF-D12D-4A73-8E6A-0EB2822511A5}"/>
                </a:ext>
              </a:extLst>
            </p:cNvPr>
            <p:cNvSpPr txBox="1"/>
            <p:nvPr/>
          </p:nvSpPr>
          <p:spPr>
            <a:xfrm>
              <a:off x="325769" y="7857809"/>
              <a:ext cx="624631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/>
                <a:t>〈</a:t>
              </a:r>
              <a:r>
                <a:rPr kumimoji="1" lang="ja-JP" altLang="en-US" sz="1050" b="1" dirty="0"/>
                <a:t>受付時間：午前９時～午後５時（土曜・日曜・祝日も受付中、年末</a:t>
              </a:r>
              <a:r>
                <a:rPr kumimoji="1" lang="ja-JP" altLang="en-US" sz="1050" b="1" dirty="0" smtClean="0"/>
                <a:t>年始</a:t>
              </a:r>
              <a:r>
                <a:rPr kumimoji="1" lang="en-US" altLang="ja-JP" sz="1050" b="1" dirty="0" smtClean="0"/>
                <a:t>12/29</a:t>
              </a:r>
              <a:r>
                <a:rPr kumimoji="1" lang="ja-JP" altLang="en-US" sz="1050" b="1" dirty="0" smtClean="0"/>
                <a:t>～</a:t>
              </a:r>
              <a:r>
                <a:rPr kumimoji="1" lang="en-US" altLang="ja-JP" sz="1050" b="1" dirty="0" smtClean="0"/>
                <a:t>1/3</a:t>
              </a:r>
              <a:r>
                <a:rPr kumimoji="1" lang="ja-JP" altLang="en-US" sz="1050" b="1" dirty="0" smtClean="0"/>
                <a:t>を除きます</a:t>
              </a:r>
              <a:r>
                <a:rPr kumimoji="1" lang="ja-JP" altLang="en-US" sz="1050" b="1" dirty="0"/>
                <a:t>）</a:t>
              </a:r>
              <a:r>
                <a:rPr kumimoji="1" lang="en-US" altLang="ja-JP" sz="1050" b="1" dirty="0"/>
                <a:t>〉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E4DF37FE-9699-467E-860A-CB23D4398660}"/>
                </a:ext>
              </a:extLst>
            </p:cNvPr>
            <p:cNvSpPr txBox="1"/>
            <p:nvPr/>
          </p:nvSpPr>
          <p:spPr>
            <a:xfrm>
              <a:off x="344830" y="8105094"/>
              <a:ext cx="53912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/>
                <a:t>に</a:t>
              </a:r>
              <a:r>
                <a:rPr kumimoji="1" lang="ja-JP" altLang="en-US" sz="1400" b="1" dirty="0" smtClean="0"/>
                <a:t>、番号</a:t>
              </a:r>
              <a:r>
                <a:rPr kumimoji="1" lang="ja-JP" altLang="en-US" sz="1400" b="1" dirty="0"/>
                <a:t>を</a:t>
              </a:r>
              <a:r>
                <a:rPr kumimoji="1" lang="ja-JP" altLang="en-US" sz="1400" b="1" dirty="0" smtClean="0"/>
                <a:t>お確かめのうえ、お間違い</a:t>
              </a:r>
              <a:r>
                <a:rPr kumimoji="1" lang="ja-JP" altLang="en-US" sz="1400" b="1" dirty="0"/>
                <a:t>のないようお願いします。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15E26F62-3AD1-42A3-9B68-303055C85763}"/>
                </a:ext>
              </a:extLst>
            </p:cNvPr>
            <p:cNvSpPr txBox="1"/>
            <p:nvPr/>
          </p:nvSpPr>
          <p:spPr>
            <a:xfrm>
              <a:off x="327010" y="8358305"/>
              <a:ext cx="3236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/>
                <a:t>インターネットからのお申し込みは、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FE18CF85-4788-4BB6-891A-68277739CAFE}"/>
                </a:ext>
              </a:extLst>
            </p:cNvPr>
            <p:cNvSpPr txBox="1"/>
            <p:nvPr/>
          </p:nvSpPr>
          <p:spPr>
            <a:xfrm>
              <a:off x="243384" y="8584246"/>
              <a:ext cx="42799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/>
                <a:t>ＮＴＴ西日本　特殊詐欺対策特設ページ</a:t>
              </a:r>
              <a:endParaRPr kumimoji="1" lang="en-US" altLang="ja-JP" sz="1400" b="1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EA8BC6CF-D12D-4A73-8E6A-0EB2822511A5}"/>
                </a:ext>
              </a:extLst>
            </p:cNvPr>
            <p:cNvSpPr txBox="1"/>
            <p:nvPr/>
          </p:nvSpPr>
          <p:spPr>
            <a:xfrm>
              <a:off x="698125" y="8735600"/>
              <a:ext cx="55715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/>
                <a:t>〈</a:t>
              </a:r>
              <a:r>
                <a:rPr kumimoji="1" lang="en-US" altLang="ja-JP" sz="1200" b="1" dirty="0">
                  <a:hlinkClick r:id="rId4"/>
                </a:rPr>
                <a:t>https://www.ntt-west.co.jp/product/</a:t>
              </a:r>
              <a:r>
                <a:rPr kumimoji="1" lang="en-US" altLang="ja-JP" sz="1200" b="1" dirty="0" err="1">
                  <a:hlinkClick r:id="rId4"/>
                </a:rPr>
                <a:t>sagitaisaku</a:t>
              </a:r>
              <a:r>
                <a:rPr kumimoji="1" lang="en-US" altLang="ja-JP" sz="1200" b="1" dirty="0">
                  <a:hlinkClick r:id="rId4"/>
                </a:rPr>
                <a:t>/〉</a:t>
              </a:r>
              <a:r>
                <a:rPr kumimoji="1" lang="ja-JP" altLang="en-US" sz="1400" b="1" dirty="0"/>
                <a:t>まで。</a:t>
              </a:r>
              <a:endParaRPr kumimoji="1" lang="en-US" altLang="ja-JP" sz="1400" b="1" dirty="0"/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57375" y="8462167"/>
              <a:ext cx="563557" cy="563557"/>
            </a:xfrm>
            <a:prstGeom prst="rect">
              <a:avLst/>
            </a:prstGeom>
          </p:spPr>
        </p:pic>
      </p:grpSp>
      <p:sp>
        <p:nvSpPr>
          <p:cNvPr id="27" name="円形吹き出し 26"/>
          <p:cNvSpPr/>
          <p:nvPr/>
        </p:nvSpPr>
        <p:spPr>
          <a:xfrm>
            <a:off x="5508101" y="4442487"/>
            <a:ext cx="1276830" cy="756215"/>
          </a:xfrm>
          <a:prstGeom prst="wedgeEllipseCallout">
            <a:avLst>
              <a:gd name="adj1" fmla="val -66071"/>
              <a:gd name="adj2" fmla="val 702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33094" y="4625763"/>
            <a:ext cx="1312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100" u="sng" dirty="0"/>
              <a:t>このほかの</a:t>
            </a:r>
            <a:r>
              <a:rPr kumimoji="1" lang="ja-JP" altLang="en-US" sz="1100" u="sng" dirty="0" smtClean="0"/>
              <a:t>取組</a:t>
            </a:r>
            <a:endParaRPr kumimoji="1" lang="en-US" altLang="ja-JP" sz="1100" u="sng" dirty="0" smtClean="0"/>
          </a:p>
          <a:p>
            <a:pPr algn="just"/>
            <a:r>
              <a:rPr kumimoji="1" lang="ja-JP" altLang="en-US" sz="1100" u="sng" dirty="0" smtClean="0"/>
              <a:t>は</a:t>
            </a:r>
            <a:r>
              <a:rPr kumimoji="1" lang="ja-JP" altLang="en-US" sz="1100" u="sng" dirty="0"/>
              <a:t>こちらから</a:t>
            </a:r>
          </a:p>
        </p:txBody>
      </p:sp>
      <p:sp>
        <p:nvSpPr>
          <p:cNvPr id="30" name="四角形: 角を丸くする 7">
            <a:extLst>
              <a:ext uri="{FF2B5EF4-FFF2-40B4-BE49-F238E27FC236}">
                <a16:creationId xmlns:a16="http://schemas.microsoft.com/office/drawing/2014/main" id="{84CD1864-04E9-4004-B80B-020D4BF466B9}"/>
              </a:ext>
            </a:extLst>
          </p:cNvPr>
          <p:cNvSpPr/>
          <p:nvPr/>
        </p:nvSpPr>
        <p:spPr>
          <a:xfrm>
            <a:off x="727811" y="5997457"/>
            <a:ext cx="3871991" cy="4384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＋</a:t>
            </a:r>
            <a:r>
              <a:rPr kumimoji="1" lang="ja-JP" altLang="en-US" sz="1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 や＋４４などから始まる番号、たとえば</a:t>
            </a:r>
          </a:p>
        </p:txBody>
      </p:sp>
      <p:grpSp>
        <p:nvGrpSpPr>
          <p:cNvPr id="31" name="グループ化 30"/>
          <p:cNvGrpSpPr/>
          <p:nvPr/>
        </p:nvGrpSpPr>
        <p:grpSpPr>
          <a:xfrm>
            <a:off x="92589" y="8123218"/>
            <a:ext cx="6676488" cy="1245109"/>
            <a:chOff x="136652" y="7357769"/>
            <a:chExt cx="6676488" cy="1167056"/>
          </a:xfrm>
        </p:grpSpPr>
        <p:sp>
          <p:nvSpPr>
            <p:cNvPr id="32" name="四角形: 角を丸くする 34">
              <a:extLst>
                <a:ext uri="{FF2B5EF4-FFF2-40B4-BE49-F238E27FC236}">
                  <a16:creationId xmlns:a16="http://schemas.microsoft.com/office/drawing/2014/main" id="{C2E984FB-FD2E-4827-92CF-3906EA7F5B8B}"/>
                </a:ext>
              </a:extLst>
            </p:cNvPr>
            <p:cNvSpPr/>
            <p:nvPr/>
          </p:nvSpPr>
          <p:spPr>
            <a:xfrm>
              <a:off x="136652" y="7575018"/>
              <a:ext cx="6676488" cy="949807"/>
            </a:xfrm>
            <a:prstGeom prst="roundRect">
              <a:avLst>
                <a:gd name="adj" fmla="val 11217"/>
              </a:avLst>
            </a:prstGeom>
            <a:solidFill>
              <a:srgbClr val="99CCFF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r>
                <a:rPr kumimoji="1" lang="ja-JP" altLang="en-US" dirty="0" smtClean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国際</a:t>
              </a:r>
              <a:r>
                <a:rPr kumimoji="1" lang="ja-JP" altLang="en-US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電話不取扱受付センター</a:t>
              </a:r>
              <a:endParaRPr kumimoji="1" lang="en-US" altLang="ja-JP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  <a:p>
              <a:r>
                <a:rPr kumimoji="1" lang="ja-JP" altLang="en-US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　</a:t>
              </a:r>
              <a:r>
                <a:rPr kumimoji="1" lang="ja-JP" altLang="en-US" b="1" u="sng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電話番号 </a:t>
              </a:r>
              <a:r>
                <a:rPr kumimoji="1" lang="ja-JP" altLang="en-US" b="1" u="sng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０１２０－２１０－３６４</a:t>
              </a:r>
              <a:r>
                <a:rPr kumimoji="1" lang="ja-JP" altLang="en-US" u="sng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（通話料無料）</a:t>
              </a:r>
            </a:p>
            <a:p>
              <a:r>
                <a:rPr kumimoji="1" lang="ja-JP" altLang="en-US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　</a:t>
              </a:r>
              <a:r>
                <a:rPr kumimoji="1" lang="ja-JP" altLang="en-US" sz="1400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取扱時間 オペレータ案内：平日午前</a:t>
              </a:r>
              <a:r>
                <a:rPr kumimoji="1" lang="ja-JP" altLang="en-US" sz="1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９時～午後</a:t>
              </a:r>
              <a:r>
                <a:rPr kumimoji="1" lang="ja-JP" altLang="en-US" sz="1400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５時</a:t>
              </a:r>
              <a:r>
                <a:rPr kumimoji="1" lang="ja-JP" altLang="en-US" sz="14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まで</a:t>
              </a:r>
              <a:endParaRPr kumimoji="1" lang="ja-JP" altLang="en-US" sz="1400" dirty="0"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  <p:sp>
          <p:nvSpPr>
            <p:cNvPr id="33" name="四角形: 角を丸くする 36">
              <a:extLst>
                <a:ext uri="{FF2B5EF4-FFF2-40B4-BE49-F238E27FC236}">
                  <a16:creationId xmlns:a16="http://schemas.microsoft.com/office/drawing/2014/main" id="{7C77B64C-46F3-458B-B445-2CE66AB21C51}"/>
                </a:ext>
              </a:extLst>
            </p:cNvPr>
            <p:cNvSpPr/>
            <p:nvPr/>
          </p:nvSpPr>
          <p:spPr>
            <a:xfrm>
              <a:off x="1972959" y="7357769"/>
              <a:ext cx="3158345" cy="307064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お申込み</a:t>
              </a:r>
              <a:r>
                <a:rPr kumimoji="1" lang="ja-JP" altLang="en-US" sz="1400" b="1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・</a:t>
              </a:r>
              <a:r>
                <a:rPr kumimoji="1" lang="ja-JP" altLang="en-US" sz="1400" b="1" dirty="0" smtClean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お問合せ</a:t>
              </a:r>
              <a:r>
                <a:rPr kumimoji="1" lang="ja-JP" altLang="en-US" sz="1400" b="1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はこちらから</a:t>
              </a: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79129" y="7059848"/>
            <a:ext cx="6724659" cy="1014045"/>
            <a:chOff x="94346" y="4470929"/>
            <a:chExt cx="6724659" cy="2229083"/>
          </a:xfrm>
        </p:grpSpPr>
        <p:sp>
          <p:nvSpPr>
            <p:cNvPr id="37" name="四角形: 角を丸くする 5">
              <a:extLst>
                <a:ext uri="{FF2B5EF4-FFF2-40B4-BE49-F238E27FC236}">
                  <a16:creationId xmlns:a16="http://schemas.microsoft.com/office/drawing/2014/main" id="{74773795-5EA8-44CF-982F-84083369DA7D}"/>
                </a:ext>
              </a:extLst>
            </p:cNvPr>
            <p:cNvSpPr/>
            <p:nvPr/>
          </p:nvSpPr>
          <p:spPr>
            <a:xfrm>
              <a:off x="94346" y="4496949"/>
              <a:ext cx="6662785" cy="2132786"/>
            </a:xfrm>
            <a:prstGeom prst="roundRect">
              <a:avLst>
                <a:gd name="adj" fmla="val 11736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38" name="四角形: 角を丸くする 8">
              <a:extLst>
                <a:ext uri="{FF2B5EF4-FFF2-40B4-BE49-F238E27FC236}">
                  <a16:creationId xmlns:a16="http://schemas.microsoft.com/office/drawing/2014/main" id="{D053408D-772F-4A43-8B8C-885B785B88DB}"/>
                </a:ext>
              </a:extLst>
            </p:cNvPr>
            <p:cNvSpPr/>
            <p:nvPr/>
          </p:nvSpPr>
          <p:spPr>
            <a:xfrm>
              <a:off x="94346" y="4470929"/>
              <a:ext cx="6724659" cy="1674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spc="-15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海外との電話が不要な方</a:t>
              </a:r>
              <a:r>
                <a:rPr kumimoji="1" lang="ja-JP" altLang="en-US" b="1" spc="-15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は、発信・着信を</a:t>
              </a:r>
              <a:endParaRPr kumimoji="1" lang="en-US" altLang="ja-JP" b="1" spc="-1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24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無償</a:t>
              </a:r>
              <a:r>
                <a:rPr kumimoji="1" lang="ja-JP" altLang="en-US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</a:t>
              </a:r>
              <a:r>
                <a:rPr kumimoji="1" lang="ja-JP" altLang="en-US" sz="24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休止</a:t>
              </a:r>
              <a:r>
                <a:rPr kumimoji="1" lang="ja-JP" altLang="en-US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できます</a:t>
              </a:r>
              <a:endParaRPr kumimoji="1"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9" name="四角形: 角を丸くする 33">
              <a:extLst>
                <a:ext uri="{FF2B5EF4-FFF2-40B4-BE49-F238E27FC236}">
                  <a16:creationId xmlns:a16="http://schemas.microsoft.com/office/drawing/2014/main" id="{125D2528-DEA8-464E-91D1-971DEC888F2E}"/>
                </a:ext>
              </a:extLst>
            </p:cNvPr>
            <p:cNvSpPr/>
            <p:nvPr/>
          </p:nvSpPr>
          <p:spPr>
            <a:xfrm>
              <a:off x="107806" y="6261601"/>
              <a:ext cx="6649325" cy="43841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spc="-1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固定電話・ひかり電話が対象</a:t>
              </a:r>
              <a:r>
                <a:rPr kumimoji="1" lang="ja-JP" altLang="en-US" sz="1100" spc="-1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です。そのほかにも一定の条件がありますので、</a:t>
              </a:r>
              <a:r>
                <a:rPr kumimoji="1" lang="ja-JP" altLang="en-US" sz="1100" b="1" spc="-150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詳しくは申込みの際に確認</a:t>
              </a:r>
              <a:r>
                <a:rPr kumimoji="1" lang="ja-JP" altLang="en-US" sz="1100" spc="-1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ください。</a:t>
              </a:r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0" y="9461083"/>
            <a:ext cx="6878670" cy="44510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n w="0"/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三重県警察</a:t>
            </a:r>
            <a:endParaRPr kumimoji="1" lang="en-US" altLang="ja-JP" sz="2800" dirty="0" smtClean="0">
              <a:ln w="0"/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1" name="楕円 40"/>
          <p:cNvSpPr/>
          <p:nvPr/>
        </p:nvSpPr>
        <p:spPr>
          <a:xfrm rot="20701233">
            <a:off x="96250" y="550724"/>
            <a:ext cx="1189116" cy="39897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 rot="20775894">
            <a:off x="236657" y="513176"/>
            <a:ext cx="111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要申込</a:t>
            </a:r>
            <a:r>
              <a:rPr kumimoji="1" lang="en-US" altLang="ja-JP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!</a:t>
            </a:r>
            <a:endParaRPr kumimoji="1" lang="ja-JP" altLang="en-US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3" name="四角形: 角を丸くする 29">
            <a:extLst>
              <a:ext uri="{FF2B5EF4-FFF2-40B4-BE49-F238E27FC236}">
                <a16:creationId xmlns:a16="http://schemas.microsoft.com/office/drawing/2014/main" id="{E8BF9C1B-1DA2-4C45-9B5E-7A83448071CB}"/>
              </a:ext>
            </a:extLst>
          </p:cNvPr>
          <p:cNvSpPr/>
          <p:nvPr/>
        </p:nvSpPr>
        <p:spPr>
          <a:xfrm>
            <a:off x="1434080" y="6270401"/>
            <a:ext cx="4215616" cy="51580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＋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1312345678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＋</a:t>
            </a:r>
            <a:r>
              <a:rPr kumimoji="1" lang="en-US" altLang="ja-JP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44698765432</a:t>
            </a:r>
            <a:endParaRPr kumimoji="1" lang="ja-JP" altLang="en-US" sz="1600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4" name="四角形: 角を丸くする 26">
            <a:extLst>
              <a:ext uri="{FF2B5EF4-FFF2-40B4-BE49-F238E27FC236}">
                <a16:creationId xmlns:a16="http://schemas.microsoft.com/office/drawing/2014/main" id="{DE8A12CF-2B95-4AC4-8BD5-B2C030EDEC22}"/>
              </a:ext>
            </a:extLst>
          </p:cNvPr>
          <p:cNvSpPr/>
          <p:nvPr/>
        </p:nvSpPr>
        <p:spPr>
          <a:xfrm>
            <a:off x="690808" y="6697177"/>
            <a:ext cx="6480117" cy="4384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このような表示の電話には出ない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、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かけ直さない</a:t>
            </a:r>
            <a:r>
              <a:rPr kumimoji="1" lang="ja-JP" altLang="en-US" sz="1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よう、ご注意ください。</a:t>
            </a: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A813B566-909C-49E5-8B4B-FD43E23CD963}"/>
              </a:ext>
            </a:extLst>
          </p:cNvPr>
          <p:cNvGrpSpPr/>
          <p:nvPr/>
        </p:nvGrpSpPr>
        <p:grpSpPr>
          <a:xfrm>
            <a:off x="5227499" y="6085449"/>
            <a:ext cx="1514415" cy="680312"/>
            <a:chOff x="-2583601" y="3032536"/>
            <a:chExt cx="3978029" cy="1955253"/>
          </a:xfrm>
        </p:grpSpPr>
        <p:graphicFrame>
          <p:nvGraphicFramePr>
            <p:cNvPr id="46" name="オブジェクト 45">
              <a:extLst>
                <a:ext uri="{FF2B5EF4-FFF2-40B4-BE49-F238E27FC236}">
                  <a16:creationId xmlns:a16="http://schemas.microsoft.com/office/drawing/2014/main" id="{31AD61C7-1AD1-44BE-BCC7-1A430442AA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3346972"/>
                </p:ext>
              </p:extLst>
            </p:nvPr>
          </p:nvGraphicFramePr>
          <p:xfrm>
            <a:off x="-2583601" y="3032536"/>
            <a:ext cx="3978029" cy="1955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花子" r:id="rId6" imgW="3169800" imgH="1668600" progId="HANAKO.Document.9">
                    <p:embed/>
                  </p:oleObj>
                </mc:Choice>
                <mc:Fallback>
                  <p:oleObj name="花子" r:id="rId6" imgW="3169800" imgH="1668600" progId="HANAKO.Document.9">
                    <p:embed/>
                    <p:pic>
                      <p:nvPicPr>
                        <p:cNvPr id="17" name="オブジェクト 16">
                          <a:extLst>
                            <a:ext uri="{FF2B5EF4-FFF2-40B4-BE49-F238E27FC236}">
                              <a16:creationId xmlns:a16="http://schemas.microsoft.com/office/drawing/2014/main" id="{31AD61C7-1AD1-44BE-BCC7-1A430442AA0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-2583601" y="3032536"/>
                          <a:ext cx="3978029" cy="19552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5F7665C4-E909-4D59-99BD-EF22BF66545B}"/>
                </a:ext>
              </a:extLst>
            </p:cNvPr>
            <p:cNvSpPr/>
            <p:nvPr/>
          </p:nvSpPr>
          <p:spPr>
            <a:xfrm>
              <a:off x="-1218573" y="3160870"/>
              <a:ext cx="2200789" cy="6245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>
                  <a:solidFill>
                    <a:schemeClr val="tx1"/>
                  </a:solidFill>
                </a:rPr>
                <a:t>+112345678</a:t>
              </a:r>
            </a:p>
          </p:txBody>
        </p:sp>
      </p:grpSp>
      <p:pic>
        <p:nvPicPr>
          <p:cNvPr id="48" name="図 47">
            <a:extLst>
              <a:ext uri="{FF2B5EF4-FFF2-40B4-BE49-F238E27FC236}">
                <a16:creationId xmlns:a16="http://schemas.microsoft.com/office/drawing/2014/main" id="{DBCB1232-51FF-4511-92CC-494E49D41028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1603" y="6045536"/>
            <a:ext cx="770686" cy="966353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>
            <a:off x="303863" y="76254"/>
            <a:ext cx="338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自宅の固定電話が危ない！</a:t>
            </a:r>
            <a:endParaRPr kumimoji="1" lang="ja-JP" altLang="en-US" sz="20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693" y="27620"/>
            <a:ext cx="950095" cy="1044351"/>
          </a:xfrm>
          <a:prstGeom prst="rect">
            <a:avLst/>
          </a:prstGeom>
        </p:spPr>
      </p:pic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B112F865-3385-43BF-B2AE-E5620A1BDF3D}"/>
              </a:ext>
            </a:extLst>
          </p:cNvPr>
          <p:cNvSpPr/>
          <p:nvPr/>
        </p:nvSpPr>
        <p:spPr>
          <a:xfrm>
            <a:off x="5508101" y="9188676"/>
            <a:ext cx="1370569" cy="1796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詳細情報はこちらから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29" name="BarCodeCtrl2" r:id="rId2" imgW="890640" imgH="744480"/>
        </mc:Choice>
        <mc:Fallback>
          <p:control name="BarCodeCtrl2" r:id="rId2" imgW="890640" imgH="744480">
            <p:pic>
              <p:nvPicPr>
                <p:cNvPr id="52" name="BarCodeCtrl2">
                  <a:extLst>
                    <a:ext uri="{FF2B5EF4-FFF2-40B4-BE49-F238E27FC236}">
                      <a16:creationId xmlns:a16="http://schemas.microsoft.com/office/drawing/2014/main" id="{1E01D4D5-8F5C-434E-818A-AA5DFF394395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5802493" y="8422427"/>
                  <a:ext cx="890560" cy="744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82463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716</TotalTime>
  <Words>301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AR P丸ゴシック体E</vt:lpstr>
      <vt:lpstr>BIZ UDPゴシック</vt:lpstr>
      <vt:lpstr>ＤＦ特太ゴシック体</vt:lpstr>
      <vt:lpstr>ＤＨＰ特太ゴシック体</vt:lpstr>
      <vt:lpstr>HGP創英角ﾎﾟｯﾌﾟ体</vt:lpstr>
      <vt:lpstr>HGSｺﾞｼｯｸE</vt:lpstr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花子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海野 克水</dc:creator>
  <cp:lastModifiedBy>印南 幸介</cp:lastModifiedBy>
  <cp:revision>91</cp:revision>
  <cp:lastPrinted>2023-11-22T03:45:03Z</cp:lastPrinted>
  <dcterms:created xsi:type="dcterms:W3CDTF">2023-09-14T08:45:07Z</dcterms:created>
  <dcterms:modified xsi:type="dcterms:W3CDTF">2023-11-27T06:22:08Z</dcterms:modified>
</cp:coreProperties>
</file>