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65" r:id="rId2"/>
    <p:sldId id="262" r:id="rId3"/>
  </p:sldIdLst>
  <p:sldSz cx="12192000" cy="16256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BBEFED"/>
    <a:srgbClr val="F6FBFC"/>
    <a:srgbClr val="ADD5DD"/>
    <a:srgbClr val="BBEDEF"/>
    <a:srgbClr val="A0CFD8"/>
    <a:srgbClr val="85C1CD"/>
    <a:srgbClr val="418E9D"/>
    <a:srgbClr val="F5FDF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080" autoAdjust="0"/>
  </p:normalViewPr>
  <p:slideViewPr>
    <p:cSldViewPr snapToGrid="0">
      <p:cViewPr>
        <p:scale>
          <a:sx n="50" d="100"/>
          <a:sy n="50" d="100"/>
        </p:scale>
        <p:origin x="214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6FDE83CB-6BE7-4FE0-B078-2889A16B02EE}" type="datetimeFigureOut">
              <a:rPr kumimoji="1" lang="ja-JP" altLang="en-US" smtClean="0"/>
              <a:t>2025/12/15</a:t>
            </a:fld>
            <a:endParaRPr kumimoji="1" lang="ja-JP" altLang="en-US"/>
          </a:p>
        </p:txBody>
      </p:sp>
      <p:sp>
        <p:nvSpPr>
          <p:cNvPr id="4" name="スライド イメージ プレースホルダー 3"/>
          <p:cNvSpPr>
            <a:spLocks noGrp="1" noRot="1" noChangeAspect="1"/>
          </p:cNvSpPr>
          <p:nvPr>
            <p:ph type="sldImg" idx="2"/>
          </p:nvPr>
        </p:nvSpPr>
        <p:spPr>
          <a:xfrm>
            <a:off x="2146300" y="1243013"/>
            <a:ext cx="2514600"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A24BF93D-4592-454B-81D6-38B9C12006F8}" type="slidenum">
              <a:rPr kumimoji="1" lang="ja-JP" altLang="en-US" smtClean="0"/>
              <a:t>‹#›</a:t>
            </a:fld>
            <a:endParaRPr kumimoji="1" lang="ja-JP" altLang="en-US"/>
          </a:p>
        </p:txBody>
      </p:sp>
    </p:spTree>
    <p:extLst>
      <p:ext uri="{BB962C8B-B14F-4D97-AF65-F5344CB8AC3E}">
        <p14:creationId xmlns:p14="http://schemas.microsoft.com/office/powerpoint/2010/main" val="6061399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24BF93D-4592-454B-81D6-38B9C12006F8}" type="slidenum">
              <a:rPr kumimoji="1" lang="ja-JP" altLang="en-US" smtClean="0"/>
              <a:t>2</a:t>
            </a:fld>
            <a:endParaRPr kumimoji="1" lang="ja-JP" altLang="en-US"/>
          </a:p>
        </p:txBody>
      </p:sp>
    </p:spTree>
    <p:extLst>
      <p:ext uri="{BB962C8B-B14F-4D97-AF65-F5344CB8AC3E}">
        <p14:creationId xmlns:p14="http://schemas.microsoft.com/office/powerpoint/2010/main" val="1338273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8538166"/>
            <a:ext cx="9144000" cy="3924769"/>
          </a:xfrm>
        </p:spPr>
        <p:txBody>
          <a:bodyPr/>
          <a:lstStyle>
            <a:lvl1pPr marL="0" indent="0" algn="ctr">
              <a:buNone/>
              <a:defRPr sz="3200"/>
            </a:lvl1pPr>
            <a:lvl2pPr marL="609603" indent="0" algn="ctr">
              <a:buNone/>
              <a:defRPr sz="2667"/>
            </a:lvl2pPr>
            <a:lvl3pPr marL="1219206" indent="0" algn="ctr">
              <a:buNone/>
              <a:defRPr sz="2400"/>
            </a:lvl3pPr>
            <a:lvl4pPr marL="1828808" indent="0" algn="ctr">
              <a:buNone/>
              <a:defRPr sz="2133"/>
            </a:lvl4pPr>
            <a:lvl5pPr marL="2438411" indent="0" algn="ctr">
              <a:buNone/>
              <a:defRPr sz="2133"/>
            </a:lvl5pPr>
            <a:lvl6pPr marL="3048014" indent="0" algn="ctr">
              <a:buNone/>
              <a:defRPr sz="2133"/>
            </a:lvl6pPr>
            <a:lvl7pPr marL="3657617" indent="0" algn="ctr">
              <a:buNone/>
              <a:defRPr sz="2133"/>
            </a:lvl7pPr>
            <a:lvl8pPr marL="4267219" indent="0" algn="ctr">
              <a:buNone/>
              <a:defRPr sz="2133"/>
            </a:lvl8pPr>
            <a:lvl9pPr marL="4876822" indent="0" algn="ctr">
              <a:buNone/>
              <a:defRPr sz="213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50929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21981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3"/>
            <a:ext cx="2628900" cy="13776209"/>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865483"/>
            <a:ext cx="7734300" cy="1377620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13751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95349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8"/>
            <a:ext cx="10515600" cy="6762043"/>
          </a:xfrm>
        </p:spPr>
        <p:txBody>
          <a:bodyPr anchor="b"/>
          <a:lstStyle>
            <a:lvl1pPr>
              <a:defRPr sz="8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1" y="10878733"/>
            <a:ext cx="10515600" cy="3555999"/>
          </a:xfrm>
        </p:spPr>
        <p:txBody>
          <a:bodyPr/>
          <a:lstStyle>
            <a:lvl1pPr marL="0" indent="0">
              <a:buNone/>
              <a:defRPr sz="3200">
                <a:solidFill>
                  <a:schemeClr val="tx1"/>
                </a:solidFill>
              </a:defRPr>
            </a:lvl1pPr>
            <a:lvl2pPr marL="609603" indent="0">
              <a:buNone/>
              <a:defRPr sz="2667">
                <a:solidFill>
                  <a:schemeClr val="tx1">
                    <a:tint val="75000"/>
                  </a:schemeClr>
                </a:solidFill>
              </a:defRPr>
            </a:lvl2pPr>
            <a:lvl3pPr marL="1219206" indent="0">
              <a:buNone/>
              <a:defRPr sz="2400">
                <a:solidFill>
                  <a:schemeClr val="tx1">
                    <a:tint val="75000"/>
                  </a:schemeClr>
                </a:solidFill>
              </a:defRPr>
            </a:lvl3pPr>
            <a:lvl4pPr marL="1828808" indent="0">
              <a:buNone/>
              <a:defRPr sz="2133">
                <a:solidFill>
                  <a:schemeClr val="tx1">
                    <a:tint val="75000"/>
                  </a:schemeClr>
                </a:solidFill>
              </a:defRPr>
            </a:lvl4pPr>
            <a:lvl5pPr marL="2438411" indent="0">
              <a:buNone/>
              <a:defRPr sz="2133">
                <a:solidFill>
                  <a:schemeClr val="tx1">
                    <a:tint val="75000"/>
                  </a:schemeClr>
                </a:solidFill>
              </a:defRPr>
            </a:lvl5pPr>
            <a:lvl6pPr marL="3048014" indent="0">
              <a:buNone/>
              <a:defRPr sz="2133">
                <a:solidFill>
                  <a:schemeClr val="tx1">
                    <a:tint val="75000"/>
                  </a:schemeClr>
                </a:solidFill>
              </a:defRPr>
            </a:lvl6pPr>
            <a:lvl7pPr marL="3657617" indent="0">
              <a:buNone/>
              <a:defRPr sz="2133">
                <a:solidFill>
                  <a:schemeClr val="tx1">
                    <a:tint val="75000"/>
                  </a:schemeClr>
                </a:solidFill>
              </a:defRPr>
            </a:lvl7pPr>
            <a:lvl8pPr marL="4267219" indent="0">
              <a:buNone/>
              <a:defRPr sz="2133">
                <a:solidFill>
                  <a:schemeClr val="tx1">
                    <a:tint val="75000"/>
                  </a:schemeClr>
                </a:solidFill>
              </a:defRPr>
            </a:lvl8pPr>
            <a:lvl9pPr marL="4876822" indent="0">
              <a:buNone/>
              <a:defRPr sz="213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84618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2131414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7"/>
            <a:ext cx="10515600" cy="314207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90" y="3984981"/>
            <a:ext cx="5157787"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4" name="Content Placeholder 3"/>
          <p:cNvSpPr>
            <a:spLocks noGrp="1"/>
          </p:cNvSpPr>
          <p:nvPr>
            <p:ph sz="half" idx="2"/>
          </p:nvPr>
        </p:nvSpPr>
        <p:spPr>
          <a:xfrm>
            <a:off x="839790" y="5937956"/>
            <a:ext cx="5157787"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3984981"/>
            <a:ext cx="5183188"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6" name="Content Placeholder 5"/>
          <p:cNvSpPr>
            <a:spLocks noGrp="1"/>
          </p:cNvSpPr>
          <p:nvPr>
            <p:ph sz="quarter" idx="4"/>
          </p:nvPr>
        </p:nvSpPr>
        <p:spPr>
          <a:xfrm>
            <a:off x="6172201" y="5937956"/>
            <a:ext cx="5183188"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566815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047400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8479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1738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603" indent="0">
              <a:buNone/>
              <a:defRPr sz="3733"/>
            </a:lvl2pPr>
            <a:lvl3pPr marL="1219206" indent="0">
              <a:buNone/>
              <a:defRPr sz="3200"/>
            </a:lvl3pPr>
            <a:lvl4pPr marL="1828808" indent="0">
              <a:buNone/>
              <a:defRPr sz="2667"/>
            </a:lvl4pPr>
            <a:lvl5pPr marL="2438411" indent="0">
              <a:buNone/>
              <a:defRPr sz="2667"/>
            </a:lvl5pPr>
            <a:lvl6pPr marL="3048014" indent="0">
              <a:buNone/>
              <a:defRPr sz="2667"/>
            </a:lvl6pPr>
            <a:lvl7pPr marL="3657617" indent="0">
              <a:buNone/>
              <a:defRPr sz="2667"/>
            </a:lvl7pPr>
            <a:lvl8pPr marL="4267219" indent="0">
              <a:buNone/>
              <a:defRPr sz="2667"/>
            </a:lvl8pPr>
            <a:lvl9pPr marL="4876822" indent="0">
              <a:buNone/>
              <a:defRPr sz="2667"/>
            </a:lvl9pPr>
          </a:lstStyle>
          <a:p>
            <a:r>
              <a:rPr lang="ja-JP" altLang="en-US"/>
              <a:t>図を追加</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2025/12/15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10825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7"/>
            <a:ext cx="10515600" cy="314207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4327409"/>
            <a:ext cx="10515600" cy="103142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15066910"/>
            <a:ext cx="2743200" cy="865481"/>
          </a:xfrm>
          <a:prstGeom prst="rect">
            <a:avLst/>
          </a:prstGeom>
        </p:spPr>
        <p:txBody>
          <a:bodyPr vert="horz" lIns="91440" tIns="45720" rIns="91440" bIns="45720" rtlCol="0" anchor="ctr"/>
          <a:lstStyle>
            <a:lvl1pPr algn="l">
              <a:defRPr sz="1600">
                <a:solidFill>
                  <a:schemeClr val="tx1">
                    <a:tint val="75000"/>
                  </a:schemeClr>
                </a:solidFill>
              </a:defRPr>
            </a:lvl1pPr>
          </a:lstStyle>
          <a:p>
            <a:fld id="{153B66CF-F7CB-4471-9F1E-DD6FC4469F80}" type="datetimeFigureOut">
              <a:rPr kumimoji="1" lang="ja-JP" altLang="en-US" smtClean="0"/>
              <a:t>2025/12/15</a:t>
            </a:fld>
            <a:endParaRPr kumimoji="1" lang="ja-JP" altLang="en-US"/>
          </a:p>
        </p:txBody>
      </p:sp>
      <p:sp>
        <p:nvSpPr>
          <p:cNvPr id="5" name="Footer Placeholder 4"/>
          <p:cNvSpPr>
            <a:spLocks noGrp="1"/>
          </p:cNvSpPr>
          <p:nvPr>
            <p:ph type="ftr" sz="quarter" idx="3"/>
          </p:nvPr>
        </p:nvSpPr>
        <p:spPr>
          <a:xfrm>
            <a:off x="4038600" y="15066910"/>
            <a:ext cx="4114800" cy="86548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15066910"/>
            <a:ext cx="2743200" cy="865481"/>
          </a:xfrm>
          <a:prstGeom prst="rect">
            <a:avLst/>
          </a:prstGeom>
        </p:spPr>
        <p:txBody>
          <a:bodyPr vert="horz" lIns="91440" tIns="45720" rIns="91440" bIns="45720" rtlCol="0" anchor="ctr"/>
          <a:lstStyle>
            <a:lvl1pPr algn="r">
              <a:defRPr sz="1600">
                <a:solidFill>
                  <a:schemeClr val="tx1">
                    <a:tint val="75000"/>
                  </a:schemeClr>
                </a:solidFill>
              </a:defRPr>
            </a:lvl1p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993899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206" rtl="0" eaLnBrk="1" latinLnBrk="0" hangingPunct="1">
        <a:lnSpc>
          <a:spcPct val="90000"/>
        </a:lnSpc>
        <a:spcBef>
          <a:spcPct val="0"/>
        </a:spcBef>
        <a:buNone/>
        <a:defRPr kumimoji="1" sz="5867" kern="1200">
          <a:solidFill>
            <a:schemeClr val="tx1"/>
          </a:solidFill>
          <a:latin typeface="+mj-lt"/>
          <a:ea typeface="+mj-ea"/>
          <a:cs typeface="+mj-cs"/>
        </a:defRPr>
      </a:lvl1pPr>
    </p:titleStyle>
    <p:bodyStyle>
      <a:lvl1pPr marL="304801" indent="-304801" algn="l" defTabSz="1219206" rtl="0" eaLnBrk="1" latinLnBrk="0" hangingPunct="1">
        <a:lnSpc>
          <a:spcPct val="90000"/>
        </a:lnSpc>
        <a:spcBef>
          <a:spcPts val="1333"/>
        </a:spcBef>
        <a:buFont typeface="Arial" panose="020B0604020202020204" pitchFamily="34" charset="0"/>
        <a:buChar char="•"/>
        <a:defRPr kumimoji="1" sz="3733" kern="1200">
          <a:solidFill>
            <a:schemeClr val="tx1"/>
          </a:solidFill>
          <a:latin typeface="+mn-lt"/>
          <a:ea typeface="+mn-ea"/>
          <a:cs typeface="+mn-cs"/>
        </a:defRPr>
      </a:lvl1pPr>
      <a:lvl2pPr marL="914404" indent="-304801" algn="l" defTabSz="1219206" rtl="0" eaLnBrk="1" latinLnBrk="0" hangingPunct="1">
        <a:lnSpc>
          <a:spcPct val="90000"/>
        </a:lnSpc>
        <a:spcBef>
          <a:spcPts val="667"/>
        </a:spcBef>
        <a:buFont typeface="Arial" panose="020B0604020202020204" pitchFamily="34" charset="0"/>
        <a:buChar char="•"/>
        <a:defRPr kumimoji="1" sz="3200" kern="1200">
          <a:solidFill>
            <a:schemeClr val="tx1"/>
          </a:solidFill>
          <a:latin typeface="+mn-lt"/>
          <a:ea typeface="+mn-ea"/>
          <a:cs typeface="+mn-cs"/>
        </a:defRPr>
      </a:lvl2pPr>
      <a:lvl3pPr marL="1524007" indent="-304801" algn="l" defTabSz="1219206" rtl="0" eaLnBrk="1" latinLnBrk="0" hangingPunct="1">
        <a:lnSpc>
          <a:spcPct val="90000"/>
        </a:lnSpc>
        <a:spcBef>
          <a:spcPts val="667"/>
        </a:spcBef>
        <a:buFont typeface="Arial" panose="020B0604020202020204" pitchFamily="34" charset="0"/>
        <a:buChar char="•"/>
        <a:defRPr kumimoji="1" sz="2667" kern="1200">
          <a:solidFill>
            <a:schemeClr val="tx1"/>
          </a:solidFill>
          <a:latin typeface="+mn-lt"/>
          <a:ea typeface="+mn-ea"/>
          <a:cs typeface="+mn-cs"/>
        </a:defRPr>
      </a:lvl3pPr>
      <a:lvl4pPr marL="2133610"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4pPr>
      <a:lvl5pPr marL="2743212"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5pPr>
      <a:lvl6pPr marL="3352815"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6pPr>
      <a:lvl7pPr marL="3962418"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7pPr>
      <a:lvl8pPr marL="4572021"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8pPr>
      <a:lvl9pPr marL="5181623"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9pPr>
    </p:bodyStyle>
    <p:otherStyle>
      <a:defPPr>
        <a:defRPr lang="en-US"/>
      </a:defPPr>
      <a:lvl1pPr marL="0" algn="l" defTabSz="1219206" rtl="0" eaLnBrk="1" latinLnBrk="0" hangingPunct="1">
        <a:defRPr kumimoji="1" sz="2400" kern="1200">
          <a:solidFill>
            <a:schemeClr val="tx1"/>
          </a:solidFill>
          <a:latin typeface="+mn-lt"/>
          <a:ea typeface="+mn-ea"/>
          <a:cs typeface="+mn-cs"/>
        </a:defRPr>
      </a:lvl1pPr>
      <a:lvl2pPr marL="609603" algn="l" defTabSz="1219206" rtl="0" eaLnBrk="1" latinLnBrk="0" hangingPunct="1">
        <a:defRPr kumimoji="1" sz="2400" kern="1200">
          <a:solidFill>
            <a:schemeClr val="tx1"/>
          </a:solidFill>
          <a:latin typeface="+mn-lt"/>
          <a:ea typeface="+mn-ea"/>
          <a:cs typeface="+mn-cs"/>
        </a:defRPr>
      </a:lvl2pPr>
      <a:lvl3pPr marL="1219206" algn="l" defTabSz="1219206" rtl="0" eaLnBrk="1" latinLnBrk="0" hangingPunct="1">
        <a:defRPr kumimoji="1" sz="2400" kern="1200">
          <a:solidFill>
            <a:schemeClr val="tx1"/>
          </a:solidFill>
          <a:latin typeface="+mn-lt"/>
          <a:ea typeface="+mn-ea"/>
          <a:cs typeface="+mn-cs"/>
        </a:defRPr>
      </a:lvl3pPr>
      <a:lvl4pPr marL="1828808" algn="l" defTabSz="1219206" rtl="0" eaLnBrk="1" latinLnBrk="0" hangingPunct="1">
        <a:defRPr kumimoji="1" sz="2400" kern="1200">
          <a:solidFill>
            <a:schemeClr val="tx1"/>
          </a:solidFill>
          <a:latin typeface="+mn-lt"/>
          <a:ea typeface="+mn-ea"/>
          <a:cs typeface="+mn-cs"/>
        </a:defRPr>
      </a:lvl4pPr>
      <a:lvl5pPr marL="2438411" algn="l" defTabSz="1219206" rtl="0" eaLnBrk="1" latinLnBrk="0" hangingPunct="1">
        <a:defRPr kumimoji="1" sz="2400" kern="1200">
          <a:solidFill>
            <a:schemeClr val="tx1"/>
          </a:solidFill>
          <a:latin typeface="+mn-lt"/>
          <a:ea typeface="+mn-ea"/>
          <a:cs typeface="+mn-cs"/>
        </a:defRPr>
      </a:lvl5pPr>
      <a:lvl6pPr marL="3048014" algn="l" defTabSz="1219206" rtl="0" eaLnBrk="1" latinLnBrk="0" hangingPunct="1">
        <a:defRPr kumimoji="1" sz="2400" kern="1200">
          <a:solidFill>
            <a:schemeClr val="tx1"/>
          </a:solidFill>
          <a:latin typeface="+mn-lt"/>
          <a:ea typeface="+mn-ea"/>
          <a:cs typeface="+mn-cs"/>
        </a:defRPr>
      </a:lvl6pPr>
      <a:lvl7pPr marL="3657617" algn="l" defTabSz="1219206" rtl="0" eaLnBrk="1" latinLnBrk="0" hangingPunct="1">
        <a:defRPr kumimoji="1" sz="2400" kern="1200">
          <a:solidFill>
            <a:schemeClr val="tx1"/>
          </a:solidFill>
          <a:latin typeface="+mn-lt"/>
          <a:ea typeface="+mn-ea"/>
          <a:cs typeface="+mn-cs"/>
        </a:defRPr>
      </a:lvl7pPr>
      <a:lvl8pPr marL="4267219" algn="l" defTabSz="1219206" rtl="0" eaLnBrk="1" latinLnBrk="0" hangingPunct="1">
        <a:defRPr kumimoji="1" sz="2400" kern="1200">
          <a:solidFill>
            <a:schemeClr val="tx1"/>
          </a:solidFill>
          <a:latin typeface="+mn-lt"/>
          <a:ea typeface="+mn-ea"/>
          <a:cs typeface="+mn-cs"/>
        </a:defRPr>
      </a:lvl8pPr>
      <a:lvl9pPr marL="4876822" algn="l" defTabSz="1219206"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DED3F309-44DB-8389-C6A3-F469A0CD5F99}"/>
              </a:ext>
            </a:extLst>
          </p:cNvPr>
          <p:cNvSpPr/>
          <p:nvPr/>
        </p:nvSpPr>
        <p:spPr>
          <a:xfrm>
            <a:off x="0" y="3829"/>
            <a:ext cx="12220650" cy="3861061"/>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正方形/長方形 91"/>
          <p:cNvSpPr/>
          <p:nvPr/>
        </p:nvSpPr>
        <p:spPr>
          <a:xfrm>
            <a:off x="-53018" y="10580653"/>
            <a:ext cx="12245018" cy="2486524"/>
          </a:xfrm>
          <a:prstGeom prst="rect">
            <a:avLst/>
          </a:prstGeom>
          <a:solidFill>
            <a:schemeClr val="accent6">
              <a:lumMod val="20000"/>
              <a:lumOff val="80000"/>
            </a:schemeClr>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正方形/長方形 32"/>
          <p:cNvSpPr/>
          <p:nvPr/>
        </p:nvSpPr>
        <p:spPr>
          <a:xfrm>
            <a:off x="0" y="5982326"/>
            <a:ext cx="12220650" cy="2841925"/>
          </a:xfrm>
          <a:prstGeom prst="rect">
            <a:avLst/>
          </a:prstGeom>
          <a:solidFill>
            <a:schemeClr val="accent6">
              <a:lumMod val="20000"/>
              <a:lumOff val="80000"/>
            </a:schemeClr>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正方形/長方形 15"/>
          <p:cNvSpPr/>
          <p:nvPr/>
        </p:nvSpPr>
        <p:spPr>
          <a:xfrm rot="237367">
            <a:off x="-2033371" y="13184693"/>
            <a:ext cx="15152172" cy="658605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p:cNvSpPr txBox="1"/>
          <p:nvPr/>
        </p:nvSpPr>
        <p:spPr>
          <a:xfrm>
            <a:off x="185285" y="1731103"/>
            <a:ext cx="2308324" cy="1921322"/>
          </a:xfrm>
          <a:prstGeom prst="rect">
            <a:avLst/>
          </a:prstGeom>
          <a:solidFill>
            <a:srgbClr val="00B05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3800" b="1" dirty="0">
                <a:solidFill>
                  <a:schemeClr val="bg1"/>
                </a:solidFill>
                <a:latin typeface="HG丸ｺﾞｼｯｸM-PRO" panose="020F0600000000000000" pitchFamily="50" charset="-128"/>
                <a:ea typeface="HG丸ｺﾞｼｯｸM-PRO" panose="020F0600000000000000" pitchFamily="50" charset="-128"/>
              </a:rPr>
              <a:t>修</a:t>
            </a:r>
            <a:endParaRPr kumimoji="0" lang="ja-JP" altLang="en-US" sz="13800" b="1" i="0" u="none" strike="noStrike" kern="1200" cap="none" spc="0" normalizeH="0" baseline="0" noProof="0" dirty="0">
              <a:solidFill>
                <a:schemeClr val="bg1"/>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 name="テキスト ボックス 5"/>
          <p:cNvSpPr txBox="1"/>
          <p:nvPr/>
        </p:nvSpPr>
        <p:spPr>
          <a:xfrm>
            <a:off x="185280" y="116465"/>
            <a:ext cx="306237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rPr>
              <a:t>令和８年度</a:t>
            </a:r>
          </a:p>
        </p:txBody>
      </p:sp>
      <p:sp>
        <p:nvSpPr>
          <p:cNvPr id="10" name="楕円 9"/>
          <p:cNvSpPr/>
          <p:nvPr/>
        </p:nvSpPr>
        <p:spPr>
          <a:xfrm>
            <a:off x="-2924250" y="3867123"/>
            <a:ext cx="2924250" cy="22376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225529" y="5761865"/>
            <a:ext cx="2647128" cy="27505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259901" y="13369067"/>
            <a:ext cx="8845517" cy="286232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□お問い合わせ□</a:t>
            </a:r>
            <a:endParaRPr kumimoji="1" lang="en-US" altLang="ja-JP"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三重県　医療保健部</a:t>
            </a: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医療人材課</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〒５１４－８５７０</a:t>
            </a:r>
            <a:endParaRPr kumimoji="1" lang="en-US" altLang="ja-JP" sz="2400" b="0" i="0" u="none" strike="noStrike" kern="1200" cap="none" spc="0" normalizeH="0" baseline="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三重県津市広明町１３番地</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０５９－２２４－２０５３</a:t>
            </a:r>
            <a:r>
              <a:rPr kumimoji="1" lang="ja-JP" altLang="en-US" sz="2400" dirty="0">
                <a:solidFill>
                  <a:prstClr val="black"/>
                </a:solidFill>
                <a:latin typeface="Meiryo UI" panose="020B0604030504040204" pitchFamily="50" charset="-128"/>
                <a:ea typeface="Meiryo UI" panose="020B0604030504040204" pitchFamily="50" charset="-128"/>
              </a:rPr>
              <a:t>　</a:t>
            </a:r>
            <a:endParaRPr kumimoji="1" lang="en-US" altLang="ja-JP" sz="24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ja-JP" altLang="en-US" sz="3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iryokai@pref.mie.lg.jp</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 name="テキスト ボックス 20"/>
          <p:cNvSpPr txBox="1"/>
          <p:nvPr/>
        </p:nvSpPr>
        <p:spPr>
          <a:xfrm>
            <a:off x="3032524" y="6272717"/>
            <a:ext cx="8239544" cy="224676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大学</a:t>
            </a:r>
            <a:r>
              <a:rPr kumimoji="1" lang="ja-JP" altLang="en-US" sz="2800" dirty="0">
                <a:solidFill>
                  <a:prstClr val="black"/>
                </a:solidFill>
                <a:latin typeface="Meiryo UI" panose="020B0604030504040204" pitchFamily="50" charset="-128"/>
                <a:ea typeface="Meiryo UI" panose="020B0604030504040204" pitchFamily="50" charset="-128"/>
              </a:rPr>
              <a:t>（看護系大学）</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ja-JP" altLang="en-US" sz="2800" b="1" dirty="0">
                <a:solidFill>
                  <a:prstClr val="black"/>
                </a:solidFill>
                <a:latin typeface="Meiryo UI" panose="020B0604030504040204" pitchFamily="50" charset="-128"/>
                <a:ea typeface="Meiryo UI" panose="020B0604030504040204" pitchFamily="50" charset="-128"/>
              </a:rPr>
              <a:t>年</a:t>
            </a:r>
            <a:r>
              <a:rPr kumimoji="1" lang="en-US" altLang="ja-JP" sz="2800" b="1" dirty="0">
                <a:solidFill>
                  <a:prstClr val="black"/>
                </a:solidFill>
                <a:latin typeface="Meiryo UI" panose="020B0604030504040204" pitchFamily="50" charset="-128"/>
                <a:ea typeface="Meiryo UI" panose="020B0604030504040204" pitchFamily="50" charset="-128"/>
              </a:rPr>
              <a:t>600,000</a:t>
            </a:r>
            <a:r>
              <a:rPr kumimoji="1" lang="ja-JP" altLang="en-US" sz="2800" b="1" dirty="0">
                <a:solidFill>
                  <a:prstClr val="black"/>
                </a:solidFill>
                <a:latin typeface="Meiryo UI" panose="020B0604030504040204" pitchFamily="50" charset="-128"/>
                <a:ea typeface="Meiryo UI" panose="020B0604030504040204" pitchFamily="50" charset="-128"/>
              </a:rPr>
              <a:t>円</a:t>
            </a:r>
            <a:endParaRPr kumimoji="1" lang="zh-TW"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2800" b="1" dirty="0">
                <a:solidFill>
                  <a:prstClr val="black"/>
                </a:solidFill>
                <a:latin typeface="Meiryo UI" panose="020B0604030504040204" pitchFamily="50" charset="-128"/>
                <a:ea typeface="Meiryo UI" panose="020B0604030504040204" pitchFamily="50" charset="-128"/>
              </a:rPr>
              <a:t>助産専門学校</a:t>
            </a:r>
            <a:r>
              <a:rPr kumimoji="1" lang="ja-JP" altLang="en-US" sz="2800" dirty="0">
                <a:solidFill>
                  <a:prstClr val="black"/>
                </a:solidFill>
                <a:latin typeface="Meiryo UI" panose="020B0604030504040204" pitchFamily="50" charset="-128"/>
                <a:ea typeface="Meiryo UI" panose="020B0604030504040204" pitchFamily="50" charset="-128"/>
              </a:rPr>
              <a:t>（助産師養成所）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ja-JP" altLang="en-US" sz="2800" b="1" dirty="0">
                <a:solidFill>
                  <a:prstClr val="black"/>
                </a:solidFill>
                <a:latin typeface="Meiryo UI" panose="020B0604030504040204" pitchFamily="50" charset="-128"/>
                <a:ea typeface="Meiryo UI" panose="020B0604030504040204" pitchFamily="50" charset="-128"/>
              </a:rPr>
              <a:t>年</a:t>
            </a:r>
            <a:r>
              <a:rPr kumimoji="1" lang="en-US" altLang="ja-JP" sz="2800" b="1" dirty="0">
                <a:solidFill>
                  <a:prstClr val="black"/>
                </a:solidFill>
                <a:latin typeface="Meiryo UI" panose="020B0604030504040204" pitchFamily="50" charset="-128"/>
                <a:ea typeface="Meiryo UI" panose="020B0604030504040204" pitchFamily="50" charset="-128"/>
              </a:rPr>
              <a:t>840,000</a:t>
            </a:r>
            <a:r>
              <a:rPr kumimoji="1" lang="ja-JP" altLang="en-US" sz="2800" b="1" dirty="0">
                <a:solidFill>
                  <a:prstClr val="black"/>
                </a:solidFill>
                <a:latin typeface="Meiryo UI" panose="020B0604030504040204" pitchFamily="50" charset="-128"/>
                <a:ea typeface="Meiryo UI" panose="020B0604030504040204" pitchFamily="50" charset="-128"/>
              </a:rPr>
              <a:t>円</a:t>
            </a:r>
            <a:endParaRPr kumimoji="1" lang="zh-TW"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看護学校</a:t>
            </a:r>
            <a:r>
              <a:rPr kumimoji="1" lang="ja-JP" altLang="en-US" sz="2800" dirty="0">
                <a:solidFill>
                  <a:prstClr val="black"/>
                </a:solidFill>
                <a:latin typeface="Meiryo UI" panose="020B0604030504040204" pitchFamily="50" charset="-128"/>
                <a:ea typeface="Meiryo UI" panose="020B0604030504040204" pitchFamily="50" charset="-128"/>
              </a:rPr>
              <a:t>（看護師等養成所）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ja-JP" altLang="en-US" sz="2800" b="1" dirty="0">
                <a:solidFill>
                  <a:prstClr val="black"/>
                </a:solidFill>
                <a:latin typeface="Meiryo UI" panose="020B0604030504040204" pitchFamily="50" charset="-128"/>
                <a:ea typeface="Meiryo UI" panose="020B0604030504040204" pitchFamily="50" charset="-128"/>
              </a:rPr>
              <a:t>年</a:t>
            </a:r>
            <a:r>
              <a:rPr kumimoji="1" lang="en-US" altLang="ja-JP" sz="2800" b="1" dirty="0">
                <a:solidFill>
                  <a:prstClr val="black"/>
                </a:solidFill>
                <a:latin typeface="Meiryo UI" panose="020B0604030504040204" pitchFamily="50" charset="-128"/>
                <a:ea typeface="Meiryo UI" panose="020B0604030504040204" pitchFamily="50" charset="-128"/>
              </a:rPr>
              <a:t>432,000</a:t>
            </a:r>
            <a:r>
              <a:rPr kumimoji="1" lang="ja-JP" altLang="en-US" sz="2800" b="1" dirty="0">
                <a:solidFill>
                  <a:prstClr val="black"/>
                </a:solidFill>
                <a:latin typeface="Meiryo UI" panose="020B0604030504040204" pitchFamily="50" charset="-128"/>
                <a:ea typeface="Meiryo UI" panose="020B0604030504040204" pitchFamily="50" charset="-128"/>
              </a:rPr>
              <a:t>円</a:t>
            </a:r>
            <a:endParaRPr kumimoji="1" lang="zh-TW"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通信制の看護学校</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ja-JP" altLang="en-US" sz="2800" b="1" dirty="0">
                <a:solidFill>
                  <a:prstClr val="black"/>
                </a:solidFill>
                <a:latin typeface="Meiryo UI" panose="020B0604030504040204" pitchFamily="50" charset="-128"/>
                <a:ea typeface="Meiryo UI" panose="020B0604030504040204" pitchFamily="50" charset="-128"/>
              </a:rPr>
              <a:t>年</a:t>
            </a:r>
            <a:r>
              <a:rPr kumimoji="1" lang="en-US" altLang="ja-JP" sz="2800" b="1" dirty="0">
                <a:solidFill>
                  <a:prstClr val="black"/>
                </a:solidFill>
                <a:latin typeface="Meiryo UI" panose="020B0604030504040204" pitchFamily="50" charset="-128"/>
                <a:ea typeface="Meiryo UI" panose="020B0604030504040204" pitchFamily="50" charset="-128"/>
              </a:rPr>
              <a:t>252,000</a:t>
            </a:r>
            <a:r>
              <a:rPr kumimoji="1" lang="zh-TW"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准看護学校</a:t>
            </a:r>
            <a:r>
              <a:rPr kumimoji="1" lang="ja-JP" altLang="en-US" sz="2800" dirty="0">
                <a:solidFill>
                  <a:prstClr val="black"/>
                </a:solidFill>
                <a:latin typeface="Meiryo UI" panose="020B0604030504040204" pitchFamily="50" charset="-128"/>
                <a:ea typeface="Meiryo UI" panose="020B0604030504040204" pitchFamily="50" charset="-128"/>
              </a:rPr>
              <a:t>（准看護師養成所）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ja-JP" altLang="en-US" sz="2800" b="1" dirty="0">
                <a:solidFill>
                  <a:prstClr val="black"/>
                </a:solidFill>
                <a:latin typeface="Meiryo UI" panose="020B0604030504040204" pitchFamily="50" charset="-128"/>
                <a:ea typeface="Meiryo UI" panose="020B0604030504040204" pitchFamily="50" charset="-128"/>
              </a:rPr>
              <a:t>年</a:t>
            </a:r>
            <a:r>
              <a:rPr kumimoji="1" lang="en-US" altLang="ja-JP" sz="2800" b="1" dirty="0">
                <a:solidFill>
                  <a:prstClr val="black"/>
                </a:solidFill>
                <a:latin typeface="Meiryo UI" panose="020B0604030504040204" pitchFamily="50" charset="-128"/>
                <a:ea typeface="Meiryo UI" panose="020B0604030504040204" pitchFamily="50" charset="-128"/>
              </a:rPr>
              <a:t>252,000</a:t>
            </a:r>
            <a:r>
              <a:rPr kumimoji="1" lang="zh-TW"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2" name="テキスト ボックス 21"/>
          <p:cNvSpPr txBox="1"/>
          <p:nvPr/>
        </p:nvSpPr>
        <p:spPr>
          <a:xfrm>
            <a:off x="2768126" y="4164114"/>
            <a:ext cx="8746257" cy="1569660"/>
          </a:xfrm>
          <a:prstGeom prst="rect">
            <a:avLst/>
          </a:prstGeom>
          <a:solidFill>
            <a:schemeClr val="accent4">
              <a:lumMod val="20000"/>
              <a:lumOff val="8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令和８年４月１日（水）</a:t>
            </a:r>
            <a:endParaRPr kumimoji="1" lang="en-US" altLang="ja-JP"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　　　　</a:t>
            </a: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～６月３０日（火）必着</a:t>
            </a:r>
            <a:endPar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3" name="テキスト ボックス 22"/>
          <p:cNvSpPr txBox="1"/>
          <p:nvPr/>
        </p:nvSpPr>
        <p:spPr>
          <a:xfrm>
            <a:off x="2993295" y="10727141"/>
            <a:ext cx="8049421"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dirty="0">
                <a:solidFill>
                  <a:prstClr val="black"/>
                </a:solidFill>
                <a:latin typeface="Meiryo UI" panose="020B0604030504040204" pitchFamily="50" charset="-128"/>
                <a:ea typeface="Meiryo UI" panose="020B0604030504040204" pitchFamily="50" charset="-128"/>
              </a:rPr>
              <a:t>三重県で一定の年数働くと、</a:t>
            </a:r>
            <a:endParaRPr kumimoji="1" lang="en-US" altLang="ja-JP" sz="4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dirty="0">
                <a:solidFill>
                  <a:prstClr val="black"/>
                </a:solidFill>
                <a:latin typeface="Meiryo UI" panose="020B0604030504040204" pitchFamily="50" charset="-128"/>
                <a:ea typeface="Meiryo UI" panose="020B0604030504040204" pitchFamily="50" charset="-128"/>
              </a:rPr>
              <a:t>お金を返さなくてよくなります。</a:t>
            </a:r>
            <a:endParaRPr kumimoji="1" lang="ja-JP" altLang="en-US" sz="4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30" name="グループ化 29"/>
          <p:cNvGrpSpPr/>
          <p:nvPr/>
        </p:nvGrpSpPr>
        <p:grpSpPr>
          <a:xfrm>
            <a:off x="9437469" y="13593122"/>
            <a:ext cx="2586536" cy="2303054"/>
            <a:chOff x="8243587" y="13968918"/>
            <a:chExt cx="2137158" cy="1906622"/>
          </a:xfrm>
        </p:grpSpPr>
        <p:sp>
          <p:nvSpPr>
            <p:cNvPr id="28" name="角丸四角形 27"/>
            <p:cNvSpPr/>
            <p:nvPr/>
          </p:nvSpPr>
          <p:spPr>
            <a:xfrm>
              <a:off x="8243587" y="13968918"/>
              <a:ext cx="2078708" cy="19066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 name="テキスト ボックス 28"/>
            <p:cNvSpPr txBox="1"/>
            <p:nvPr/>
          </p:nvSpPr>
          <p:spPr>
            <a:xfrm>
              <a:off x="8447454" y="14748067"/>
              <a:ext cx="1933291" cy="8895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dirty="0">
                  <a:solidFill>
                    <a:prstClr val="black"/>
                  </a:solidFill>
                  <a:latin typeface="Calibri" panose="020F0502020204030204"/>
                  <a:ea typeface="游ゴシック" panose="020B0400000000000000" pitchFamily="50" charset="-128"/>
                </a:rPr>
                <a:t>二次元</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コード</a:t>
              </a:r>
            </a:p>
          </p:txBody>
        </p:sp>
      </p:grpSp>
      <p:grpSp>
        <p:nvGrpSpPr>
          <p:cNvPr id="8" name="グループ化 7"/>
          <p:cNvGrpSpPr/>
          <p:nvPr/>
        </p:nvGrpSpPr>
        <p:grpSpPr>
          <a:xfrm>
            <a:off x="5173492" y="14465009"/>
            <a:ext cx="4193341" cy="713513"/>
            <a:chOff x="13505506" y="8915756"/>
            <a:chExt cx="3509229" cy="567030"/>
          </a:xfrm>
        </p:grpSpPr>
        <p:sp>
          <p:nvSpPr>
            <p:cNvPr id="31" name="正方形/長方形 30"/>
            <p:cNvSpPr/>
            <p:nvPr/>
          </p:nvSpPr>
          <p:spPr>
            <a:xfrm>
              <a:off x="13505506" y="8915757"/>
              <a:ext cx="2782111"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 name="正方形/長方形 31"/>
            <p:cNvSpPr/>
            <p:nvPr/>
          </p:nvSpPr>
          <p:spPr>
            <a:xfrm>
              <a:off x="16287617" y="8915756"/>
              <a:ext cx="727118"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 name="テキスト ボックス 3"/>
          <p:cNvSpPr txBox="1"/>
          <p:nvPr/>
        </p:nvSpPr>
        <p:spPr>
          <a:xfrm>
            <a:off x="185280" y="820584"/>
            <a:ext cx="10714870" cy="830997"/>
          </a:xfrm>
          <a:prstGeom prst="rect">
            <a:avLst/>
          </a:prstGeom>
          <a:solidFill>
            <a:schemeClr val="bg1">
              <a:alpha val="0"/>
            </a:schemeClr>
          </a:solidFill>
          <a:ln>
            <a:solidFill>
              <a:schemeClr val="bg1">
                <a:alpha val="0"/>
              </a:schemeClr>
            </a:solidFill>
          </a:ln>
        </p:spPr>
        <p:txBody>
          <a:bodyPr vert="horz"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4800" b="0"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rPr>
              <a:t>三重県 保健師 助産師 看護師 等</a:t>
            </a:r>
            <a:endParaRPr kumimoji="0" lang="ja-JP" altLang="en-US" sz="4800" b="0" i="0" u="none" strike="noStrike" kern="1200" cap="none" spc="0" normalizeH="0" baseline="0" noProof="0" dirty="0">
              <a:ln>
                <a:noFill/>
              </a:ln>
              <a:solidFill>
                <a:srgbClr val="FFFF00"/>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43" name="楕円 42"/>
          <p:cNvSpPr/>
          <p:nvPr/>
        </p:nvSpPr>
        <p:spPr>
          <a:xfrm>
            <a:off x="-6741260" y="2463333"/>
            <a:ext cx="2995207" cy="27369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テキスト ボックス 50"/>
          <p:cNvSpPr txBox="1"/>
          <p:nvPr/>
        </p:nvSpPr>
        <p:spPr>
          <a:xfrm>
            <a:off x="5513286" y="13602974"/>
            <a:ext cx="41402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まずは検索！</a:t>
            </a: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p>
        </p:txBody>
      </p:sp>
      <p:grpSp>
        <p:nvGrpSpPr>
          <p:cNvPr id="54" name="グループ化 53"/>
          <p:cNvGrpSpPr/>
          <p:nvPr/>
        </p:nvGrpSpPr>
        <p:grpSpPr>
          <a:xfrm>
            <a:off x="5616465" y="14659068"/>
            <a:ext cx="4911426" cy="1676346"/>
            <a:chOff x="1023871" y="15912720"/>
            <a:chExt cx="4911426" cy="461610"/>
          </a:xfrm>
        </p:grpSpPr>
        <p:sp>
          <p:nvSpPr>
            <p:cNvPr id="25" name="テキスト ボックス 24"/>
            <p:cNvSpPr txBox="1"/>
            <p:nvPr/>
          </p:nvSpPr>
          <p:spPr>
            <a:xfrm rot="10800000">
              <a:off x="3867667" y="16009899"/>
              <a:ext cx="1183585" cy="3644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0" b="0" i="0" u="none" strike="noStrike" kern="1200" cap="none" spc="0" normalizeH="0" baseline="0" noProof="0" dirty="0">
                  <a:ln>
                    <a:noFill/>
                  </a:ln>
                  <a:solidFill>
                    <a:schemeClr val="bg1"/>
                  </a:solidFill>
                  <a:effectLst/>
                  <a:uLnTx/>
                  <a:uFillTx/>
                  <a:latin typeface="Calibri" panose="020F0502020204030204"/>
                  <a:ea typeface="游ゴシック" panose="020B0400000000000000" pitchFamily="50" charset="-128"/>
                  <a:cs typeface="+mn-cs"/>
                </a:rPr>
                <a:t>👇</a:t>
              </a:r>
            </a:p>
          </p:txBody>
        </p:sp>
        <p:sp>
          <p:nvSpPr>
            <p:cNvPr id="52" name="テキスト ボックス 51"/>
            <p:cNvSpPr txBox="1"/>
            <p:nvPr/>
          </p:nvSpPr>
          <p:spPr>
            <a:xfrm>
              <a:off x="1023871" y="15912720"/>
              <a:ext cx="4500564" cy="1101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三重県</a:t>
              </a:r>
              <a:r>
                <a:rPr kumimoji="1" lang="ja-JP" altLang="en-US" sz="2000" dirty="0">
                  <a:solidFill>
                    <a:prstClr val="black"/>
                  </a:solidFill>
                  <a:latin typeface="Calibri" panose="020F0502020204030204"/>
                  <a:ea typeface="游ゴシック" panose="020B0400000000000000" pitchFamily="50" charset="-128"/>
                </a:rPr>
                <a:t> </a:t>
              </a:r>
              <a:r>
                <a:rPr kumimoji="1" lang="ja-JP" altLang="en-US" sz="2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看護</a:t>
              </a:r>
              <a:r>
                <a:rPr kumimoji="1" lang="ja-JP" altLang="en-US" sz="2000" dirty="0">
                  <a:solidFill>
                    <a:prstClr val="black"/>
                  </a:solidFill>
                  <a:latin typeface="Calibri" panose="020F0502020204030204"/>
                  <a:ea typeface="游ゴシック" panose="020B0400000000000000" pitchFamily="50" charset="-128"/>
                </a:rPr>
                <a:t> </a:t>
              </a:r>
              <a:r>
                <a:rPr kumimoji="1" lang="ja-JP" altLang="en-US" sz="2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修学資金</a:t>
              </a:r>
            </a:p>
          </p:txBody>
        </p:sp>
        <p:sp>
          <p:nvSpPr>
            <p:cNvPr id="53" name="テキスト ボックス 52"/>
            <p:cNvSpPr txBox="1"/>
            <p:nvPr/>
          </p:nvSpPr>
          <p:spPr>
            <a:xfrm>
              <a:off x="4055697" y="15912720"/>
              <a:ext cx="1879600" cy="1101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検索</a:t>
              </a:r>
            </a:p>
          </p:txBody>
        </p:sp>
      </p:grpSp>
      <p:sp>
        <p:nvSpPr>
          <p:cNvPr id="57" name="テキスト ボックス 56"/>
          <p:cNvSpPr txBox="1"/>
          <p:nvPr/>
        </p:nvSpPr>
        <p:spPr>
          <a:xfrm>
            <a:off x="2517664" y="1748487"/>
            <a:ext cx="2308324" cy="1921322"/>
          </a:xfrm>
          <a:prstGeom prst="rect">
            <a:avLst/>
          </a:prstGeom>
          <a:solidFill>
            <a:schemeClr val="accent6">
              <a:lumMod val="40000"/>
              <a:lumOff val="60000"/>
            </a:schemeClr>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3800" b="1" dirty="0">
                <a:solidFill>
                  <a:schemeClr val="bg1"/>
                </a:solidFill>
                <a:latin typeface="HG丸ｺﾞｼｯｸM-PRO" panose="020F0600000000000000" pitchFamily="50" charset="-128"/>
                <a:ea typeface="HG丸ｺﾞｼｯｸM-PRO" panose="020F0600000000000000" pitchFamily="50" charset="-128"/>
              </a:rPr>
              <a:t>学</a:t>
            </a:r>
            <a:endParaRPr kumimoji="0" lang="ja-JP" altLang="en-US" sz="13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58" name="テキスト ボックス 57"/>
          <p:cNvSpPr txBox="1"/>
          <p:nvPr/>
        </p:nvSpPr>
        <p:spPr>
          <a:xfrm>
            <a:off x="4825990" y="1738616"/>
            <a:ext cx="2308324" cy="1921322"/>
          </a:xfrm>
          <a:prstGeom prst="rect">
            <a:avLst/>
          </a:prstGeom>
          <a:solidFill>
            <a:srgbClr val="00B05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3800" b="1" dirty="0">
                <a:solidFill>
                  <a:schemeClr val="bg1"/>
                </a:solidFill>
                <a:latin typeface="HG丸ｺﾞｼｯｸM-PRO" panose="020F0600000000000000" pitchFamily="50" charset="-128"/>
                <a:ea typeface="HG丸ｺﾞｼｯｸM-PRO" panose="020F0600000000000000" pitchFamily="50" charset="-128"/>
              </a:rPr>
              <a:t>資</a:t>
            </a:r>
            <a:endParaRPr kumimoji="0" lang="ja-JP" altLang="en-US" sz="13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0" name="テキスト ボックス 59"/>
          <p:cNvSpPr txBox="1"/>
          <p:nvPr/>
        </p:nvSpPr>
        <p:spPr>
          <a:xfrm>
            <a:off x="9466692" y="1748487"/>
            <a:ext cx="2308324" cy="1921322"/>
          </a:xfrm>
          <a:prstGeom prst="rect">
            <a:avLst/>
          </a:prstGeom>
          <a:solidFill>
            <a:srgbClr val="00B05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13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2" name="テキスト ボックス 61"/>
          <p:cNvSpPr txBox="1"/>
          <p:nvPr/>
        </p:nvSpPr>
        <p:spPr>
          <a:xfrm>
            <a:off x="7134311" y="1728718"/>
            <a:ext cx="2308324" cy="1921322"/>
          </a:xfrm>
          <a:prstGeom prst="rect">
            <a:avLst/>
          </a:prstGeom>
          <a:solidFill>
            <a:schemeClr val="accent6">
              <a:lumMod val="40000"/>
              <a:lumOff val="60000"/>
            </a:schemeClr>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rPr>
              <a:t>金</a:t>
            </a:r>
          </a:p>
        </p:txBody>
      </p:sp>
      <p:sp>
        <p:nvSpPr>
          <p:cNvPr id="35" name="テキスト ボックス 34"/>
          <p:cNvSpPr txBox="1"/>
          <p:nvPr/>
        </p:nvSpPr>
        <p:spPr>
          <a:xfrm>
            <a:off x="9769153" y="10429990"/>
            <a:ext cx="2101516" cy="175432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看護師の</a:t>
            </a:r>
            <a:endParaRPr kumimoji="1" lang="en-US" altLang="ja-JP"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dirty="0">
                <a:solidFill>
                  <a:prstClr val="black"/>
                </a:solidFill>
                <a:latin typeface="Calibri" panose="020F0502020204030204"/>
                <a:ea typeface="游ゴシック" panose="020B0400000000000000" pitchFamily="50" charset="-128"/>
              </a:rPr>
              <a:t>イラスト</a:t>
            </a:r>
            <a:endParaRPr kumimoji="1" lang="en-US" altLang="ja-JP" sz="3600" dirty="0">
              <a:solidFill>
                <a:prstClr val="black"/>
              </a:solidFill>
              <a:latin typeface="Calibri" panose="020F0502020204030204"/>
              <a:ea typeface="游ゴシック" panose="020B0400000000000000"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（男女）</a:t>
            </a:r>
          </a:p>
        </p:txBody>
      </p:sp>
      <p:sp>
        <p:nvSpPr>
          <p:cNvPr id="37" name="正方形/長方形 36"/>
          <p:cNvSpPr/>
          <p:nvPr/>
        </p:nvSpPr>
        <p:spPr>
          <a:xfrm>
            <a:off x="346167" y="3966226"/>
            <a:ext cx="2050853" cy="192998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794719" y="4321048"/>
            <a:ext cx="1508748" cy="1323439"/>
          </a:xfrm>
          <a:prstGeom prst="rect">
            <a:avLst/>
          </a:prstGeom>
          <a:noFill/>
        </p:spPr>
        <p:txBody>
          <a:bodyPr wrap="square" rtlCol="0">
            <a:spAutoFit/>
          </a:bodyPr>
          <a:lstStyle/>
          <a:p>
            <a:r>
              <a:rPr kumimoji="1" lang="ja-JP" altLang="en-US" sz="4000" b="1" dirty="0">
                <a:solidFill>
                  <a:schemeClr val="bg1"/>
                </a:solidFill>
              </a:rPr>
              <a:t>申込</a:t>
            </a:r>
            <a:endParaRPr kumimoji="1" lang="en-US" altLang="ja-JP" sz="4000" b="1" dirty="0">
              <a:solidFill>
                <a:schemeClr val="bg1"/>
              </a:solidFill>
            </a:endParaRPr>
          </a:p>
          <a:p>
            <a:r>
              <a:rPr kumimoji="1" lang="ja-JP" altLang="en-US" sz="4000" b="1" dirty="0">
                <a:solidFill>
                  <a:schemeClr val="bg1"/>
                </a:solidFill>
              </a:rPr>
              <a:t>期間</a:t>
            </a:r>
          </a:p>
        </p:txBody>
      </p:sp>
      <p:sp>
        <p:nvSpPr>
          <p:cNvPr id="2" name="正方形/長方形 1">
            <a:extLst>
              <a:ext uri="{FF2B5EF4-FFF2-40B4-BE49-F238E27FC236}">
                <a16:creationId xmlns:a16="http://schemas.microsoft.com/office/drawing/2014/main" id="{29221A2E-762E-975A-1690-FDC3237C9956}"/>
              </a:ext>
            </a:extLst>
          </p:cNvPr>
          <p:cNvSpPr/>
          <p:nvPr/>
        </p:nvSpPr>
        <p:spPr>
          <a:xfrm>
            <a:off x="1" y="6029233"/>
            <a:ext cx="2849950" cy="278786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195A5F6-C3C9-8CA0-DA09-EAF4DBA75169}"/>
              </a:ext>
            </a:extLst>
          </p:cNvPr>
          <p:cNvSpPr txBox="1"/>
          <p:nvPr/>
        </p:nvSpPr>
        <p:spPr>
          <a:xfrm>
            <a:off x="587718" y="7103138"/>
            <a:ext cx="1965363" cy="707886"/>
          </a:xfrm>
          <a:prstGeom prst="rect">
            <a:avLst/>
          </a:prstGeom>
          <a:noFill/>
        </p:spPr>
        <p:txBody>
          <a:bodyPr wrap="square" rtlCol="0">
            <a:spAutoFit/>
          </a:bodyPr>
          <a:lstStyle/>
          <a:p>
            <a:r>
              <a:rPr kumimoji="1" lang="ja-JP" altLang="en-US" sz="4000" b="1" dirty="0">
                <a:solidFill>
                  <a:schemeClr val="bg1"/>
                </a:solidFill>
              </a:rPr>
              <a:t>貸与額</a:t>
            </a:r>
          </a:p>
        </p:txBody>
      </p:sp>
      <p:sp>
        <p:nvSpPr>
          <p:cNvPr id="7" name="正方形/長方形 6">
            <a:extLst>
              <a:ext uri="{FF2B5EF4-FFF2-40B4-BE49-F238E27FC236}">
                <a16:creationId xmlns:a16="http://schemas.microsoft.com/office/drawing/2014/main" id="{8419B3F1-8F29-E822-0E5E-FCFAB83B0F41}"/>
              </a:ext>
            </a:extLst>
          </p:cNvPr>
          <p:cNvSpPr/>
          <p:nvPr/>
        </p:nvSpPr>
        <p:spPr>
          <a:xfrm>
            <a:off x="20612" y="10601609"/>
            <a:ext cx="2745479" cy="252134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E3603E4F-055B-6F74-2761-B3C7A1CC8347}"/>
              </a:ext>
            </a:extLst>
          </p:cNvPr>
          <p:cNvSpPr txBox="1"/>
          <p:nvPr/>
        </p:nvSpPr>
        <p:spPr>
          <a:xfrm>
            <a:off x="246835" y="11508338"/>
            <a:ext cx="2647128" cy="707886"/>
          </a:xfrm>
          <a:prstGeom prst="rect">
            <a:avLst/>
          </a:prstGeom>
          <a:noFill/>
        </p:spPr>
        <p:txBody>
          <a:bodyPr wrap="square" rtlCol="0">
            <a:spAutoFit/>
          </a:bodyPr>
          <a:lstStyle/>
          <a:p>
            <a:r>
              <a:rPr kumimoji="1" lang="ja-JP" altLang="en-US" sz="4000" b="1" dirty="0">
                <a:solidFill>
                  <a:schemeClr val="bg1"/>
                </a:solidFill>
              </a:rPr>
              <a:t>返還免除</a:t>
            </a:r>
            <a:endParaRPr kumimoji="1" lang="en-US" altLang="ja-JP" sz="4000" b="1" dirty="0">
              <a:solidFill>
                <a:schemeClr val="bg1"/>
              </a:solidFill>
            </a:endParaRPr>
          </a:p>
        </p:txBody>
      </p:sp>
      <p:sp>
        <p:nvSpPr>
          <p:cNvPr id="27" name="正方形/長方形 26"/>
          <p:cNvSpPr/>
          <p:nvPr/>
        </p:nvSpPr>
        <p:spPr>
          <a:xfrm>
            <a:off x="9371339" y="9633931"/>
            <a:ext cx="2682591" cy="3674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0AC76ABD-B29C-353E-988F-C9F819AA92D8}"/>
              </a:ext>
            </a:extLst>
          </p:cNvPr>
          <p:cNvSpPr txBox="1"/>
          <p:nvPr/>
        </p:nvSpPr>
        <p:spPr>
          <a:xfrm>
            <a:off x="9723124" y="1759717"/>
            <a:ext cx="1250944" cy="949431"/>
          </a:xfrm>
          <a:prstGeom prst="rect">
            <a:avLst/>
          </a:prstGeom>
          <a:solidFill>
            <a:srgbClr val="00B05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8800" b="1" dirty="0">
                <a:solidFill>
                  <a:schemeClr val="bg1"/>
                </a:solidFill>
                <a:latin typeface="HG丸ｺﾞｼｯｸM-PRO" panose="020F0600000000000000" pitchFamily="50" charset="-128"/>
                <a:ea typeface="HG丸ｺﾞｼｯｸM-PRO" panose="020F0600000000000000" pitchFamily="50" charset="-128"/>
              </a:rPr>
              <a:t>制</a:t>
            </a:r>
            <a:endParaRPr kumimoji="0" lang="ja-JP" altLang="en-US" sz="8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 name="テキスト ボックス 13">
            <a:extLst>
              <a:ext uri="{FF2B5EF4-FFF2-40B4-BE49-F238E27FC236}">
                <a16:creationId xmlns:a16="http://schemas.microsoft.com/office/drawing/2014/main" id="{7FEFA28C-F693-559E-22B9-173BB5595331}"/>
              </a:ext>
            </a:extLst>
          </p:cNvPr>
          <p:cNvSpPr txBox="1"/>
          <p:nvPr/>
        </p:nvSpPr>
        <p:spPr>
          <a:xfrm>
            <a:off x="10452159" y="2389056"/>
            <a:ext cx="1538883" cy="1155742"/>
          </a:xfrm>
          <a:prstGeom prst="rect">
            <a:avLst/>
          </a:prstGeom>
          <a:no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800" b="1" i="0" u="none" strike="noStrike" kern="1200" cap="none" spc="0" normalizeH="0" baseline="0" noProof="0" dirty="0">
                <a:ln>
                  <a:noFill/>
                </a:ln>
                <a:solidFill>
                  <a:schemeClr val="bg1"/>
                </a:solidFill>
                <a:effectLst/>
                <a:uLnTx/>
                <a:uFillTx/>
                <a:latin typeface="HG丸ｺﾞｼｯｸM-PRO" panose="020F0600000000000000" pitchFamily="50" charset="-128"/>
                <a:ea typeface="HG丸ｺﾞｼｯｸM-PRO" panose="020F0600000000000000" pitchFamily="50" charset="-128"/>
                <a:cs typeface="+mn-cs"/>
              </a:rPr>
              <a:t>度</a:t>
            </a:r>
          </a:p>
        </p:txBody>
      </p:sp>
      <p:sp>
        <p:nvSpPr>
          <p:cNvPr id="15" name="テキスト ボックス 14">
            <a:extLst>
              <a:ext uri="{FF2B5EF4-FFF2-40B4-BE49-F238E27FC236}">
                <a16:creationId xmlns:a16="http://schemas.microsoft.com/office/drawing/2014/main" id="{F73EFC26-2B34-AAFB-D06D-1F7AD4F789C7}"/>
              </a:ext>
            </a:extLst>
          </p:cNvPr>
          <p:cNvSpPr txBox="1"/>
          <p:nvPr/>
        </p:nvSpPr>
        <p:spPr>
          <a:xfrm>
            <a:off x="3032524" y="12161063"/>
            <a:ext cx="6652599"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返還免除には条件があります。詳細は、三重県ホームページ等を　</a:t>
            </a:r>
            <a:endPar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ご確認いただくか、下記までお問い合わせください。</a:t>
            </a:r>
          </a:p>
        </p:txBody>
      </p:sp>
      <p:sp>
        <p:nvSpPr>
          <p:cNvPr id="17" name="吹き出し: 円形 16">
            <a:extLst>
              <a:ext uri="{FF2B5EF4-FFF2-40B4-BE49-F238E27FC236}">
                <a16:creationId xmlns:a16="http://schemas.microsoft.com/office/drawing/2014/main" id="{ED06FEEB-2309-114B-9433-A91BE0418C2B}"/>
              </a:ext>
            </a:extLst>
          </p:cNvPr>
          <p:cNvSpPr/>
          <p:nvPr/>
        </p:nvSpPr>
        <p:spPr>
          <a:xfrm>
            <a:off x="0" y="8919916"/>
            <a:ext cx="8716781" cy="1432909"/>
          </a:xfrm>
          <a:prstGeom prst="wedgeEllipseCallout">
            <a:avLst>
              <a:gd name="adj1" fmla="val 55007"/>
              <a:gd name="adj2" fmla="val 72236"/>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A88FB567-D940-C4EA-61F7-FAC1B8BBCBB9}"/>
              </a:ext>
            </a:extLst>
          </p:cNvPr>
          <p:cNvSpPr txBox="1"/>
          <p:nvPr/>
        </p:nvSpPr>
        <p:spPr>
          <a:xfrm>
            <a:off x="813439" y="9126316"/>
            <a:ext cx="7738442" cy="954107"/>
          </a:xfrm>
          <a:prstGeom prst="rect">
            <a:avLst/>
          </a:prstGeom>
          <a:noFill/>
        </p:spPr>
        <p:txBody>
          <a:bodyPr wrap="square" rtlCol="0">
            <a:spAutoFit/>
          </a:bodyPr>
          <a:lstStyle/>
          <a:p>
            <a:r>
              <a:rPr kumimoji="1" lang="ja-JP" altLang="en-US" sz="2800" dirty="0">
                <a:latin typeface="BIZ UDゴシック" panose="020B0400000000000000" pitchFamily="49" charset="-128"/>
                <a:ea typeface="BIZ UDゴシック" panose="020B0400000000000000" pitchFamily="49" charset="-128"/>
              </a:rPr>
              <a:t>看護学生のみなさん！</a:t>
            </a:r>
            <a:endParaRPr kumimoji="1" lang="en-US" altLang="ja-JP" sz="2800" dirty="0">
              <a:latin typeface="BIZ UDゴシック" panose="020B0400000000000000" pitchFamily="49" charset="-128"/>
              <a:ea typeface="BIZ UDゴシック" panose="020B0400000000000000" pitchFamily="49" charset="-128"/>
            </a:endParaRPr>
          </a:p>
          <a:p>
            <a:r>
              <a:rPr kumimoji="1" lang="ja-JP" altLang="en-US" sz="2800" dirty="0">
                <a:latin typeface="BIZ UDゴシック" panose="020B0400000000000000" pitchFamily="49" charset="-128"/>
                <a:ea typeface="BIZ UDゴシック" panose="020B0400000000000000" pitchFamily="49" charset="-128"/>
              </a:rPr>
              <a:t>修学資金を借りて、三重県で働きませんか？</a:t>
            </a:r>
          </a:p>
        </p:txBody>
      </p:sp>
      <p:sp>
        <p:nvSpPr>
          <p:cNvPr id="24" name="吹き出し: 円形 23">
            <a:extLst>
              <a:ext uri="{FF2B5EF4-FFF2-40B4-BE49-F238E27FC236}">
                <a16:creationId xmlns:a16="http://schemas.microsoft.com/office/drawing/2014/main" id="{8B342EED-7093-366E-199D-11725A974028}"/>
              </a:ext>
            </a:extLst>
          </p:cNvPr>
          <p:cNvSpPr/>
          <p:nvPr/>
        </p:nvSpPr>
        <p:spPr>
          <a:xfrm>
            <a:off x="6135962" y="94900"/>
            <a:ext cx="5917968" cy="816590"/>
          </a:xfrm>
          <a:prstGeom prst="wedgeEllipseCallout">
            <a:avLst>
              <a:gd name="adj1" fmla="val -48533"/>
              <a:gd name="adj2" fmla="val 52988"/>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55F78E73-A17A-93A3-D63D-A39B041C4634}"/>
              </a:ext>
            </a:extLst>
          </p:cNvPr>
          <p:cNvSpPr txBox="1"/>
          <p:nvPr/>
        </p:nvSpPr>
        <p:spPr>
          <a:xfrm>
            <a:off x="6315191" y="275688"/>
            <a:ext cx="5833177" cy="400110"/>
          </a:xfrm>
          <a:prstGeom prst="rect">
            <a:avLst/>
          </a:prstGeom>
          <a:noFill/>
        </p:spPr>
        <p:txBody>
          <a:bodyPr wrap="square" rtlCol="0">
            <a:spAutoFit/>
          </a:bodyPr>
          <a:lstStyle/>
          <a:p>
            <a:r>
              <a:rPr kumimoji="1" lang="ja-JP" altLang="en-US" sz="2000" dirty="0">
                <a:latin typeface="BIZ UDゴシック" panose="020B0400000000000000" pitchFamily="49" charset="-128"/>
                <a:ea typeface="BIZ UDゴシック" panose="020B0400000000000000" pitchFamily="49" charset="-128"/>
              </a:rPr>
              <a:t>看護職員を目指す方のための修学資金制度です！</a:t>
            </a:r>
          </a:p>
        </p:txBody>
      </p:sp>
    </p:spTree>
    <p:extLst>
      <p:ext uri="{BB962C8B-B14F-4D97-AF65-F5344CB8AC3E}">
        <p14:creationId xmlns:p14="http://schemas.microsoft.com/office/powerpoint/2010/main" val="263887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2" name="角丸四角形 17">
            <a:extLst>
              <a:ext uri="{FF2B5EF4-FFF2-40B4-BE49-F238E27FC236}">
                <a16:creationId xmlns:a16="http://schemas.microsoft.com/office/drawing/2014/main" id="{CA9F01AE-481F-A56B-5291-7B555992D48A}"/>
              </a:ext>
            </a:extLst>
          </p:cNvPr>
          <p:cNvSpPr/>
          <p:nvPr/>
        </p:nvSpPr>
        <p:spPr>
          <a:xfrm>
            <a:off x="667033" y="13871396"/>
            <a:ext cx="10758235" cy="2262101"/>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角丸四角形 17"/>
          <p:cNvSpPr/>
          <p:nvPr/>
        </p:nvSpPr>
        <p:spPr>
          <a:xfrm>
            <a:off x="620802" y="10550082"/>
            <a:ext cx="10853103" cy="3142748"/>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角丸四角形 18"/>
          <p:cNvSpPr/>
          <p:nvPr/>
        </p:nvSpPr>
        <p:spPr>
          <a:xfrm>
            <a:off x="620802" y="7331972"/>
            <a:ext cx="10853103" cy="3066627"/>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角丸四角形 16"/>
          <p:cNvSpPr/>
          <p:nvPr/>
        </p:nvSpPr>
        <p:spPr>
          <a:xfrm>
            <a:off x="620802" y="4935714"/>
            <a:ext cx="10853104" cy="2170769"/>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角丸四角形 15"/>
          <p:cNvSpPr/>
          <p:nvPr/>
        </p:nvSpPr>
        <p:spPr>
          <a:xfrm>
            <a:off x="654693" y="1935001"/>
            <a:ext cx="10819213" cy="2831868"/>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テキスト ボックス 1"/>
          <p:cNvSpPr txBox="1"/>
          <p:nvPr/>
        </p:nvSpPr>
        <p:spPr>
          <a:xfrm>
            <a:off x="962177" y="1960189"/>
            <a:ext cx="282102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１</a:t>
            </a:r>
            <a:r>
              <a:rPr kumimoji="1" lang="ja-JP" altLang="en-US" sz="2800" dirty="0">
                <a:solidFill>
                  <a:prstClr val="black"/>
                </a:solidFill>
                <a:latin typeface="BIZ UDゴシック" panose="020B0400000000000000" pitchFamily="49" charset="-128"/>
                <a:ea typeface="BIZ UDゴシック" panose="020B0400000000000000" pitchFamily="49" charset="-128"/>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応募資格</a:t>
            </a:r>
          </a:p>
        </p:txBody>
      </p:sp>
      <p:sp>
        <p:nvSpPr>
          <p:cNvPr id="3" name="テキスト ボックス 2"/>
          <p:cNvSpPr txBox="1"/>
          <p:nvPr/>
        </p:nvSpPr>
        <p:spPr>
          <a:xfrm>
            <a:off x="962176" y="2555413"/>
            <a:ext cx="9845523"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将来、県内の医療機関等で看護職員として就業する意思があり、下記のいずれかに該当する方</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1800" b="0" i="0"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就業義務を課す他の貸付金等の貸与を受けているまたは受けようとする方</a:t>
            </a:r>
            <a:r>
              <a:rPr kumimoji="1" lang="ja-JP" altLang="en-US" u="sng" dirty="0">
                <a:solidFill>
                  <a:prstClr val="black"/>
                </a:solidFill>
                <a:latin typeface="Meiryo UI" panose="020B0604030504040204" pitchFamily="50" charset="-128"/>
                <a:ea typeface="Meiryo UI" panose="020B0604030504040204" pitchFamily="50" charset="-128"/>
              </a:rPr>
              <a:t>は申込みできません</a:t>
            </a:r>
            <a:r>
              <a:rPr kumimoji="1" lang="ja-JP" altLang="en-US"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p>
        </p:txBody>
      </p:sp>
      <p:sp>
        <p:nvSpPr>
          <p:cNvPr id="7" name="テキスト ボックス 6"/>
          <p:cNvSpPr txBox="1"/>
          <p:nvPr/>
        </p:nvSpPr>
        <p:spPr>
          <a:xfrm>
            <a:off x="1177398" y="3198197"/>
            <a:ext cx="1024787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ja-JP" altLang="en-US"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1 </a:t>
            </a:r>
            <a:r>
              <a:rPr kumimoji="1" lang="ja-JP" altLang="en-US" dirty="0">
                <a:solidFill>
                  <a:prstClr val="black"/>
                </a:solidFill>
                <a:latin typeface="Meiryo UI" panose="020B0604030504040204" pitchFamily="50" charset="-128"/>
                <a:ea typeface="Meiryo UI" panose="020B0604030504040204" pitchFamily="50" charset="-128"/>
              </a:rPr>
              <a:t>県外の看護系大学に在学している方は、申込みできます。</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ja-JP" altLang="en-US"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2 </a:t>
            </a:r>
            <a:r>
              <a:rPr kumimoji="1" lang="ja-JP" altLang="en-US" u="sng" dirty="0">
                <a:solidFill>
                  <a:prstClr val="black"/>
                </a:solidFill>
                <a:latin typeface="Meiryo UI" panose="020B0604030504040204" pitchFamily="50" charset="-128"/>
                <a:ea typeface="Meiryo UI" panose="020B0604030504040204" pitchFamily="50" charset="-128"/>
              </a:rPr>
              <a:t>県内の看護系大学に在学している方は、県外出身者の方のみ申込みできます。</a:t>
            </a:r>
            <a:endParaRPr kumimoji="1" lang="en-US" altLang="ja-JP" u="sng"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dirty="0">
                <a:solidFill>
                  <a:prstClr val="black"/>
                </a:solidFill>
                <a:latin typeface="Meiryo UI" panose="020B0604030504040204" pitchFamily="50" charset="-128"/>
                <a:ea typeface="Meiryo UI" panose="020B0604030504040204" pitchFamily="50" charset="-128"/>
              </a:rPr>
              <a:t>　　　民間立の助産師養成所に在学している方は、申込みできます。</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民間立の保健師養成所、看護師養成所、准看護師養成所に在学している方は、申込みできます。</a:t>
            </a:r>
            <a:endPar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8" name="テキスト ボックス 7"/>
          <p:cNvSpPr txBox="1"/>
          <p:nvPr/>
        </p:nvSpPr>
        <p:spPr>
          <a:xfrm>
            <a:off x="962176" y="4998862"/>
            <a:ext cx="254993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２</a:t>
            </a:r>
            <a:r>
              <a:rPr kumimoji="1" lang="ja-JP"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貸与額</a:t>
            </a:r>
          </a:p>
        </p:txBody>
      </p:sp>
      <p:sp>
        <p:nvSpPr>
          <p:cNvPr id="9" name="テキスト ボックス 8"/>
          <p:cNvSpPr txBox="1"/>
          <p:nvPr/>
        </p:nvSpPr>
        <p:spPr>
          <a:xfrm>
            <a:off x="1128616" y="5491636"/>
            <a:ext cx="10734303"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zh-CN" altLang="en-US" dirty="0">
                <a:solidFill>
                  <a:prstClr val="black"/>
                </a:solidFill>
                <a:latin typeface="Meiryo UI" panose="020B0604030504040204" pitchFamily="50" charset="-128"/>
                <a:ea typeface="Meiryo UI" panose="020B0604030504040204" pitchFamily="50" charset="-128"/>
              </a:rPr>
              <a:t>看護系大学</a:t>
            </a:r>
            <a:r>
              <a:rPr kumimoji="1" lang="en-US" altLang="zh-CN" dirty="0">
                <a:solidFill>
                  <a:prstClr val="black"/>
                </a:solidFill>
                <a:latin typeface="Meiryo UI" panose="020B0604030504040204" pitchFamily="50" charset="-128"/>
                <a:ea typeface="Meiryo UI" panose="020B0604030504040204" pitchFamily="50" charset="-128"/>
              </a:rPr>
              <a:t>【</a:t>
            </a:r>
            <a:r>
              <a:rPr kumimoji="1" lang="zh-CN" altLang="en-US" dirty="0">
                <a:solidFill>
                  <a:prstClr val="black"/>
                </a:solidFill>
                <a:latin typeface="Meiryo UI" panose="020B0604030504040204" pitchFamily="50" charset="-128"/>
                <a:ea typeface="Meiryo UI" panose="020B0604030504040204" pitchFamily="50" charset="-128"/>
              </a:rPr>
              <a:t>大学</a:t>
            </a:r>
            <a:r>
              <a:rPr kumimoji="1" lang="en-US" altLang="zh-CN"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CN" altLang="en-US" dirty="0">
                <a:solidFill>
                  <a:prstClr val="black"/>
                </a:solidFill>
                <a:latin typeface="Meiryo UI" panose="020B0604030504040204" pitchFamily="50" charset="-128"/>
                <a:ea typeface="Meiryo UI" panose="020B0604030504040204" pitchFamily="50" charset="-128"/>
              </a:rPr>
              <a:t>年</a:t>
            </a:r>
            <a:r>
              <a:rPr kumimoji="1" lang="en-US" altLang="zh-CN" dirty="0">
                <a:solidFill>
                  <a:prstClr val="black"/>
                </a:solidFill>
                <a:latin typeface="Meiryo UI" panose="020B0604030504040204" pitchFamily="50" charset="-128"/>
                <a:ea typeface="Meiryo UI" panose="020B0604030504040204" pitchFamily="50" charset="-128"/>
              </a:rPr>
              <a:t>600,000</a:t>
            </a:r>
            <a:r>
              <a:rPr kumimoji="1" lang="zh-CN" altLang="en-US" dirty="0">
                <a:solidFill>
                  <a:prstClr val="black"/>
                </a:solidFill>
                <a:latin typeface="Meiryo UI" panose="020B0604030504040204" pitchFamily="50" charset="-128"/>
                <a:ea typeface="Meiryo UI" panose="020B0604030504040204" pitchFamily="50" charset="-128"/>
              </a:rPr>
              <a:t>円（月</a:t>
            </a:r>
            <a:r>
              <a:rPr kumimoji="1" lang="en-US" altLang="zh-CN" dirty="0">
                <a:solidFill>
                  <a:prstClr val="black"/>
                </a:solidFill>
                <a:latin typeface="Meiryo UI" panose="020B0604030504040204" pitchFamily="50" charset="-128"/>
                <a:ea typeface="Meiryo UI" panose="020B0604030504040204" pitchFamily="50" charset="-128"/>
              </a:rPr>
              <a:t>50,000</a:t>
            </a:r>
            <a:r>
              <a:rPr kumimoji="1" lang="zh-CN" altLang="en-US" dirty="0">
                <a:solidFill>
                  <a:prstClr val="black"/>
                </a:solidFill>
                <a:latin typeface="Meiryo UI" panose="020B0604030504040204" pitchFamily="50" charset="-128"/>
                <a:ea typeface="Meiryo UI" panose="020B0604030504040204" pitchFamily="50" charset="-128"/>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dirty="0">
                <a:solidFill>
                  <a:prstClr val="black"/>
                </a:solidFill>
                <a:latin typeface="Meiryo UI" panose="020B0604030504040204" pitchFamily="50" charset="-128"/>
                <a:ea typeface="Meiryo UI" panose="020B0604030504040204" pitchFamily="50" charset="-128"/>
              </a:rPr>
              <a:t>　　　民間立の助産師養成所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dirty="0">
                <a:solidFill>
                  <a:prstClr val="black"/>
                </a:solidFill>
                <a:latin typeface="Meiryo UI" panose="020B0604030504040204" pitchFamily="50" charset="-128"/>
                <a:ea typeface="Meiryo UI" panose="020B0604030504040204" pitchFamily="50" charset="-128"/>
              </a:rPr>
              <a:t>助産専門学校</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dirty="0">
                <a:solidFill>
                  <a:prstClr val="black"/>
                </a:solidFill>
                <a:latin typeface="Meiryo UI" panose="020B0604030504040204" pitchFamily="50" charset="-128"/>
                <a:ea typeface="Meiryo UI" panose="020B0604030504040204" pitchFamily="50" charset="-128"/>
              </a:rPr>
              <a:t>年</a:t>
            </a:r>
            <a:r>
              <a:rPr kumimoji="1" lang="en-US" altLang="ja-JP" dirty="0">
                <a:solidFill>
                  <a:prstClr val="black"/>
                </a:solidFill>
                <a:latin typeface="Meiryo UI" panose="020B0604030504040204" pitchFamily="50" charset="-128"/>
                <a:ea typeface="Meiryo UI" panose="020B0604030504040204" pitchFamily="50" charset="-128"/>
              </a:rPr>
              <a:t>840,000</a:t>
            </a:r>
            <a:r>
              <a:rPr kumimoji="1" lang="ja-JP" altLang="en-US" dirty="0">
                <a:solidFill>
                  <a:prstClr val="black"/>
                </a:solidFill>
                <a:latin typeface="Meiryo UI" panose="020B0604030504040204" pitchFamily="50" charset="-128"/>
                <a:ea typeface="Meiryo UI" panose="020B0604030504040204" pitchFamily="50" charset="-128"/>
              </a:rPr>
              <a:t>円（月</a:t>
            </a:r>
            <a:r>
              <a:rPr kumimoji="1" lang="en-US" altLang="ja-JP" dirty="0">
                <a:solidFill>
                  <a:prstClr val="black"/>
                </a:solidFill>
                <a:latin typeface="Meiryo UI" panose="020B0604030504040204" pitchFamily="50" charset="-128"/>
                <a:ea typeface="Meiryo UI" panose="020B0604030504040204" pitchFamily="50" charset="-128"/>
              </a:rPr>
              <a:t>70,000</a:t>
            </a:r>
            <a:r>
              <a:rPr kumimoji="1" lang="ja-JP" altLang="en-US" dirty="0">
                <a:solidFill>
                  <a:prstClr val="black"/>
                </a:solidFill>
                <a:latin typeface="Meiryo UI" panose="020B0604030504040204" pitchFamily="50" charset="-128"/>
                <a:ea typeface="Meiryo UI" panose="020B0604030504040204" pitchFamily="50" charset="-128"/>
              </a:rPr>
              <a:t>円）</a:t>
            </a:r>
            <a:endParaRPr kumimoji="1" lang="en-US" altLang="ja-JP"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1 </a:t>
            </a:r>
            <a:r>
              <a:rPr kumimoji="1" lang="ja-JP" altLang="en-US" dirty="0">
                <a:solidFill>
                  <a:prstClr val="black"/>
                </a:solidFill>
                <a:latin typeface="Meiryo UI" panose="020B0604030504040204" pitchFamily="50" charset="-128"/>
                <a:ea typeface="Meiryo UI" panose="020B0604030504040204" pitchFamily="50" charset="-128"/>
              </a:rPr>
              <a:t>民間立の看護師等養成所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dirty="0">
                <a:solidFill>
                  <a:prstClr val="black"/>
                </a:solidFill>
                <a:latin typeface="Meiryo UI" panose="020B0604030504040204" pitchFamily="50" charset="-128"/>
                <a:ea typeface="Meiryo UI" panose="020B0604030504040204" pitchFamily="50" charset="-128"/>
              </a:rPr>
              <a:t>看護学校</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dirty="0">
                <a:solidFill>
                  <a:prstClr val="black"/>
                </a:solidFill>
                <a:latin typeface="Meiryo UI" panose="020B0604030504040204" pitchFamily="50" charset="-128"/>
                <a:ea typeface="Meiryo UI" panose="020B0604030504040204" pitchFamily="50" charset="-128"/>
              </a:rPr>
              <a:t>年</a:t>
            </a:r>
            <a:r>
              <a:rPr kumimoji="1" lang="en-US" altLang="ja-JP" dirty="0">
                <a:solidFill>
                  <a:prstClr val="black"/>
                </a:solidFill>
                <a:latin typeface="Meiryo UI" panose="020B0604030504040204" pitchFamily="50" charset="-128"/>
                <a:ea typeface="Meiryo UI" panose="020B0604030504040204" pitchFamily="50" charset="-128"/>
              </a:rPr>
              <a:t>432,000</a:t>
            </a:r>
            <a:r>
              <a:rPr kumimoji="1" lang="ja-JP" altLang="en-US" dirty="0">
                <a:solidFill>
                  <a:prstClr val="black"/>
                </a:solidFill>
                <a:latin typeface="Meiryo UI" panose="020B0604030504040204" pitchFamily="50" charset="-128"/>
                <a:ea typeface="Meiryo UI" panose="020B0604030504040204" pitchFamily="50" charset="-128"/>
              </a:rPr>
              <a:t>円（月</a:t>
            </a:r>
            <a:r>
              <a:rPr kumimoji="1" lang="en-US" altLang="ja-JP" dirty="0">
                <a:solidFill>
                  <a:prstClr val="black"/>
                </a:solidFill>
                <a:latin typeface="Meiryo UI" panose="020B0604030504040204" pitchFamily="50" charset="-128"/>
                <a:ea typeface="Meiryo UI" panose="020B0604030504040204" pitchFamily="50" charset="-128"/>
              </a:rPr>
              <a:t>36,000</a:t>
            </a:r>
            <a:r>
              <a:rPr kumimoji="1" lang="ja-JP" altLang="en-US" dirty="0">
                <a:solidFill>
                  <a:prstClr val="black"/>
                </a:solidFill>
                <a:latin typeface="Meiryo UI" panose="020B0604030504040204" pitchFamily="50" charset="-128"/>
                <a:ea typeface="Meiryo UI" panose="020B0604030504040204" pitchFamily="50" charset="-128"/>
              </a:rPr>
              <a:t>円）</a:t>
            </a:r>
            <a:endParaRPr kumimoji="1" lang="en-US" altLang="ja-JP"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2 </a:t>
            </a:r>
            <a:r>
              <a:rPr kumimoji="1" lang="ja-JP" altLang="en-US" dirty="0">
                <a:solidFill>
                  <a:prstClr val="black"/>
                </a:solidFill>
                <a:latin typeface="Meiryo UI" panose="020B0604030504040204" pitchFamily="50" charset="-128"/>
                <a:ea typeface="Meiryo UI" panose="020B0604030504040204" pitchFamily="50" charset="-128"/>
              </a:rPr>
              <a:t>民間立の</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看護師養成所</a:t>
            </a:r>
            <a:r>
              <a:rPr kumimoji="1" lang="en-US" altLang="zh-TW"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制</a:t>
            </a:r>
            <a:r>
              <a:rPr kumimoji="1" lang="en-US" altLang="ja-JP" noProof="0" dirty="0">
                <a:solidFill>
                  <a:prstClr val="black"/>
                </a:solidFill>
                <a:latin typeface="Meiryo UI" panose="020B0604030504040204" pitchFamily="50" charset="-128"/>
                <a:ea typeface="Meiryo UI" panose="020B0604030504040204" pitchFamily="50" charset="-128"/>
              </a:rPr>
              <a:t>)【</a:t>
            </a:r>
            <a:r>
              <a:rPr kumimoji="1" lang="ja-JP" altLang="en-US" noProof="0" dirty="0">
                <a:solidFill>
                  <a:prstClr val="black"/>
                </a:solidFill>
                <a:latin typeface="Meiryo UI" panose="020B0604030504040204" pitchFamily="50" charset="-128"/>
                <a:ea typeface="Meiryo UI" panose="020B0604030504040204" pitchFamily="50" charset="-128"/>
              </a:rPr>
              <a:t>通信制の看護学校</a:t>
            </a:r>
            <a:r>
              <a:rPr kumimoji="1" lang="en-US" altLang="ja-JP" noProof="0" dirty="0">
                <a:solidFill>
                  <a:prstClr val="black"/>
                </a:solidFill>
                <a:latin typeface="Meiryo UI" panose="020B0604030504040204" pitchFamily="50" charset="-128"/>
                <a:ea typeface="Meiryo UI" panose="020B0604030504040204" pitchFamily="50" charset="-128"/>
              </a:rPr>
              <a:t>】 </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252,000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a:t>
            </a:r>
            <a:r>
              <a:rPr kumimoji="1" lang="en-US" altLang="ja-JP" dirty="0">
                <a:solidFill>
                  <a:prstClr val="black"/>
                </a:solidFill>
                <a:latin typeface="Meiryo UI" panose="020B0604030504040204" pitchFamily="50" charset="-128"/>
                <a:ea typeface="Meiryo UI" panose="020B0604030504040204" pitchFamily="50" charset="-128"/>
              </a:rPr>
              <a:t>3 </a:t>
            </a:r>
            <a:r>
              <a:rPr kumimoji="1" lang="ja-JP" altLang="en-US" dirty="0">
                <a:solidFill>
                  <a:prstClr val="black"/>
                </a:solidFill>
                <a:latin typeface="Meiryo UI" panose="020B0604030504040204" pitchFamily="50" charset="-128"/>
                <a:ea typeface="Meiryo UI" panose="020B0604030504040204" pitchFamily="50" charset="-128"/>
              </a:rPr>
              <a:t>民間立の</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dirty="0">
                <a:solidFill>
                  <a:prstClr val="black"/>
                </a:solidFill>
                <a:latin typeface="Meiryo UI" panose="020B0604030504040204" pitchFamily="50" charset="-128"/>
                <a:ea typeface="Meiryo UI" panose="020B0604030504040204" pitchFamily="50" charset="-128"/>
              </a:rPr>
              <a:t>年</a:t>
            </a:r>
            <a:r>
              <a:rPr kumimoji="1" lang="en-US" altLang="ja-JP" dirty="0">
                <a:solidFill>
                  <a:prstClr val="black"/>
                </a:solidFill>
                <a:latin typeface="Meiryo UI" panose="020B0604030504040204" pitchFamily="50" charset="-128"/>
                <a:ea typeface="Meiryo UI" panose="020B0604030504040204" pitchFamily="50" charset="-128"/>
              </a:rPr>
              <a:t>252,000</a:t>
            </a:r>
            <a:r>
              <a:rPr kumimoji="1" lang="ja-JP" altLang="en-US" dirty="0">
                <a:solidFill>
                  <a:prstClr val="black"/>
                </a:solidFill>
                <a:latin typeface="Meiryo UI" panose="020B0604030504040204" pitchFamily="50" charset="-128"/>
                <a:ea typeface="Meiryo UI" panose="020B0604030504040204" pitchFamily="50" charset="-128"/>
              </a:rPr>
              <a:t>円（</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1" name="テキスト ボックス 10"/>
          <p:cNvSpPr txBox="1"/>
          <p:nvPr/>
        </p:nvSpPr>
        <p:spPr>
          <a:xfrm>
            <a:off x="962175" y="7400796"/>
            <a:ext cx="876098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３</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返還猶予</a:t>
            </a: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ja-JP" altLang="en-US" sz="20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（卒業後、返還免除までの期間）</a:t>
            </a:r>
          </a:p>
        </p:txBody>
      </p:sp>
      <p:sp>
        <p:nvSpPr>
          <p:cNvPr id="12" name="テキスト ボックス 11"/>
          <p:cNvSpPr txBox="1"/>
          <p:nvPr/>
        </p:nvSpPr>
        <p:spPr>
          <a:xfrm>
            <a:off x="863570" y="7958132"/>
            <a:ext cx="108755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返還猶予の条件＞</a:t>
            </a:r>
            <a:endParaRPr kumimoji="1" lang="en-US" altLang="ja-JP"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卒業年に当該養成課程の免許を取得し、直ちに次の指定機関で看護職員の業務に従事していること</a:t>
            </a:r>
            <a:endPar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3" name="テキスト ボックス 12"/>
          <p:cNvSpPr txBox="1"/>
          <p:nvPr/>
        </p:nvSpPr>
        <p:spPr>
          <a:xfrm>
            <a:off x="1177398" y="8629887"/>
            <a:ext cx="10058398"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県内の病院または診療所</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民間立の助産師養成所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県内で分べんを取り扱う病院、診療所または助産所</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民間立の助産師養成所で修学資金の貸与を受けた方は、助産師の業務に限る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民間立の看護師等養成所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県内の２００床未満の病院、精神病床数が８０％以上の病院、　</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診療所、介護老人保健施設、介護医療院など</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4" name="テキスト ボックス 13"/>
          <p:cNvSpPr txBox="1"/>
          <p:nvPr/>
        </p:nvSpPr>
        <p:spPr>
          <a:xfrm>
            <a:off x="962175" y="10661212"/>
            <a:ext cx="321661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４</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返還免除</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5" name="テキスト ボックス 14"/>
          <p:cNvSpPr txBox="1"/>
          <p:nvPr/>
        </p:nvSpPr>
        <p:spPr>
          <a:xfrm>
            <a:off x="1139103" y="11201074"/>
            <a:ext cx="8638161"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＜返還免除の条件＞</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上記「３返還猶予」の条件に該当し、返還の猶予を受けた方で、指定機関で</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下記の期間</a:t>
            </a:r>
            <a:r>
              <a:rPr kumimoji="1" lang="ja-JP" altLang="en-US" sz="2000" dirty="0">
                <a:solidFill>
                  <a:prstClr val="black"/>
                </a:solidFill>
                <a:latin typeface="Meiryo UI" panose="020B0604030504040204" pitchFamily="50" charset="-128"/>
                <a:ea typeface="Meiryo UI" panose="020B0604030504040204" pitchFamily="50" charset="-128"/>
              </a:rPr>
              <a:t>継続して看護職員の業務に従事したとき</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5" name="テキスト ボックス 4"/>
          <p:cNvSpPr txBox="1"/>
          <p:nvPr/>
        </p:nvSpPr>
        <p:spPr>
          <a:xfrm>
            <a:off x="-73296" y="98368"/>
            <a:ext cx="1267460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＼三重県内で看護職員として働きませんか／</a:t>
            </a:r>
          </a:p>
        </p:txBody>
      </p:sp>
      <p:sp>
        <p:nvSpPr>
          <p:cNvPr id="6" name="テキスト ボックス 5"/>
          <p:cNvSpPr txBox="1"/>
          <p:nvPr/>
        </p:nvSpPr>
        <p:spPr>
          <a:xfrm>
            <a:off x="718093" y="1111274"/>
            <a:ext cx="10707175" cy="98488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0" lang="ja-JP" altLang="ja-JP" sz="20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三重県では、県内における看護師等の</a:t>
            </a:r>
            <a:r>
              <a:rPr lang="ja-JP" altLang="en-US" sz="2000" dirty="0">
                <a:solidFill>
                  <a:prstClr val="black"/>
                </a:solidFill>
                <a:latin typeface="BIZ UDゴシック" panose="020B0400000000000000" pitchFamily="49" charset="-128"/>
                <a:ea typeface="BIZ UDゴシック" panose="020B0400000000000000" pitchFamily="49" charset="-128"/>
              </a:rPr>
              <a:t>人材確保の</a:t>
            </a:r>
            <a:r>
              <a:rPr kumimoji="0" lang="ja-JP" altLang="ja-JP" sz="20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取組の一環として、将来県内の医療機関等で看護職員として就業する意思のある方に対して、修学資金を貸与しています。</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endParaRPr kumimoji="0" lang="ja-JP"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0" name="正方形/長方形 9"/>
          <p:cNvSpPr/>
          <p:nvPr/>
        </p:nvSpPr>
        <p:spPr>
          <a:xfrm>
            <a:off x="9325900" y="10705450"/>
            <a:ext cx="2413196" cy="2820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9723157" y="11714817"/>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pic>
        <p:nvPicPr>
          <p:cNvPr id="23" name="図 22"/>
          <p:cNvPicPr>
            <a:picLocks noChangeAspect="1"/>
          </p:cNvPicPr>
          <p:nvPr/>
        </p:nvPicPr>
        <p:blipFill>
          <a:blip r:embed="rId3"/>
          <a:stretch>
            <a:fillRect/>
          </a:stretch>
        </p:blipFill>
        <p:spPr>
          <a:xfrm>
            <a:off x="14367042" y="4227129"/>
            <a:ext cx="2999366" cy="2611760"/>
          </a:xfrm>
          <a:prstGeom prst="rect">
            <a:avLst/>
          </a:prstGeom>
        </p:spPr>
      </p:pic>
      <p:sp>
        <p:nvSpPr>
          <p:cNvPr id="25" name="テキスト ボックス 24"/>
          <p:cNvSpPr txBox="1"/>
          <p:nvPr/>
        </p:nvSpPr>
        <p:spPr>
          <a:xfrm>
            <a:off x="14858755" y="5056640"/>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sp>
        <p:nvSpPr>
          <p:cNvPr id="4" name="テキスト ボックス 3"/>
          <p:cNvSpPr txBox="1"/>
          <p:nvPr/>
        </p:nvSpPr>
        <p:spPr>
          <a:xfrm>
            <a:off x="1128616" y="15240288"/>
            <a:ext cx="10521925" cy="707886"/>
          </a:xfrm>
          <a:prstGeom prst="rect">
            <a:avLst/>
          </a:prstGeom>
          <a:noFill/>
        </p:spPr>
        <p:txBody>
          <a:bodyPr wrap="square" rtlCol="0">
            <a:spAutoFit/>
          </a:bodyPr>
          <a:lstStyle/>
          <a:p>
            <a:r>
              <a:rPr kumimoji="1" lang="en-US" altLang="ja-JP" sz="2000" b="1" dirty="0"/>
              <a:t>※</a:t>
            </a:r>
            <a:r>
              <a:rPr kumimoji="1" lang="ja-JP" altLang="en-US" sz="2000" b="1" dirty="0"/>
              <a:t>　その他詳細は「令和８年度 三重県保健師助産師看護師等修学資金 修学生募集要項」</a:t>
            </a:r>
            <a:endParaRPr kumimoji="1" lang="en-US" altLang="ja-JP" sz="2000" b="1" dirty="0"/>
          </a:p>
          <a:p>
            <a:r>
              <a:rPr kumimoji="1" lang="ja-JP" altLang="en-US" sz="2000" b="1" dirty="0"/>
              <a:t>　を必ずご確認ください</a:t>
            </a:r>
            <a:r>
              <a:rPr kumimoji="1" lang="ja-JP" altLang="en-US" sz="2000" dirty="0"/>
              <a:t>。</a:t>
            </a:r>
          </a:p>
        </p:txBody>
      </p:sp>
      <p:sp>
        <p:nvSpPr>
          <p:cNvPr id="21" name="テキスト ボックス 20">
            <a:extLst>
              <a:ext uri="{FF2B5EF4-FFF2-40B4-BE49-F238E27FC236}">
                <a16:creationId xmlns:a16="http://schemas.microsoft.com/office/drawing/2014/main" id="{72FA185E-FCF6-1ACF-4EAD-A56E45A29BE7}"/>
              </a:ext>
            </a:extLst>
          </p:cNvPr>
          <p:cNvSpPr txBox="1"/>
          <p:nvPr/>
        </p:nvSpPr>
        <p:spPr>
          <a:xfrm>
            <a:off x="1177398" y="12236557"/>
            <a:ext cx="9374889" cy="1169551"/>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看護系大学、</a:t>
            </a:r>
            <a:r>
              <a:rPr kumimoji="1" lang="en-US" altLang="ja-JP" sz="2000" dirty="0">
                <a:latin typeface="Meiryo UI" panose="020B0604030504040204" pitchFamily="50" charset="-128"/>
                <a:ea typeface="Meiryo UI" panose="020B0604030504040204" pitchFamily="50" charset="-128"/>
              </a:rPr>
              <a:t>(3)</a:t>
            </a:r>
            <a:r>
              <a:rPr kumimoji="1" lang="ja-JP" altLang="en-US" sz="2000" dirty="0">
                <a:latin typeface="Meiryo UI" panose="020B0604030504040204" pitchFamily="50" charset="-128"/>
                <a:ea typeface="Meiryo UI" panose="020B0604030504040204" pitchFamily="50" charset="-128"/>
              </a:rPr>
              <a:t>看護師等養成所の方：貸与を受けた期間</a:t>
            </a:r>
            <a:r>
              <a:rPr kumimoji="1" lang="ja-JP" altLang="en-US" sz="2000" u="sng" dirty="0">
                <a:latin typeface="Meiryo UI" panose="020B0604030504040204" pitchFamily="50" charset="-128"/>
                <a:ea typeface="Meiryo UI" panose="020B0604030504040204" pitchFamily="50" charset="-128"/>
              </a:rPr>
              <a:t>＋</a:t>
            </a:r>
            <a:r>
              <a:rPr kumimoji="1" lang="en-US" altLang="ja-JP" sz="2000" u="sng" dirty="0">
                <a:latin typeface="Meiryo UI" panose="020B0604030504040204" pitchFamily="50" charset="-128"/>
                <a:ea typeface="Meiryo UI" panose="020B0604030504040204" pitchFamily="50" charset="-128"/>
              </a:rPr>
              <a:t>1</a:t>
            </a:r>
            <a:r>
              <a:rPr kumimoji="1" lang="ja-JP" altLang="en-US" sz="2000" u="sng" dirty="0">
                <a:latin typeface="Meiryo UI" panose="020B0604030504040204" pitchFamily="50" charset="-128"/>
                <a:ea typeface="Meiryo UI" panose="020B0604030504040204" pitchFamily="50" charset="-128"/>
              </a:rPr>
              <a:t>年</a:t>
            </a:r>
            <a:endParaRPr kumimoji="1" lang="en-US" altLang="ja-JP" sz="2000" u="sng" dirty="0">
              <a:latin typeface="Meiryo UI" panose="020B0604030504040204" pitchFamily="50" charset="-128"/>
              <a:ea typeface="Meiryo UI" panose="020B0604030504040204" pitchFamily="50" charset="-128"/>
            </a:endParaRPr>
          </a:p>
          <a:p>
            <a:endParaRPr kumimoji="1" lang="ja-JP" altLang="en-US" sz="1000" u="sng"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rPr>
              <a:t>助産師養成所の方　　　　　　　　　　　　 ：貸与を受けた期間</a:t>
            </a:r>
            <a:r>
              <a:rPr kumimoji="1" lang="ja-JP" altLang="en-US" sz="2000" u="sng" dirty="0">
                <a:latin typeface="Meiryo UI" panose="020B0604030504040204" pitchFamily="50" charset="-128"/>
                <a:ea typeface="Meiryo UI" panose="020B0604030504040204" pitchFamily="50" charset="-128"/>
              </a:rPr>
              <a:t>＋</a:t>
            </a:r>
            <a:r>
              <a:rPr kumimoji="1" lang="en-US" altLang="ja-JP" sz="2000" u="sng" dirty="0">
                <a:latin typeface="Meiryo UI" panose="020B0604030504040204" pitchFamily="50" charset="-128"/>
                <a:ea typeface="Meiryo UI" panose="020B0604030504040204" pitchFamily="50" charset="-128"/>
              </a:rPr>
              <a:t>2</a:t>
            </a:r>
            <a:r>
              <a:rPr kumimoji="1" lang="ja-JP" altLang="en-US" sz="2000" u="sng" dirty="0">
                <a:latin typeface="Meiryo UI" panose="020B0604030504040204" pitchFamily="50" charset="-128"/>
                <a:ea typeface="Meiryo UI" panose="020B0604030504040204" pitchFamily="50" charset="-128"/>
              </a:rPr>
              <a:t>年</a:t>
            </a: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民間立の助産師養成所在学生で貸与を受けた方は助産師業務に限る</a:t>
            </a:r>
          </a:p>
        </p:txBody>
      </p:sp>
      <p:sp>
        <p:nvSpPr>
          <p:cNvPr id="24" name="テキスト ボックス 23">
            <a:extLst>
              <a:ext uri="{FF2B5EF4-FFF2-40B4-BE49-F238E27FC236}">
                <a16:creationId xmlns:a16="http://schemas.microsoft.com/office/drawing/2014/main" id="{71DDBE37-9770-93AA-6156-9972BEFF8CAC}"/>
              </a:ext>
            </a:extLst>
          </p:cNvPr>
          <p:cNvSpPr txBox="1"/>
          <p:nvPr/>
        </p:nvSpPr>
        <p:spPr>
          <a:xfrm>
            <a:off x="1128616" y="14523201"/>
            <a:ext cx="10379594" cy="707886"/>
          </a:xfrm>
          <a:prstGeom prst="rect">
            <a:avLst/>
          </a:prstGeom>
          <a:noFill/>
        </p:spPr>
        <p:txBody>
          <a:bodyPr wrap="square" rtlCol="0">
            <a:spAutoFit/>
          </a:bodyPr>
          <a:lstStyle/>
          <a:p>
            <a:r>
              <a:rPr kumimoji="1" lang="en-US" altLang="ja-JP" sz="2000" dirty="0"/>
              <a:t>※</a:t>
            </a:r>
            <a:r>
              <a:rPr kumimoji="1" lang="ja-JP" altLang="en-US" sz="2000" dirty="0"/>
              <a:t>　</a:t>
            </a:r>
            <a:r>
              <a:rPr kumimoji="1" lang="ja-JP" altLang="en-US" sz="2000" u="sng" dirty="0"/>
              <a:t>退学や留年した場合、卒業年に当該養成課程の看護職員の免許を取得しなかった場合　</a:t>
            </a:r>
            <a:endParaRPr kumimoji="1" lang="en-US" altLang="ja-JP" sz="2000" u="sng" dirty="0"/>
          </a:p>
          <a:p>
            <a:r>
              <a:rPr kumimoji="1" lang="ja-JP" altLang="en-US" sz="2000" dirty="0"/>
              <a:t>　</a:t>
            </a:r>
            <a:r>
              <a:rPr kumimoji="1" lang="ja-JP" altLang="en-US" sz="2000" u="sng" dirty="0"/>
              <a:t>などは、借りたお金を返さなければならないことがあります。</a:t>
            </a:r>
          </a:p>
        </p:txBody>
      </p:sp>
      <p:sp>
        <p:nvSpPr>
          <p:cNvPr id="26" name="テキスト ボックス 25">
            <a:extLst>
              <a:ext uri="{FF2B5EF4-FFF2-40B4-BE49-F238E27FC236}">
                <a16:creationId xmlns:a16="http://schemas.microsoft.com/office/drawing/2014/main" id="{CD89A617-CAFF-04D0-DE66-6FE6ABB493E0}"/>
              </a:ext>
            </a:extLst>
          </p:cNvPr>
          <p:cNvSpPr txBox="1"/>
          <p:nvPr/>
        </p:nvSpPr>
        <p:spPr>
          <a:xfrm>
            <a:off x="1291748" y="4344601"/>
            <a:ext cx="984552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dirty="0">
                <a:solidFill>
                  <a:prstClr val="black"/>
                </a:solidFill>
                <a:latin typeface="Meiryo UI" panose="020B0604030504040204" pitchFamily="50" charset="-128"/>
                <a:ea typeface="Meiryo UI" panose="020B0604030504040204" pitchFamily="50" charset="-128"/>
              </a:rPr>
              <a:t>　応募資格の詳細は、三重県ホームページ等をご確認ください。</a:t>
            </a:r>
            <a:endParaRPr kumimoji="1" lang="ja-JP" altLang="en-US"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7" name="テキスト ボックス 26">
            <a:extLst>
              <a:ext uri="{FF2B5EF4-FFF2-40B4-BE49-F238E27FC236}">
                <a16:creationId xmlns:a16="http://schemas.microsoft.com/office/drawing/2014/main" id="{19C4ED0B-FF8C-01C9-DF31-579AA4175C22}"/>
              </a:ext>
            </a:extLst>
          </p:cNvPr>
          <p:cNvSpPr txBox="1"/>
          <p:nvPr/>
        </p:nvSpPr>
        <p:spPr>
          <a:xfrm>
            <a:off x="962175" y="13928674"/>
            <a:ext cx="321661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dirty="0">
                <a:solidFill>
                  <a:prstClr val="black"/>
                </a:solidFill>
                <a:latin typeface="BIZ UDゴシック" panose="020B0400000000000000" pitchFamily="49" charset="-128"/>
                <a:ea typeface="BIZ UDゴシック" panose="020B0400000000000000" pitchFamily="49" charset="-128"/>
              </a:rPr>
              <a:t>５</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ja-JP"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注意事項</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Tree>
    <p:extLst>
      <p:ext uri="{BB962C8B-B14F-4D97-AF65-F5344CB8AC3E}">
        <p14:creationId xmlns:p14="http://schemas.microsoft.com/office/powerpoint/2010/main" val="261661723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9285</TotalTime>
  <Words>847</Words>
  <Application>Microsoft Office PowerPoint</Application>
  <PresentationFormat>ユーザー設定</PresentationFormat>
  <Paragraphs>86</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BIZ UDゴシック</vt:lpstr>
      <vt:lpstr>HG丸ｺﾞｼｯｸM-PRO</vt:lpstr>
      <vt:lpstr>Meiryo UI</vt:lpstr>
      <vt:lpstr>游ゴシック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Setup</dc:creator>
  <cp:lastModifiedBy>三福 将馬</cp:lastModifiedBy>
  <cp:revision>85</cp:revision>
  <cp:lastPrinted>2025-12-11T06:43:10Z</cp:lastPrinted>
  <dcterms:created xsi:type="dcterms:W3CDTF">2021-12-02T06:04:09Z</dcterms:created>
  <dcterms:modified xsi:type="dcterms:W3CDTF">2025-12-15T00:38:01Z</dcterms:modified>
</cp:coreProperties>
</file>